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4.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Lst>
  <p:sldSz cx="9144000" cy="6858000" type="screen4x3"/>
  <p:notesSz cx="6800850" cy="9926638"/>
  <p:custDataLst>
    <p:tags r:id="rId81"/>
  </p:custDataLst>
  <p:defaultTextStyle>
    <a:defPPr>
      <a:defRPr lang="de-DE"/>
    </a:defPPr>
    <a:lvl1pPr algn="l" rtl="0" fontAlgn="base">
      <a:spcBef>
        <a:spcPct val="0"/>
      </a:spcBef>
      <a:spcAft>
        <a:spcPct val="0"/>
      </a:spcAft>
      <a:defRPr kern="1200">
        <a:solidFill>
          <a:schemeClr val="tx1"/>
        </a:solidFill>
        <a:latin typeface="E+H Serif" pitchFamily="2" charset="0"/>
        <a:ea typeface="+mn-ea"/>
        <a:cs typeface="+mn-cs"/>
      </a:defRPr>
    </a:lvl1pPr>
    <a:lvl2pPr marL="457200" algn="l" rtl="0" fontAlgn="base">
      <a:spcBef>
        <a:spcPct val="0"/>
      </a:spcBef>
      <a:spcAft>
        <a:spcPct val="0"/>
      </a:spcAft>
      <a:defRPr kern="1200">
        <a:solidFill>
          <a:schemeClr val="tx1"/>
        </a:solidFill>
        <a:latin typeface="E+H Serif" pitchFamily="2" charset="0"/>
        <a:ea typeface="+mn-ea"/>
        <a:cs typeface="+mn-cs"/>
      </a:defRPr>
    </a:lvl2pPr>
    <a:lvl3pPr marL="914400" algn="l" rtl="0" fontAlgn="base">
      <a:spcBef>
        <a:spcPct val="0"/>
      </a:spcBef>
      <a:spcAft>
        <a:spcPct val="0"/>
      </a:spcAft>
      <a:defRPr kern="1200">
        <a:solidFill>
          <a:schemeClr val="tx1"/>
        </a:solidFill>
        <a:latin typeface="E+H Serif" pitchFamily="2" charset="0"/>
        <a:ea typeface="+mn-ea"/>
        <a:cs typeface="+mn-cs"/>
      </a:defRPr>
    </a:lvl3pPr>
    <a:lvl4pPr marL="1371600" algn="l" rtl="0" fontAlgn="base">
      <a:spcBef>
        <a:spcPct val="0"/>
      </a:spcBef>
      <a:spcAft>
        <a:spcPct val="0"/>
      </a:spcAft>
      <a:defRPr kern="1200">
        <a:solidFill>
          <a:schemeClr val="tx1"/>
        </a:solidFill>
        <a:latin typeface="E+H Serif" pitchFamily="2" charset="0"/>
        <a:ea typeface="+mn-ea"/>
        <a:cs typeface="+mn-cs"/>
      </a:defRPr>
    </a:lvl4pPr>
    <a:lvl5pPr marL="1828800" algn="l" rtl="0" fontAlgn="base">
      <a:spcBef>
        <a:spcPct val="0"/>
      </a:spcBef>
      <a:spcAft>
        <a:spcPct val="0"/>
      </a:spcAft>
      <a:defRPr kern="1200">
        <a:solidFill>
          <a:schemeClr val="tx1"/>
        </a:solidFill>
        <a:latin typeface="E+H Serif" pitchFamily="2" charset="0"/>
        <a:ea typeface="+mn-ea"/>
        <a:cs typeface="+mn-cs"/>
      </a:defRPr>
    </a:lvl5pPr>
    <a:lvl6pPr marL="2286000" algn="l" defTabSz="914400" rtl="0" eaLnBrk="1" latinLnBrk="0" hangingPunct="1">
      <a:defRPr kern="1200">
        <a:solidFill>
          <a:schemeClr val="tx1"/>
        </a:solidFill>
        <a:latin typeface="E+H Serif" pitchFamily="2" charset="0"/>
        <a:ea typeface="+mn-ea"/>
        <a:cs typeface="+mn-cs"/>
      </a:defRPr>
    </a:lvl6pPr>
    <a:lvl7pPr marL="2743200" algn="l" defTabSz="914400" rtl="0" eaLnBrk="1" latinLnBrk="0" hangingPunct="1">
      <a:defRPr kern="1200">
        <a:solidFill>
          <a:schemeClr val="tx1"/>
        </a:solidFill>
        <a:latin typeface="E+H Serif" pitchFamily="2" charset="0"/>
        <a:ea typeface="+mn-ea"/>
        <a:cs typeface="+mn-cs"/>
      </a:defRPr>
    </a:lvl7pPr>
    <a:lvl8pPr marL="3200400" algn="l" defTabSz="914400" rtl="0" eaLnBrk="1" latinLnBrk="0" hangingPunct="1">
      <a:defRPr kern="1200">
        <a:solidFill>
          <a:schemeClr val="tx1"/>
        </a:solidFill>
        <a:latin typeface="E+H Serif" pitchFamily="2" charset="0"/>
        <a:ea typeface="+mn-ea"/>
        <a:cs typeface="+mn-cs"/>
      </a:defRPr>
    </a:lvl8pPr>
    <a:lvl9pPr marL="3657600" algn="l" defTabSz="914400" rtl="0" eaLnBrk="1" latinLnBrk="0" hangingPunct="1">
      <a:defRPr kern="1200">
        <a:solidFill>
          <a:schemeClr val="tx1"/>
        </a:solidFill>
        <a:latin typeface="E+H Serif" pitchFamily="2" charset="0"/>
        <a:ea typeface="+mn-ea"/>
        <a:cs typeface="+mn-cs"/>
      </a:defRPr>
    </a:lvl9pPr>
  </p:defaultTextStyle>
  <p:extLst>
    <p:ext uri="{EFAFB233-063F-42B5-8137-9DF3F51BA10A}">
      <p15:sldGuideLst xmlns:p15="http://schemas.microsoft.com/office/powerpoint/2012/main">
        <p15:guide id="1" orient="horz" pos="577">
          <p15:clr>
            <a:srgbClr val="A4A3A4"/>
          </p15:clr>
        </p15:guide>
        <p15:guide id="2" orient="horz" pos="3927">
          <p15:clr>
            <a:srgbClr val="A4A3A4"/>
          </p15:clr>
        </p15:guide>
        <p15:guide id="3" pos="5556">
          <p15:clr>
            <a:srgbClr val="A4A3A4"/>
          </p15:clr>
        </p15:guide>
        <p15:guide id="4" pos="521">
          <p15:clr>
            <a:srgbClr val="A4A3A4"/>
          </p15:clr>
        </p15:guide>
        <p15:guide id="5" pos="1522">
          <p15:clr>
            <a:srgbClr val="A4A3A4"/>
          </p15:clr>
        </p15:guide>
        <p15:guide id="6" pos="1325">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ED5"/>
    <a:srgbClr val="FFFFFF"/>
    <a:srgbClr val="E6ECF0"/>
    <a:srgbClr val="007CAA"/>
    <a:srgbClr val="AED3E7"/>
    <a:srgbClr val="000000"/>
    <a:srgbClr val="A8005C"/>
    <a:srgbClr val="E94C0A"/>
    <a:srgbClr val="C1DDAF"/>
    <a:srgbClr val="FBCD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8" autoAdjust="0"/>
    <p:restoredTop sz="94659" autoAdjust="0"/>
  </p:normalViewPr>
  <p:slideViewPr>
    <p:cSldViewPr snapToGrid="0">
      <p:cViewPr>
        <p:scale>
          <a:sx n="100" d="100"/>
          <a:sy n="100" d="100"/>
        </p:scale>
        <p:origin x="1808" y="392"/>
      </p:cViewPr>
      <p:guideLst>
        <p:guide orient="horz" pos="577"/>
        <p:guide orient="horz" pos="3927"/>
        <p:guide pos="5556"/>
        <p:guide pos="521"/>
        <p:guide pos="1522"/>
        <p:guide pos="13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0" d="100"/>
          <a:sy n="50" d="100"/>
        </p:scale>
        <p:origin x="-1764" y="-102"/>
      </p:cViewPr>
      <p:guideLst>
        <p:guide orient="horz" pos="3126"/>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tags" Target="tags/tag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7.emf"/><Relationship Id="rId2"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7" name="Footer Placeholder 6"/>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8" name="Date Placeholder 7"/>
          <p:cNvSpPr>
            <a:spLocks noGrp="1"/>
          </p:cNvSpPr>
          <p:nvPr>
            <p:ph type="dt" sz="quarter" idx="1"/>
          </p:nvPr>
        </p:nvSpPr>
        <p:spPr>
          <a:xfrm>
            <a:off x="3852863" y="0"/>
            <a:ext cx="2946400" cy="496888"/>
          </a:xfrm>
          <a:prstGeom prst="rect">
            <a:avLst/>
          </a:prstGeom>
        </p:spPr>
        <p:txBody>
          <a:bodyPr vert="horz" lIns="91440" tIns="45720" rIns="91440" bIns="45720" rtlCol="0"/>
          <a:lstStyle>
            <a:lvl1pPr algn="r">
              <a:defRPr sz="1200"/>
            </a:lvl1pPr>
          </a:lstStyle>
          <a:p>
            <a:fld id="{54AB45C9-81B3-4A94-8767-58F068DAE020}" type="datetimeFigureOut">
              <a:rPr lang="en-US" smtClean="0"/>
              <a:t>10/18/17</a:t>
            </a:fld>
            <a:endParaRPr lang="en-US"/>
          </a:p>
        </p:txBody>
      </p:sp>
      <p:sp>
        <p:nvSpPr>
          <p:cNvPr id="9" name="Slide Number Placeholder 8"/>
          <p:cNvSpPr>
            <a:spLocks noGrp="1"/>
          </p:cNvSpPr>
          <p:nvPr>
            <p:ph type="sldNum" sz="quarter" idx="3"/>
          </p:nvPr>
        </p:nvSpPr>
        <p:spPr>
          <a:xfrm>
            <a:off x="3852863" y="9428163"/>
            <a:ext cx="2946400" cy="496887"/>
          </a:xfrm>
          <a:prstGeom prst="rect">
            <a:avLst/>
          </a:prstGeom>
        </p:spPr>
        <p:txBody>
          <a:bodyPr vert="horz" lIns="91440" tIns="45720" rIns="91440" bIns="45720" rtlCol="0" anchor="b"/>
          <a:lstStyle>
            <a:lvl1pPr algn="r">
              <a:defRPr sz="1200"/>
            </a:lvl1pPr>
          </a:lstStyle>
          <a:p>
            <a:fld id="{76109B46-CBCC-4BDD-A65B-1107FD00FF42}" type="slidenum">
              <a:rPr lang="en-US" smtClean="0"/>
              <a:t>‹Nr.›</a:t>
            </a:fld>
            <a:endParaRPr lang="en-US"/>
          </a:p>
        </p:txBody>
      </p:sp>
    </p:spTree>
    <p:extLst>
      <p:ext uri="{BB962C8B-B14F-4D97-AF65-F5344CB8AC3E}">
        <p14:creationId xmlns:p14="http://schemas.microsoft.com/office/powerpoint/2010/main" val="26378160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71463" y="44450"/>
            <a:ext cx="6234113" cy="403225"/>
          </a:xfrm>
          <a:prstGeom prst="rect">
            <a:avLst/>
          </a:prstGeom>
        </p:spPr>
        <p:txBody>
          <a:bodyPr vert="horz" wrap="none" lIns="91440" tIns="45720" rIns="91440" bIns="45720" rtlCol="0">
            <a:noAutofit/>
          </a:bodyPr>
          <a:lstStyle>
            <a:lvl1pPr algn="l">
              <a:defRPr sz="1800"/>
            </a:lvl1pPr>
          </a:lstStyle>
          <a:p>
            <a:endParaRPr lang="en-US" dirty="0"/>
          </a:p>
        </p:txBody>
      </p:sp>
      <p:sp>
        <p:nvSpPr>
          <p:cNvPr id="3" name="Slide Image Placeholder 2"/>
          <p:cNvSpPr>
            <a:spLocks noGrp="1" noRot="1" noChangeAspect="1"/>
          </p:cNvSpPr>
          <p:nvPr>
            <p:ph type="sldImg" idx="2"/>
          </p:nvPr>
        </p:nvSpPr>
        <p:spPr>
          <a:xfrm>
            <a:off x="511175" y="3835400"/>
            <a:ext cx="5842000" cy="4629150"/>
          </a:xfrm>
          <a:prstGeom prst="rect">
            <a:avLst/>
          </a:prstGeom>
          <a:noFill/>
          <a:ln w="12700">
            <a:solidFill>
              <a:prstClr val="black"/>
            </a:solidFill>
          </a:ln>
        </p:spPr>
        <p:txBody>
          <a:bodyPr vert="horz" lIns="91440" tIns="45720" rIns="91440" bIns="45720" rtlCol="0" anchor="ctr"/>
          <a:lstStyle/>
          <a:p>
            <a:endParaRPr lang="en-US" noProof="0"/>
          </a:p>
        </p:txBody>
      </p:sp>
      <p:sp>
        <p:nvSpPr>
          <p:cNvPr id="4" name="Footer Placeholder 3"/>
          <p:cNvSpPr>
            <a:spLocks noGrp="1"/>
          </p:cNvSpPr>
          <p:nvPr>
            <p:ph type="ftr" sz="quarter" idx="4"/>
          </p:nvPr>
        </p:nvSpPr>
        <p:spPr>
          <a:xfrm>
            <a:off x="5034708" y="9572068"/>
            <a:ext cx="1564530" cy="230832"/>
          </a:xfrm>
          <a:prstGeom prst="rect">
            <a:avLst/>
          </a:prstGeom>
        </p:spPr>
        <p:txBody>
          <a:bodyPr vert="horz" wrap="square" lIns="91440" tIns="45720" rIns="91440" bIns="45720" rtlCol="0" anchor="ctr">
            <a:spAutoFit/>
          </a:bodyPr>
          <a:lstStyle>
            <a:lvl1pPr algn="r">
              <a:defRPr sz="900"/>
            </a:lvl1pPr>
          </a:lstStyle>
          <a:p>
            <a:r>
              <a:rPr lang="en-US" smtClean="0"/>
              <a:t>Insert footer information</a:t>
            </a:r>
            <a:endParaRPr lang="en-US" dirty="0" smtClean="0"/>
          </a:p>
        </p:txBody>
      </p:sp>
      <p:sp>
        <p:nvSpPr>
          <p:cNvPr id="5" name="Slide Number Placeholder 4"/>
          <p:cNvSpPr>
            <a:spLocks noGrp="1"/>
          </p:cNvSpPr>
          <p:nvPr>
            <p:ph type="sldNum" sz="quarter" idx="5"/>
          </p:nvPr>
        </p:nvSpPr>
        <p:spPr>
          <a:xfrm>
            <a:off x="3297436" y="9582622"/>
            <a:ext cx="209352" cy="230832"/>
          </a:xfrm>
          <a:prstGeom prst="rect">
            <a:avLst/>
          </a:prstGeom>
        </p:spPr>
        <p:txBody>
          <a:bodyPr vert="horz" wrap="none" lIns="91440" tIns="45720" rIns="0" bIns="45720" rtlCol="0" anchor="ctr">
            <a:spAutoFit/>
          </a:bodyPr>
          <a:lstStyle>
            <a:lvl1pPr algn="r">
              <a:defRPr sz="900"/>
            </a:lvl1pPr>
          </a:lstStyle>
          <a:p>
            <a:fld id="{C6E303EA-09C3-495B-8565-6524796C22FB}" type="slidenum">
              <a:rPr lang="en-US" noProof="0" smtClean="0"/>
              <a:pPr/>
              <a:t>‹Nr.›</a:t>
            </a:fld>
            <a:endParaRPr lang="en-US" noProof="0"/>
          </a:p>
        </p:txBody>
      </p:sp>
      <p:sp>
        <p:nvSpPr>
          <p:cNvPr id="6" name="Notes Placeholder 5"/>
          <p:cNvSpPr>
            <a:spLocks noGrp="1"/>
          </p:cNvSpPr>
          <p:nvPr>
            <p:ph type="body" sz="quarter" idx="3"/>
          </p:nvPr>
        </p:nvSpPr>
        <p:spPr>
          <a:xfrm>
            <a:off x="271463" y="530225"/>
            <a:ext cx="6234112" cy="3068638"/>
          </a:xfrm>
          <a:prstGeom prst="rect">
            <a:avLst/>
          </a:prstGeom>
        </p:spPr>
        <p:txBody>
          <a:bodyPr vert="horz" lIns="91440" tIns="45720" rIns="91440" bIns="45720" rtlCol="0"/>
          <a:lstStyle/>
          <a:p>
            <a:pPr lvl="0"/>
            <a:r>
              <a:rPr lang="en-US" noProof="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e Placeholder 6"/>
          <p:cNvSpPr>
            <a:spLocks noGrp="1"/>
          </p:cNvSpPr>
          <p:nvPr>
            <p:ph type="dt" idx="1"/>
          </p:nvPr>
        </p:nvSpPr>
        <p:spPr>
          <a:xfrm>
            <a:off x="274638" y="9585326"/>
            <a:ext cx="1127125" cy="225425"/>
          </a:xfrm>
          <a:prstGeom prst="rect">
            <a:avLst/>
          </a:prstGeom>
        </p:spPr>
        <p:txBody>
          <a:bodyPr vert="horz" wrap="none" lIns="91440" tIns="45720" rIns="91440" bIns="45720" rtlCol="0" anchor="ctr">
            <a:spAutoFit/>
          </a:bodyPr>
          <a:lstStyle>
            <a:lvl1pPr algn="l">
              <a:defRPr sz="900"/>
            </a:lvl1pPr>
          </a:lstStyle>
          <a:p>
            <a:fld id="{7305D29C-7523-4ABE-8CB4-FD5FDA2414D8}" type="datetimeFigureOut">
              <a:rPr lang="en-US" noProof="0" smtClean="0"/>
              <a:pPr/>
              <a:t>10/18/17</a:t>
            </a:fld>
            <a:endParaRPr lang="en-US" noProof="0"/>
          </a:p>
        </p:txBody>
      </p:sp>
      <p:sp>
        <p:nvSpPr>
          <p:cNvPr id="8" name="Text Box 11"/>
          <p:cNvSpPr txBox="1">
            <a:spLocks noChangeArrowheads="1"/>
          </p:cNvSpPr>
          <p:nvPr/>
        </p:nvSpPr>
        <p:spPr bwMode="auto">
          <a:xfrm>
            <a:off x="255608" y="8533972"/>
            <a:ext cx="573048" cy="229457"/>
          </a:xfrm>
          <a:prstGeom prst="rect">
            <a:avLst/>
          </a:prstGeom>
          <a:noFill/>
          <a:ln w="12700" cap="sq">
            <a:noFill/>
            <a:miter lim="800000"/>
            <a:headEnd type="none" w="sm" len="sm"/>
            <a:tailEnd type="none" w="sm" len="sm"/>
          </a:ln>
          <a:effectLst/>
        </p:spPr>
        <p:txBody>
          <a:bodyPr wrap="none" lIns="90078" tIns="45039" rIns="90078" bIns="45039" anchor="ctr">
            <a:spAutoFit/>
          </a:bodyPr>
          <a:lstStyle/>
          <a:p>
            <a:pPr algn="ctr" defTabSz="900113" eaLnBrk="0" hangingPunct="0"/>
            <a:r>
              <a:rPr lang="de-DE" sz="900" dirty="0">
                <a:latin typeface="E+H Serif" pitchFamily="18" charset="0"/>
              </a:rPr>
              <a:t>Notizen</a:t>
            </a:r>
          </a:p>
        </p:txBody>
      </p:sp>
      <p:sp>
        <p:nvSpPr>
          <p:cNvPr id="9" name="Text Box 12"/>
          <p:cNvSpPr txBox="1">
            <a:spLocks noChangeArrowheads="1"/>
          </p:cNvSpPr>
          <p:nvPr/>
        </p:nvSpPr>
        <p:spPr bwMode="auto">
          <a:xfrm>
            <a:off x="274638" y="8781580"/>
            <a:ext cx="6324600" cy="796279"/>
          </a:xfrm>
          <a:prstGeom prst="rect">
            <a:avLst/>
          </a:prstGeom>
          <a:noFill/>
          <a:ln w="12700" cap="sq">
            <a:noFill/>
            <a:miter lim="800000"/>
            <a:headEnd type="none" w="sm" len="sm"/>
            <a:tailEnd type="none" w="sm" len="sm"/>
          </a:ln>
          <a:effectLst/>
        </p:spPr>
        <p:txBody>
          <a:bodyPr lIns="90078" tIns="45039" rIns="90078" bIns="45039" anchor="ctr">
            <a:spAutoFit/>
          </a:bodyPr>
          <a:lstStyle/>
          <a:p>
            <a:pPr defTabSz="900113" eaLnBrk="0" hangingPunct="0">
              <a:lnSpc>
                <a:spcPts val="1088"/>
              </a:lnSpc>
              <a:buFontTx/>
              <a:buChar char="-"/>
            </a:pPr>
            <a:r>
              <a:rPr lang="de-DE" sz="900" dirty="0">
                <a:latin typeface="E+H Serif" pitchFamily="18" charset="0"/>
              </a:rPr>
              <a:t> - - - - - - - - - - - - - - - - - - - - - - - - - - - - - - - - - - - - - - - - - - - - - - - - - - - - - - - - - - - - - - - - - - - - - - - - </a:t>
            </a:r>
            <a:r>
              <a:rPr lang="de-DE" sz="900" dirty="0" smtClean="0">
                <a:latin typeface="E+H Serif" pitchFamily="18" charset="0"/>
              </a:rPr>
              <a:t>- </a:t>
            </a:r>
            <a:r>
              <a:rPr lang="de-DE" sz="900" dirty="0">
                <a:latin typeface="E+H Serif" pitchFamily="18" charset="0"/>
              </a:rPr>
              <a:t>- - - - - - - - - - - -</a:t>
            </a:r>
          </a:p>
          <a:p>
            <a:pPr defTabSz="900113" eaLnBrk="0" hangingPunct="0">
              <a:lnSpc>
                <a:spcPts val="1088"/>
              </a:lnSpc>
              <a:buFontTx/>
              <a:buChar char="-"/>
            </a:pPr>
            <a:endParaRPr lang="de-DE" sz="900" dirty="0">
              <a:latin typeface="E+H Serif" pitchFamily="18" charset="0"/>
            </a:endParaRPr>
          </a:p>
          <a:p>
            <a:pPr defTabSz="900113" eaLnBrk="0" hangingPunct="0">
              <a:lnSpc>
                <a:spcPts val="1088"/>
              </a:lnSpc>
              <a:buFontTx/>
              <a:buChar char="-"/>
            </a:pPr>
            <a:r>
              <a:rPr lang="de-DE" sz="900" dirty="0">
                <a:latin typeface="E+H Serif" pitchFamily="18" charset="0"/>
              </a:rPr>
              <a:t> - - - - - - - - - - - - - - - - - - - - - - - - - - - - - - - - - - - - - - - - - - - - - - - - - - - - - - - - - - - - - - - - - - - - - - - - </a:t>
            </a:r>
            <a:r>
              <a:rPr lang="de-DE" sz="900" dirty="0" smtClean="0">
                <a:latin typeface="E+H Serif" pitchFamily="18" charset="0"/>
              </a:rPr>
              <a:t>- </a:t>
            </a:r>
            <a:r>
              <a:rPr lang="de-DE" sz="900" dirty="0">
                <a:latin typeface="E+H Serif" pitchFamily="18" charset="0"/>
              </a:rPr>
              <a:t>- - - - - - - - - - - -</a:t>
            </a:r>
          </a:p>
          <a:p>
            <a:pPr defTabSz="900113" eaLnBrk="0" hangingPunct="0">
              <a:lnSpc>
                <a:spcPts val="1088"/>
              </a:lnSpc>
              <a:buFontTx/>
              <a:buChar char="-"/>
            </a:pPr>
            <a:endParaRPr lang="de-DE" sz="900" dirty="0">
              <a:latin typeface="E+H Serif" pitchFamily="18" charset="0"/>
            </a:endParaRPr>
          </a:p>
          <a:p>
            <a:pPr defTabSz="900113" eaLnBrk="0" hangingPunct="0">
              <a:lnSpc>
                <a:spcPts val="1088"/>
              </a:lnSpc>
              <a:buFontTx/>
              <a:buChar char="-"/>
            </a:pPr>
            <a:r>
              <a:rPr lang="de-DE" sz="900" dirty="0">
                <a:latin typeface="E+H Serif" pitchFamily="18" charset="0"/>
              </a:rPr>
              <a:t> - - - - - - - - - - - - - - - - - - - - - - - - - - - - - - - - - - - - - - - - - - - - - - - - - - - - - - - - - - - - - - - - - - - - - - - - </a:t>
            </a:r>
            <a:r>
              <a:rPr lang="de-DE" sz="900" dirty="0" smtClean="0">
                <a:latin typeface="E+H Serif" pitchFamily="18" charset="0"/>
              </a:rPr>
              <a:t>- </a:t>
            </a:r>
            <a:r>
              <a:rPr lang="de-DE" sz="900" dirty="0">
                <a:latin typeface="E+H Serif" pitchFamily="18" charset="0"/>
              </a:rPr>
              <a:t>- - - - - - - - - - - -</a:t>
            </a:r>
          </a:p>
        </p:txBody>
      </p:sp>
    </p:spTree>
    <p:extLst>
      <p:ext uri="{BB962C8B-B14F-4D97-AF65-F5344CB8AC3E}">
        <p14:creationId xmlns:p14="http://schemas.microsoft.com/office/powerpoint/2010/main" val="198637867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E+H Serif" pitchFamily="18" charset="0"/>
        <a:ea typeface="+mn-ea"/>
        <a:cs typeface="+mn-cs"/>
      </a:defRPr>
    </a:lvl1pPr>
    <a:lvl2pPr marL="361950" indent="0" algn="l" rtl="0" fontAlgn="base">
      <a:spcBef>
        <a:spcPct val="30000"/>
      </a:spcBef>
      <a:spcAft>
        <a:spcPct val="0"/>
      </a:spcAft>
      <a:defRPr sz="1200" kern="1200">
        <a:solidFill>
          <a:schemeClr val="tx1"/>
        </a:solidFill>
        <a:latin typeface="E+H Serif" pitchFamily="2" charset="0"/>
        <a:ea typeface="+mn-ea"/>
        <a:cs typeface="+mn-cs"/>
      </a:defRPr>
    </a:lvl2pPr>
    <a:lvl3pPr marL="712788" indent="0" algn="l" rtl="0" fontAlgn="base">
      <a:spcBef>
        <a:spcPct val="30000"/>
      </a:spcBef>
      <a:spcAft>
        <a:spcPct val="0"/>
      </a:spcAft>
      <a:defRPr sz="1200" kern="1200">
        <a:solidFill>
          <a:schemeClr val="tx1"/>
        </a:solidFill>
        <a:latin typeface="E+H Serif" pitchFamily="2" charset="0"/>
        <a:ea typeface="+mn-ea"/>
        <a:cs typeface="+mn-cs"/>
      </a:defRPr>
    </a:lvl3pPr>
    <a:lvl4pPr marL="1073150" indent="0" algn="l" rtl="0" fontAlgn="base">
      <a:spcBef>
        <a:spcPct val="30000"/>
      </a:spcBef>
      <a:spcAft>
        <a:spcPct val="0"/>
      </a:spcAft>
      <a:defRPr sz="1200" kern="1200">
        <a:solidFill>
          <a:schemeClr val="tx1"/>
        </a:solidFill>
        <a:latin typeface="E+H Serif" pitchFamily="2" charset="0"/>
        <a:ea typeface="+mn-ea"/>
        <a:cs typeface="+mn-cs"/>
      </a:defRPr>
    </a:lvl4pPr>
    <a:lvl5pPr marL="1435100" indent="0" algn="l" rtl="0" fontAlgn="base">
      <a:spcBef>
        <a:spcPct val="30000"/>
      </a:spcBef>
      <a:spcAft>
        <a:spcPct val="0"/>
      </a:spcAft>
      <a:defRPr sz="1200" kern="1200">
        <a:solidFill>
          <a:schemeClr val="tx1"/>
        </a:solidFill>
        <a:latin typeface="E+H Serif"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C2507C6-9406-4876-84A1-C86FB0D92A74}" type="slidenum">
              <a:rPr lang="de-DE"/>
              <a:pPr/>
              <a:t>1</a:t>
            </a:fld>
            <a:endParaRPr lang="de-DE"/>
          </a:p>
        </p:txBody>
      </p:sp>
      <p:sp>
        <p:nvSpPr>
          <p:cNvPr id="6" name="Rectangle 20"/>
          <p:cNvSpPr>
            <a:spLocks noGrp="1" noChangeArrowheads="1"/>
          </p:cNvSpPr>
          <p:nvPr>
            <p:ph type="dt" idx="1"/>
          </p:nvPr>
        </p:nvSpPr>
        <p:spPr>
          <a:ln/>
        </p:spPr>
        <p:txBody>
          <a:bodyPr/>
          <a:lstStyle/>
          <a:p>
            <a:fld id="{CC878998-1B02-4942-AFDA-2F805F3F3DB8}" type="datetime1">
              <a:rPr lang="de-DE"/>
              <a:pPr/>
              <a:t>18.10.17</a:t>
            </a:fld>
            <a:endParaRPr lang="de-DE"/>
          </a:p>
        </p:txBody>
      </p:sp>
      <p:sp>
        <p:nvSpPr>
          <p:cNvPr id="407554" name="Rectangle 2"/>
          <p:cNvSpPr>
            <a:spLocks noGrp="1" noRot="1" noChangeAspect="1" noChangeArrowheads="1" noTextEdit="1"/>
          </p:cNvSpPr>
          <p:nvPr>
            <p:ph type="sldImg"/>
          </p:nvPr>
        </p:nvSpPr>
        <p:spPr>
          <a:xfrm>
            <a:off x="346075" y="3835400"/>
            <a:ext cx="6172200" cy="4629150"/>
          </a:xfrm>
          <a:ln/>
        </p:spPr>
      </p:sp>
      <p:sp>
        <p:nvSpPr>
          <p:cNvPr id="40755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B2BEF43D-590E-4C08-87EC-4505CFB52EC7}" type="slidenum">
              <a:rPr lang="de-DE"/>
              <a:pPr/>
              <a:t>10</a:t>
            </a:fld>
            <a:endParaRPr lang="de-DE"/>
          </a:p>
        </p:txBody>
      </p:sp>
      <p:sp>
        <p:nvSpPr>
          <p:cNvPr id="6" name="Rectangle 20"/>
          <p:cNvSpPr>
            <a:spLocks noGrp="1" noChangeArrowheads="1"/>
          </p:cNvSpPr>
          <p:nvPr>
            <p:ph type="dt" idx="1"/>
          </p:nvPr>
        </p:nvSpPr>
        <p:spPr>
          <a:ln/>
        </p:spPr>
        <p:txBody>
          <a:bodyPr/>
          <a:lstStyle/>
          <a:p>
            <a:fld id="{80AD6C6F-77F0-442E-8B12-7418E6EC21E9}" type="datetime1">
              <a:rPr lang="de-DE"/>
              <a:pPr/>
              <a:t>18.10.17</a:t>
            </a:fld>
            <a:endParaRPr lang="de-DE"/>
          </a:p>
        </p:txBody>
      </p:sp>
      <p:sp>
        <p:nvSpPr>
          <p:cNvPr id="501762" name="Rectangle 2"/>
          <p:cNvSpPr>
            <a:spLocks noGrp="1" noRot="1" noChangeAspect="1" noChangeArrowheads="1" noTextEdit="1"/>
          </p:cNvSpPr>
          <p:nvPr>
            <p:ph type="sldImg"/>
          </p:nvPr>
        </p:nvSpPr>
        <p:spPr>
          <a:xfrm>
            <a:off x="346075" y="3835400"/>
            <a:ext cx="6172200" cy="4629150"/>
          </a:xfrm>
          <a:ln/>
        </p:spPr>
      </p:sp>
      <p:sp>
        <p:nvSpPr>
          <p:cNvPr id="501763" name="Rectangle 3"/>
          <p:cNvSpPr>
            <a:spLocks noGrp="1" noChangeArrowheads="1"/>
          </p:cNvSpPr>
          <p:nvPr>
            <p:ph type="body" idx="1"/>
          </p:nvPr>
        </p:nvSpPr>
        <p:spPr/>
        <p:txBody>
          <a:bodyPr/>
          <a:lstStyle/>
          <a:p>
            <a:r>
              <a:rPr lang="en-US"/>
              <a:t>The coriolis flowmeter is one of the state of the art technology and behind the principle there are 30 years experience on the field and improvement over the last decades. We invest a lot of money on the research and development in order to meet the fast moving and demanding expectations. And to prevent from temperature and pressure, vibrations influence, we develop a well balanced system using the best material spiced up with calibration know how. The advantage of such principle operate independantly of temperature, pressure, viscosity, conductivity, flow profil. </a:t>
            </a:r>
          </a:p>
          <a:p>
            <a:r>
              <a:rPr lang="en-US"/>
              <a:t>When you want to invest on a good quality Cronograph, you will go for Swiss, if you want a silk tie, you will go for french brand, for robust and quality shoes you will go for italian shoes? Won´t you? Therefore if you want a Coriolis flowmeter go for Endress+Hauser.</a:t>
            </a:r>
          </a:p>
          <a:p>
            <a:r>
              <a:rPr lang="en-US"/>
              <a:t>Is a manufacturer really capable of delivering high precision equipment ? Do instruments maintain their once proven accuracy over time even under changing conditions. </a:t>
            </a:r>
          </a:p>
          <a:p>
            <a:r>
              <a:rPr lang="en-US"/>
              <a:t>It consists of two variables : 1) the intitial accuracy which is verified by calibration 2) The long term accuracy which is determined by the design.</a:t>
            </a:r>
          </a:p>
          <a:p>
            <a:r>
              <a:rPr lang="en-US"/>
              <a:t>A watch is only a piece of jewelry. But in a business a wristwatch is considered as a personal statement of taste and status symbol. A perfect watch should be exclusive and yet modest according to my provider like Rolex, Breitling, Omega! And of course precision is absolutely outstanding even under harsh environement. And like our Coriolis, several test are made to test the reliability and the performance</a:t>
            </a:r>
          </a:p>
          <a:p>
            <a:r>
              <a:rPr lang="en-US"/>
              <a:t>( temperature test, shock test 200 times at 100G) and in the end it has to meet some criteria, for instance in clockwork a maximum permissible daily deviation of +/- 0,07 s that represent 2.10^-4. </a:t>
            </a:r>
          </a:p>
          <a:p>
            <a:r>
              <a:rPr lang="en-US"/>
              <a:t>What about calibration? </a:t>
            </a:r>
          </a:p>
          <a:p>
            <a:r>
              <a:rPr lang="en-US"/>
              <a:t>- Comparison of the measurement results of one instrument to the results of the reference instrument. An accredited calibration laboratory has to prove that its reference has a significantly better accuracy than the calibrated meters.</a:t>
            </a:r>
          </a:p>
          <a:p>
            <a:r>
              <a:rPr lang="en-US"/>
              <a:t>E+H flowtec has been accredited by SAS as a calibration laboratory for flowmeters as per the ISO norms like the independent laboratories for clockwork so called COSC has accredited its services by SAS as per ISO.     </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C989F0B9-ED85-4119-A246-52C454812CF5}" type="slidenum">
              <a:rPr lang="de-DE"/>
              <a:pPr/>
              <a:t>11</a:t>
            </a:fld>
            <a:endParaRPr lang="de-DE"/>
          </a:p>
        </p:txBody>
      </p:sp>
      <p:sp>
        <p:nvSpPr>
          <p:cNvPr id="7" name="Rectangle 20"/>
          <p:cNvSpPr>
            <a:spLocks noGrp="1" noChangeArrowheads="1"/>
          </p:cNvSpPr>
          <p:nvPr>
            <p:ph type="dt" idx="1"/>
          </p:nvPr>
        </p:nvSpPr>
        <p:spPr>
          <a:ln/>
        </p:spPr>
        <p:txBody>
          <a:bodyPr/>
          <a:lstStyle/>
          <a:p>
            <a:fld id="{6FFEEBC0-E08A-4EEA-9910-DE6F77A2E85E}" type="datetime1">
              <a:rPr lang="de-DE"/>
              <a:pPr/>
              <a:t>18.10.17</a:t>
            </a:fld>
            <a:endParaRPr lang="de-DE"/>
          </a:p>
        </p:txBody>
      </p:sp>
      <p:sp>
        <p:nvSpPr>
          <p:cNvPr id="503810"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B3D7A57E-F147-466C-8ADD-CDBC2866446C}" type="slidenum">
              <a:rPr lang="de-DE" sz="1200"/>
              <a:pPr algn="r" eaLnBrk="0" hangingPunct="0"/>
              <a:t>11</a:t>
            </a:fld>
            <a:endParaRPr lang="de-DE" sz="1200"/>
          </a:p>
        </p:txBody>
      </p:sp>
      <p:sp>
        <p:nvSpPr>
          <p:cNvPr id="503811" name="Rectangle 2"/>
          <p:cNvSpPr>
            <a:spLocks noGrp="1" noRot="1" noChangeAspect="1" noChangeArrowheads="1" noTextEdit="1"/>
          </p:cNvSpPr>
          <p:nvPr>
            <p:ph type="sldImg"/>
          </p:nvPr>
        </p:nvSpPr>
        <p:spPr>
          <a:xfrm>
            <a:off x="344488" y="3835400"/>
            <a:ext cx="6172200" cy="4629150"/>
          </a:xfrm>
          <a:ln/>
        </p:spPr>
      </p:sp>
      <p:sp>
        <p:nvSpPr>
          <p:cNvPr id="503812" name="Rectangle 3"/>
          <p:cNvSpPr>
            <a:spLocks noGrp="1" noChangeArrowheads="1"/>
          </p:cNvSpPr>
          <p:nvPr>
            <p:ph type="body" idx="1"/>
          </p:nvPr>
        </p:nvSpPr>
        <p:spPr>
          <a:xfrm>
            <a:off x="271463" y="733425"/>
            <a:ext cx="6232525" cy="2865438"/>
          </a:xfrm>
          <a:noFill/>
        </p:spPr>
        <p:txBody>
          <a:bodyPr lIns="89172" tIns="44586" rIns="89172" bIns="44586"/>
          <a:lstStyle/>
          <a:p>
            <a:r>
              <a:rPr lang="en-GB"/>
              <a:t>what you have to fathom here is same uncertainty either for volume and massflow according the flow sensors. F sensors is dual tube and most accurate and I sensors is single straight tube.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912B8C9C-46BE-4831-B7CA-3515FF97982D}" type="slidenum">
              <a:rPr lang="de-DE"/>
              <a:pPr/>
              <a:t>12</a:t>
            </a:fld>
            <a:endParaRPr lang="de-DE"/>
          </a:p>
        </p:txBody>
      </p:sp>
      <p:sp>
        <p:nvSpPr>
          <p:cNvPr id="7" name="Rectangle 20"/>
          <p:cNvSpPr>
            <a:spLocks noGrp="1" noChangeArrowheads="1"/>
          </p:cNvSpPr>
          <p:nvPr>
            <p:ph type="dt" idx="1"/>
          </p:nvPr>
        </p:nvSpPr>
        <p:spPr>
          <a:ln/>
        </p:spPr>
        <p:txBody>
          <a:bodyPr/>
          <a:lstStyle/>
          <a:p>
            <a:fld id="{0D504FFF-B625-4515-B638-40D2BAFF76FD}" type="datetime1">
              <a:rPr lang="de-DE"/>
              <a:pPr/>
              <a:t>18.10.17</a:t>
            </a:fld>
            <a:endParaRPr lang="de-DE"/>
          </a:p>
        </p:txBody>
      </p:sp>
      <p:sp>
        <p:nvSpPr>
          <p:cNvPr id="505858"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362E7728-C4BB-44F4-B724-B368CE2F26B8}" type="slidenum">
              <a:rPr lang="de-DE" sz="1200"/>
              <a:pPr algn="r" eaLnBrk="0" hangingPunct="0"/>
              <a:t>12</a:t>
            </a:fld>
            <a:endParaRPr lang="de-DE" sz="1200"/>
          </a:p>
        </p:txBody>
      </p:sp>
      <p:sp>
        <p:nvSpPr>
          <p:cNvPr id="505859" name="Rectangle 2"/>
          <p:cNvSpPr>
            <a:spLocks noGrp="1" noRot="1" noChangeAspect="1" noChangeArrowheads="1" noTextEdit="1"/>
          </p:cNvSpPr>
          <p:nvPr>
            <p:ph type="sldImg"/>
          </p:nvPr>
        </p:nvSpPr>
        <p:spPr>
          <a:xfrm>
            <a:off x="344488" y="3835400"/>
            <a:ext cx="6172200" cy="4629150"/>
          </a:xfrm>
          <a:ln/>
        </p:spPr>
      </p:sp>
      <p:sp>
        <p:nvSpPr>
          <p:cNvPr id="505860" name="Rectangle 3"/>
          <p:cNvSpPr>
            <a:spLocks noGrp="1" noChangeArrowheads="1"/>
          </p:cNvSpPr>
          <p:nvPr>
            <p:ph type="body" idx="1"/>
          </p:nvPr>
        </p:nvSpPr>
        <p:spPr>
          <a:xfrm>
            <a:off x="271463" y="733425"/>
            <a:ext cx="6232525" cy="2865438"/>
          </a:xfrm>
          <a:noFill/>
        </p:spPr>
        <p:txBody>
          <a:bodyPr lIns="89172" tIns="44586" rIns="89172" bIns="44586"/>
          <a:lstStyle/>
          <a:p>
            <a:r>
              <a:rPr lang="en-GB"/>
              <a:t>The accuracy that we specify is valid almost within the whole measuring range from 0,5 m/s</a:t>
            </a:r>
          </a:p>
          <a:p>
            <a:r>
              <a:rPr lang="en-GB"/>
              <a:t>The highest turndown in the market 1:25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F97C8662-D61A-4167-AEB5-14399D2DEFA6}" type="slidenum">
              <a:rPr lang="de-DE"/>
              <a:pPr/>
              <a:t>13</a:t>
            </a:fld>
            <a:endParaRPr lang="de-DE"/>
          </a:p>
        </p:txBody>
      </p:sp>
      <p:sp>
        <p:nvSpPr>
          <p:cNvPr id="7" name="Rectangle 20"/>
          <p:cNvSpPr>
            <a:spLocks noGrp="1" noChangeArrowheads="1"/>
          </p:cNvSpPr>
          <p:nvPr>
            <p:ph type="dt" idx="1"/>
          </p:nvPr>
        </p:nvSpPr>
        <p:spPr>
          <a:ln/>
        </p:spPr>
        <p:txBody>
          <a:bodyPr/>
          <a:lstStyle/>
          <a:p>
            <a:fld id="{EB231431-D9FA-4CAC-807C-23CBF989B1FB}" type="datetime1">
              <a:rPr lang="de-DE"/>
              <a:pPr/>
              <a:t>18.10.17</a:t>
            </a:fld>
            <a:endParaRPr lang="de-DE"/>
          </a:p>
        </p:txBody>
      </p:sp>
      <p:sp>
        <p:nvSpPr>
          <p:cNvPr id="507906"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E231F9A2-D7B1-4AA8-AF1B-D456AF64B683}" type="slidenum">
              <a:rPr lang="de-DE" sz="1200"/>
              <a:pPr algn="r" eaLnBrk="0" hangingPunct="0"/>
              <a:t>13</a:t>
            </a:fld>
            <a:endParaRPr lang="de-DE" sz="1200"/>
          </a:p>
        </p:txBody>
      </p:sp>
      <p:sp>
        <p:nvSpPr>
          <p:cNvPr id="507907" name="Rectangle 2"/>
          <p:cNvSpPr>
            <a:spLocks noGrp="1" noRot="1" noChangeAspect="1" noChangeArrowheads="1" noTextEdit="1"/>
          </p:cNvSpPr>
          <p:nvPr>
            <p:ph type="sldImg"/>
          </p:nvPr>
        </p:nvSpPr>
        <p:spPr>
          <a:xfrm>
            <a:off x="344488" y="3835400"/>
            <a:ext cx="6172200" cy="4629150"/>
          </a:xfrm>
          <a:ln/>
        </p:spPr>
      </p:sp>
      <p:sp>
        <p:nvSpPr>
          <p:cNvPr id="507908" name="Rectangle 3"/>
          <p:cNvSpPr>
            <a:spLocks noGrp="1" noChangeArrowheads="1"/>
          </p:cNvSpPr>
          <p:nvPr>
            <p:ph type="body" idx="1"/>
          </p:nvPr>
        </p:nvSpPr>
        <p:spPr>
          <a:xfrm>
            <a:off x="271463" y="733425"/>
            <a:ext cx="6232525" cy="2865438"/>
          </a:xfrm>
        </p:spPr>
        <p:txBody>
          <a:bodyPr lIns="89172" tIns="44586" rIns="89172" bIns="44586"/>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601A91B4-C768-4D64-B9A7-E21A74F5E51A}" type="slidenum">
              <a:rPr lang="de-DE"/>
              <a:pPr/>
              <a:t>14</a:t>
            </a:fld>
            <a:endParaRPr lang="de-DE"/>
          </a:p>
        </p:txBody>
      </p:sp>
      <p:sp>
        <p:nvSpPr>
          <p:cNvPr id="7" name="Rectangle 20"/>
          <p:cNvSpPr>
            <a:spLocks noGrp="1" noChangeArrowheads="1"/>
          </p:cNvSpPr>
          <p:nvPr>
            <p:ph type="dt" idx="1"/>
          </p:nvPr>
        </p:nvSpPr>
        <p:spPr>
          <a:ln/>
        </p:spPr>
        <p:txBody>
          <a:bodyPr/>
          <a:lstStyle/>
          <a:p>
            <a:fld id="{747A724C-E51E-4A7E-B063-E12C2D83C8B1}" type="datetime1">
              <a:rPr lang="de-DE"/>
              <a:pPr/>
              <a:t>18.10.17</a:t>
            </a:fld>
            <a:endParaRPr lang="de-DE"/>
          </a:p>
        </p:txBody>
      </p:sp>
      <p:sp>
        <p:nvSpPr>
          <p:cNvPr id="509954"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27CF84F5-7E89-4F26-B86B-7EF17AB8524C}" type="slidenum">
              <a:rPr lang="de-DE" sz="1200"/>
              <a:pPr algn="r" eaLnBrk="0" hangingPunct="0"/>
              <a:t>14</a:t>
            </a:fld>
            <a:endParaRPr lang="de-DE" sz="1200"/>
          </a:p>
        </p:txBody>
      </p:sp>
      <p:sp>
        <p:nvSpPr>
          <p:cNvPr id="509955" name="Rectangle 2"/>
          <p:cNvSpPr>
            <a:spLocks noGrp="1" noRot="1" noChangeAspect="1" noChangeArrowheads="1" noTextEdit="1"/>
          </p:cNvSpPr>
          <p:nvPr>
            <p:ph type="sldImg"/>
          </p:nvPr>
        </p:nvSpPr>
        <p:spPr>
          <a:xfrm>
            <a:off x="344488" y="3835400"/>
            <a:ext cx="6172200" cy="4629150"/>
          </a:xfrm>
          <a:ln/>
        </p:spPr>
      </p:sp>
      <p:sp>
        <p:nvSpPr>
          <p:cNvPr id="509956" name="Rectangle 3"/>
          <p:cNvSpPr>
            <a:spLocks noGrp="1" noChangeArrowheads="1"/>
          </p:cNvSpPr>
          <p:nvPr>
            <p:ph type="body" idx="1"/>
          </p:nvPr>
        </p:nvSpPr>
        <p:spPr>
          <a:xfrm>
            <a:off x="271463" y="733425"/>
            <a:ext cx="6232525" cy="2865438"/>
          </a:xfrm>
        </p:spPr>
        <p:txBody>
          <a:bodyPr lIns="89172" tIns="44586" rIns="89172" bIns="44586"/>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570314BD-896A-4FAB-B218-053D5FB3473E}" type="slidenum">
              <a:rPr lang="de-DE"/>
              <a:pPr/>
              <a:t>15</a:t>
            </a:fld>
            <a:endParaRPr lang="de-DE"/>
          </a:p>
        </p:txBody>
      </p:sp>
      <p:sp>
        <p:nvSpPr>
          <p:cNvPr id="7" name="Rectangle 20"/>
          <p:cNvSpPr>
            <a:spLocks noGrp="1" noChangeArrowheads="1"/>
          </p:cNvSpPr>
          <p:nvPr>
            <p:ph type="dt" idx="1"/>
          </p:nvPr>
        </p:nvSpPr>
        <p:spPr>
          <a:ln/>
        </p:spPr>
        <p:txBody>
          <a:bodyPr/>
          <a:lstStyle/>
          <a:p>
            <a:fld id="{0220739B-38EE-495C-8CEB-9B9E09D5A0A2}" type="datetime1">
              <a:rPr lang="de-DE"/>
              <a:pPr/>
              <a:t>18.10.17</a:t>
            </a:fld>
            <a:endParaRPr lang="de-DE"/>
          </a:p>
        </p:txBody>
      </p:sp>
      <p:sp>
        <p:nvSpPr>
          <p:cNvPr id="512002"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48B1E87A-2D74-47F5-B5B5-1C40A7E65FEE}" type="slidenum">
              <a:rPr lang="de-DE" sz="1200"/>
              <a:pPr algn="r" eaLnBrk="0" hangingPunct="0"/>
              <a:t>15</a:t>
            </a:fld>
            <a:endParaRPr lang="de-DE" sz="1200"/>
          </a:p>
        </p:txBody>
      </p:sp>
      <p:sp>
        <p:nvSpPr>
          <p:cNvPr id="512003" name="Rectangle 2"/>
          <p:cNvSpPr>
            <a:spLocks noGrp="1" noRot="1" noChangeAspect="1" noChangeArrowheads="1" noTextEdit="1"/>
          </p:cNvSpPr>
          <p:nvPr>
            <p:ph type="sldImg"/>
          </p:nvPr>
        </p:nvSpPr>
        <p:spPr>
          <a:xfrm>
            <a:off x="344488" y="3835400"/>
            <a:ext cx="6172200" cy="4629150"/>
          </a:xfrm>
          <a:ln/>
        </p:spPr>
      </p:sp>
      <p:sp>
        <p:nvSpPr>
          <p:cNvPr id="512004" name="Rectangle 3"/>
          <p:cNvSpPr>
            <a:spLocks noGrp="1" noChangeArrowheads="1"/>
          </p:cNvSpPr>
          <p:nvPr>
            <p:ph type="body" idx="1"/>
          </p:nvPr>
        </p:nvSpPr>
        <p:spPr>
          <a:xfrm>
            <a:off x="271463" y="733425"/>
            <a:ext cx="6232525" cy="2865438"/>
          </a:xfrm>
        </p:spPr>
        <p:txBody>
          <a:bodyPr lIns="89172" tIns="44586" rIns="89172" bIns="44586"/>
          <a:lstStyle/>
          <a:p>
            <a:r>
              <a:rPr lang="en-US"/>
              <a:t>If the option special density calibration is selected the Promass will be calibrated with different fluids (=densities) and the temperature characteristics of the device is determined with several measurements at different temperatures with water. This procedure allows to specify a much higher accuracy that is valid within a range of 5…80°C / 1…2000 kg/m</a:t>
            </a:r>
            <a:r>
              <a:rPr lang="en-US" baseline="30000"/>
              <a:t>3</a:t>
            </a:r>
            <a:r>
              <a:rPr lang="en-US"/>
              <a:t>. The densities of the reference fluids range from 820 to 1800 kg/m</a:t>
            </a:r>
            <a:r>
              <a:rPr lang="en-US" baseline="30000"/>
              <a:t>3</a:t>
            </a:r>
            <a:r>
              <a:rPr lang="en-US"/>
              <a:t>.</a:t>
            </a:r>
          </a:p>
          <a:p>
            <a:endParaRPr lang="en-US"/>
          </a:p>
          <a:p>
            <a:r>
              <a:rPr lang="en-US"/>
              <a:t>Most applications are actually within the specified range and a written certificate allows a traceable statement of the performance of an individual meter. This is very unique since no other manufacturer is capable to provide a similar document. That leaves their customers to believe what the supplier promises in his specs. Worse still most suppliers make a statement for reference conditions or for field calibration whilst there is NO accuracy specified for any other (=actual process) conditions.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9EE706A5-16D6-42B1-93D5-E8E5AB91A8B8}" type="slidenum">
              <a:rPr lang="de-DE"/>
              <a:pPr/>
              <a:t>16</a:t>
            </a:fld>
            <a:endParaRPr lang="de-DE"/>
          </a:p>
        </p:txBody>
      </p:sp>
      <p:sp>
        <p:nvSpPr>
          <p:cNvPr id="7" name="Rectangle 20"/>
          <p:cNvSpPr>
            <a:spLocks noGrp="1" noChangeArrowheads="1"/>
          </p:cNvSpPr>
          <p:nvPr>
            <p:ph type="dt" idx="1"/>
          </p:nvPr>
        </p:nvSpPr>
        <p:spPr>
          <a:ln/>
        </p:spPr>
        <p:txBody>
          <a:bodyPr/>
          <a:lstStyle/>
          <a:p>
            <a:fld id="{B1DCF857-3679-448C-8BF6-372C53BB5DFA}" type="datetime1">
              <a:rPr lang="de-DE"/>
              <a:pPr/>
              <a:t>18.10.17</a:t>
            </a:fld>
            <a:endParaRPr lang="de-DE"/>
          </a:p>
        </p:txBody>
      </p:sp>
      <p:sp>
        <p:nvSpPr>
          <p:cNvPr id="514050"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06AB6523-1C82-4A2F-B643-FE068DDFFAE1}" type="slidenum">
              <a:rPr lang="de-DE" sz="1200"/>
              <a:pPr algn="r" eaLnBrk="0" hangingPunct="0"/>
              <a:t>16</a:t>
            </a:fld>
            <a:endParaRPr lang="de-DE" sz="1200"/>
          </a:p>
        </p:txBody>
      </p:sp>
      <p:sp>
        <p:nvSpPr>
          <p:cNvPr id="514051" name="Rectangle 2"/>
          <p:cNvSpPr>
            <a:spLocks noGrp="1" noRot="1" noChangeAspect="1" noChangeArrowheads="1" noTextEdit="1"/>
          </p:cNvSpPr>
          <p:nvPr>
            <p:ph type="sldImg"/>
          </p:nvPr>
        </p:nvSpPr>
        <p:spPr>
          <a:xfrm>
            <a:off x="344488" y="3835400"/>
            <a:ext cx="6172200" cy="4629150"/>
          </a:xfrm>
          <a:ln/>
        </p:spPr>
      </p:sp>
      <p:sp>
        <p:nvSpPr>
          <p:cNvPr id="514052" name="Rectangle 3"/>
          <p:cNvSpPr>
            <a:spLocks noGrp="1" noChangeArrowheads="1"/>
          </p:cNvSpPr>
          <p:nvPr>
            <p:ph type="body" idx="1"/>
          </p:nvPr>
        </p:nvSpPr>
        <p:spPr>
          <a:xfrm>
            <a:off x="271463" y="733425"/>
            <a:ext cx="6232525" cy="2865438"/>
          </a:xfrm>
          <a:noFill/>
        </p:spPr>
        <p:txBody>
          <a:bodyPr lIns="89172" tIns="44586" rIns="89172" bIns="44586"/>
          <a:lstStyle/>
          <a:p>
            <a:pPr>
              <a:lnSpc>
                <a:spcPct val="110000"/>
              </a:lnSpc>
              <a:spcBef>
                <a:spcPct val="90000"/>
              </a:spcBef>
              <a:buClr>
                <a:srgbClr val="0088FF"/>
              </a:buClr>
            </a:pPr>
            <a:r>
              <a:rPr lang="en-US"/>
              <a:t>Standard : 2 points Air et eau</a:t>
            </a:r>
          </a:p>
          <a:p>
            <a:pPr>
              <a:lnSpc>
                <a:spcPct val="110000"/>
              </a:lnSpc>
              <a:spcBef>
                <a:spcPct val="90000"/>
              </a:spcBef>
              <a:buClr>
                <a:srgbClr val="0088FF"/>
              </a:buClr>
              <a:buFontTx/>
              <a:buChar char="•"/>
            </a:pPr>
            <a:r>
              <a:rPr lang="en-US"/>
              <a:t>Précision : </a:t>
            </a:r>
            <a:br>
              <a:rPr lang="en-US"/>
            </a:br>
            <a:r>
              <a:rPr lang="en-US"/>
              <a:t>± 0.5 kg/m3 pour masse volumique à ± 50kg/m3 et ±10°C des conditions de références.</a:t>
            </a:r>
          </a:p>
          <a:p>
            <a:endParaRPr lang="en-GB"/>
          </a:p>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36402A73-E690-463C-8E57-4D06FF1C114A}" type="slidenum">
              <a:rPr lang="de-DE"/>
              <a:pPr/>
              <a:t>17</a:t>
            </a:fld>
            <a:endParaRPr lang="de-DE"/>
          </a:p>
        </p:txBody>
      </p:sp>
      <p:sp>
        <p:nvSpPr>
          <p:cNvPr id="6" name="Rectangle 20"/>
          <p:cNvSpPr>
            <a:spLocks noGrp="1" noChangeArrowheads="1"/>
          </p:cNvSpPr>
          <p:nvPr>
            <p:ph type="dt" idx="1"/>
          </p:nvPr>
        </p:nvSpPr>
        <p:spPr>
          <a:ln/>
        </p:spPr>
        <p:txBody>
          <a:bodyPr/>
          <a:lstStyle/>
          <a:p>
            <a:fld id="{FEC5089D-E1FA-4E59-87AC-F0BFEC87908B}" type="datetime1">
              <a:rPr lang="de-DE"/>
              <a:pPr/>
              <a:t>18.10.17</a:t>
            </a:fld>
            <a:endParaRPr lang="de-DE"/>
          </a:p>
        </p:txBody>
      </p:sp>
      <p:sp>
        <p:nvSpPr>
          <p:cNvPr id="621570" name="Rectangle 2"/>
          <p:cNvSpPr>
            <a:spLocks noGrp="1" noRot="1" noChangeAspect="1" noChangeArrowheads="1" noTextEdit="1"/>
          </p:cNvSpPr>
          <p:nvPr>
            <p:ph type="sldImg"/>
          </p:nvPr>
        </p:nvSpPr>
        <p:spPr>
          <a:xfrm>
            <a:off x="346075" y="3835400"/>
            <a:ext cx="6172200" cy="4629150"/>
          </a:xfrm>
          <a:ln/>
        </p:spPr>
      </p:sp>
      <p:sp>
        <p:nvSpPr>
          <p:cNvPr id="62157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A557AD12-500F-4E4C-A03F-971796D4BC89}" type="slidenum">
              <a:rPr lang="de-DE"/>
              <a:pPr/>
              <a:t>18</a:t>
            </a:fld>
            <a:endParaRPr lang="de-DE"/>
          </a:p>
        </p:txBody>
      </p:sp>
      <p:sp>
        <p:nvSpPr>
          <p:cNvPr id="7" name="Rectangle 20"/>
          <p:cNvSpPr>
            <a:spLocks noGrp="1" noChangeArrowheads="1"/>
          </p:cNvSpPr>
          <p:nvPr>
            <p:ph type="dt" idx="1"/>
          </p:nvPr>
        </p:nvSpPr>
        <p:spPr>
          <a:ln/>
        </p:spPr>
        <p:txBody>
          <a:bodyPr/>
          <a:lstStyle/>
          <a:p>
            <a:fld id="{50A7CA96-9B45-47DA-9E55-347906E6CF07}" type="datetime1">
              <a:rPr lang="de-DE"/>
              <a:pPr/>
              <a:t>18.10.17</a:t>
            </a:fld>
            <a:endParaRPr lang="de-DE"/>
          </a:p>
        </p:txBody>
      </p:sp>
      <p:sp>
        <p:nvSpPr>
          <p:cNvPr id="516098"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9D2D1A98-05E1-410E-A6CB-B0B6DBDA3545}" type="slidenum">
              <a:rPr lang="de-DE" sz="1200"/>
              <a:pPr algn="r" eaLnBrk="0" hangingPunct="0"/>
              <a:t>18</a:t>
            </a:fld>
            <a:endParaRPr lang="de-DE" sz="1200"/>
          </a:p>
        </p:txBody>
      </p:sp>
      <p:sp>
        <p:nvSpPr>
          <p:cNvPr id="516099" name="Rectangle 2"/>
          <p:cNvSpPr>
            <a:spLocks noGrp="1" noRot="1" noChangeAspect="1" noChangeArrowheads="1" noTextEdit="1"/>
          </p:cNvSpPr>
          <p:nvPr>
            <p:ph type="sldImg"/>
          </p:nvPr>
        </p:nvSpPr>
        <p:spPr>
          <a:xfrm>
            <a:off x="344488" y="3835400"/>
            <a:ext cx="6172200" cy="4629150"/>
          </a:xfrm>
          <a:ln/>
        </p:spPr>
      </p:sp>
      <p:sp>
        <p:nvSpPr>
          <p:cNvPr id="516100" name="Rectangle 3"/>
          <p:cNvSpPr>
            <a:spLocks noGrp="1" noChangeArrowheads="1"/>
          </p:cNvSpPr>
          <p:nvPr>
            <p:ph type="body" idx="1"/>
          </p:nvPr>
        </p:nvSpPr>
        <p:spPr>
          <a:xfrm>
            <a:off x="271463" y="733425"/>
            <a:ext cx="6232525" cy="2865438"/>
          </a:xfrm>
        </p:spPr>
        <p:txBody>
          <a:bodyPr lIns="89172" tIns="44586" rIns="89172" bIns="44586"/>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E361AEE-9931-44E9-BC04-6B47144DE198}" type="slidenum">
              <a:rPr lang="de-DE"/>
              <a:pPr/>
              <a:t>19</a:t>
            </a:fld>
            <a:endParaRPr lang="de-DE"/>
          </a:p>
        </p:txBody>
      </p:sp>
      <p:sp>
        <p:nvSpPr>
          <p:cNvPr id="6" name="Rectangle 20"/>
          <p:cNvSpPr>
            <a:spLocks noGrp="1" noChangeArrowheads="1"/>
          </p:cNvSpPr>
          <p:nvPr>
            <p:ph type="dt" idx="1"/>
          </p:nvPr>
        </p:nvSpPr>
        <p:spPr>
          <a:ln/>
        </p:spPr>
        <p:txBody>
          <a:bodyPr/>
          <a:lstStyle/>
          <a:p>
            <a:fld id="{D1E827BF-E9E3-4367-914B-71F0EF90EE24}" type="datetime1">
              <a:rPr lang="de-DE"/>
              <a:pPr/>
              <a:t>18.10.17</a:t>
            </a:fld>
            <a:endParaRPr lang="de-DE"/>
          </a:p>
        </p:txBody>
      </p:sp>
      <p:sp>
        <p:nvSpPr>
          <p:cNvPr id="518146" name="Rectangle 2"/>
          <p:cNvSpPr>
            <a:spLocks noGrp="1" noRot="1" noChangeAspect="1" noChangeArrowheads="1" noTextEdit="1"/>
          </p:cNvSpPr>
          <p:nvPr>
            <p:ph type="sldImg"/>
          </p:nvPr>
        </p:nvSpPr>
        <p:spPr>
          <a:xfrm>
            <a:off x="920750" y="742950"/>
            <a:ext cx="4964113" cy="3722688"/>
          </a:xfrm>
          <a:ln/>
        </p:spPr>
      </p:sp>
      <p:sp>
        <p:nvSpPr>
          <p:cNvPr id="518147"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B491910-ABCF-4DD3-A8CB-5D8CF444603C}" type="slidenum">
              <a:rPr lang="de-DE"/>
              <a:pPr/>
              <a:t>2</a:t>
            </a:fld>
            <a:endParaRPr lang="de-DE"/>
          </a:p>
        </p:txBody>
      </p:sp>
      <p:sp>
        <p:nvSpPr>
          <p:cNvPr id="6" name="Rectangle 20"/>
          <p:cNvSpPr>
            <a:spLocks noGrp="1" noChangeArrowheads="1"/>
          </p:cNvSpPr>
          <p:nvPr>
            <p:ph type="dt" idx="1"/>
          </p:nvPr>
        </p:nvSpPr>
        <p:spPr>
          <a:ln/>
        </p:spPr>
        <p:txBody>
          <a:bodyPr/>
          <a:lstStyle/>
          <a:p>
            <a:fld id="{7AAD9ED1-798F-4118-8AF6-CEE83242C3D7}" type="datetime1">
              <a:rPr lang="de-DE"/>
              <a:pPr/>
              <a:t>18.10.17</a:t>
            </a:fld>
            <a:endParaRPr lang="de-DE"/>
          </a:p>
        </p:txBody>
      </p:sp>
      <p:sp>
        <p:nvSpPr>
          <p:cNvPr id="620546" name="Rectangle 2"/>
          <p:cNvSpPr>
            <a:spLocks noGrp="1" noRot="1" noChangeAspect="1" noChangeArrowheads="1" noTextEdit="1"/>
          </p:cNvSpPr>
          <p:nvPr>
            <p:ph type="sldImg"/>
          </p:nvPr>
        </p:nvSpPr>
        <p:spPr>
          <a:xfrm>
            <a:off x="346075" y="3835400"/>
            <a:ext cx="6172200" cy="4629150"/>
          </a:xfrm>
          <a:ln/>
        </p:spPr>
      </p:sp>
      <p:sp>
        <p:nvSpPr>
          <p:cNvPr id="62054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78DB621F-F8ED-471F-9C08-26703E8128EE}" type="slidenum">
              <a:rPr lang="de-DE"/>
              <a:pPr/>
              <a:t>20</a:t>
            </a:fld>
            <a:endParaRPr lang="de-DE"/>
          </a:p>
        </p:txBody>
      </p:sp>
      <p:sp>
        <p:nvSpPr>
          <p:cNvPr id="7" name="Rectangle 20"/>
          <p:cNvSpPr>
            <a:spLocks noGrp="1" noChangeArrowheads="1"/>
          </p:cNvSpPr>
          <p:nvPr>
            <p:ph type="dt" idx="1"/>
          </p:nvPr>
        </p:nvSpPr>
        <p:spPr>
          <a:ln/>
        </p:spPr>
        <p:txBody>
          <a:bodyPr/>
          <a:lstStyle/>
          <a:p>
            <a:fld id="{C77E6164-6B33-4EE5-B5B0-DD86284C5066}" type="datetime1">
              <a:rPr lang="de-DE"/>
              <a:pPr/>
              <a:t>18.10.17</a:t>
            </a:fld>
            <a:endParaRPr lang="de-DE"/>
          </a:p>
        </p:txBody>
      </p:sp>
      <p:sp>
        <p:nvSpPr>
          <p:cNvPr id="520194"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B5C301FE-5DCA-4CF5-A05E-3AB08394A63D}" type="slidenum">
              <a:rPr lang="de-DE" sz="1200"/>
              <a:pPr algn="r" eaLnBrk="0" hangingPunct="0"/>
              <a:t>20</a:t>
            </a:fld>
            <a:endParaRPr lang="de-DE" sz="1200"/>
          </a:p>
        </p:txBody>
      </p:sp>
      <p:sp>
        <p:nvSpPr>
          <p:cNvPr id="520195" name="Rectangle 2"/>
          <p:cNvSpPr>
            <a:spLocks noGrp="1" noRot="1" noChangeAspect="1" noChangeArrowheads="1" noTextEdit="1"/>
          </p:cNvSpPr>
          <p:nvPr>
            <p:ph type="sldImg"/>
          </p:nvPr>
        </p:nvSpPr>
        <p:spPr>
          <a:xfrm>
            <a:off x="431800" y="619125"/>
            <a:ext cx="5791200" cy="4343400"/>
          </a:xfrm>
          <a:ln/>
        </p:spPr>
      </p:sp>
      <p:sp>
        <p:nvSpPr>
          <p:cNvPr id="520196" name="Rectangle 3"/>
          <p:cNvSpPr>
            <a:spLocks noGrp="1" noChangeArrowheads="1"/>
          </p:cNvSpPr>
          <p:nvPr>
            <p:ph type="body" idx="1"/>
          </p:nvPr>
        </p:nvSpPr>
        <p:spPr>
          <a:xfrm>
            <a:off x="227013" y="5319713"/>
            <a:ext cx="6346825" cy="4386262"/>
          </a:xfrm>
        </p:spPr>
        <p:txBody>
          <a:bodyPr lIns="89172" tIns="44586" rIns="89172" bIns="44586"/>
          <a:lstStyle/>
          <a:p>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794554C-FC00-4605-B752-EBF8805BACD7}" type="slidenum">
              <a:rPr lang="de-DE"/>
              <a:pPr/>
              <a:t>21</a:t>
            </a:fld>
            <a:endParaRPr lang="de-DE"/>
          </a:p>
        </p:txBody>
      </p:sp>
      <p:sp>
        <p:nvSpPr>
          <p:cNvPr id="6" name="Rectangle 20"/>
          <p:cNvSpPr>
            <a:spLocks noGrp="1" noChangeArrowheads="1"/>
          </p:cNvSpPr>
          <p:nvPr>
            <p:ph type="dt" idx="1"/>
          </p:nvPr>
        </p:nvSpPr>
        <p:spPr>
          <a:ln/>
        </p:spPr>
        <p:txBody>
          <a:bodyPr/>
          <a:lstStyle/>
          <a:p>
            <a:fld id="{0DAB4DD3-E84E-4831-AC7F-3332C301B8FC}" type="datetime1">
              <a:rPr lang="de-DE"/>
              <a:pPr/>
              <a:t>18.10.17</a:t>
            </a:fld>
            <a:endParaRPr lang="de-DE"/>
          </a:p>
        </p:txBody>
      </p:sp>
      <p:sp>
        <p:nvSpPr>
          <p:cNvPr id="522242" name="Rectangle 2"/>
          <p:cNvSpPr>
            <a:spLocks noGrp="1" noRot="1" noChangeAspect="1" noChangeArrowheads="1" noTextEdit="1"/>
          </p:cNvSpPr>
          <p:nvPr>
            <p:ph type="sldImg"/>
          </p:nvPr>
        </p:nvSpPr>
        <p:spPr>
          <a:xfrm>
            <a:off x="922338" y="742950"/>
            <a:ext cx="4965700" cy="3724275"/>
          </a:xfrm>
          <a:ln/>
        </p:spPr>
      </p:sp>
      <p:sp>
        <p:nvSpPr>
          <p:cNvPr id="522243"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271E4089-3DD1-4D86-BC62-65B4084544C1}" type="slidenum">
              <a:rPr lang="de-DE"/>
              <a:pPr/>
              <a:t>22</a:t>
            </a:fld>
            <a:endParaRPr lang="de-DE"/>
          </a:p>
        </p:txBody>
      </p:sp>
      <p:sp>
        <p:nvSpPr>
          <p:cNvPr id="6" name="Rectangle 20"/>
          <p:cNvSpPr>
            <a:spLocks noGrp="1" noChangeArrowheads="1"/>
          </p:cNvSpPr>
          <p:nvPr>
            <p:ph type="dt" idx="1"/>
          </p:nvPr>
        </p:nvSpPr>
        <p:spPr>
          <a:ln/>
        </p:spPr>
        <p:txBody>
          <a:bodyPr/>
          <a:lstStyle/>
          <a:p>
            <a:fld id="{B348289B-9E54-4946-843D-16720CC8A274}" type="datetime1">
              <a:rPr lang="de-DE"/>
              <a:pPr/>
              <a:t>18.10.17</a:t>
            </a:fld>
            <a:endParaRPr lang="de-DE"/>
          </a:p>
        </p:txBody>
      </p:sp>
      <p:sp>
        <p:nvSpPr>
          <p:cNvPr id="622594" name="Rectangle 2"/>
          <p:cNvSpPr>
            <a:spLocks noGrp="1" noRot="1" noChangeAspect="1" noChangeArrowheads="1" noTextEdit="1"/>
          </p:cNvSpPr>
          <p:nvPr>
            <p:ph type="sldImg"/>
          </p:nvPr>
        </p:nvSpPr>
        <p:spPr>
          <a:xfrm>
            <a:off x="346075" y="3835400"/>
            <a:ext cx="6172200" cy="4629150"/>
          </a:xfrm>
          <a:ln/>
        </p:spPr>
      </p:sp>
      <p:sp>
        <p:nvSpPr>
          <p:cNvPr id="62259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7074FB08-3F1F-4FD5-9507-C7EE75250E0C}" type="slidenum">
              <a:rPr lang="de-DE"/>
              <a:pPr/>
              <a:t>23</a:t>
            </a:fld>
            <a:endParaRPr lang="de-DE"/>
          </a:p>
        </p:txBody>
      </p:sp>
      <p:sp>
        <p:nvSpPr>
          <p:cNvPr id="6" name="Rectangle 20"/>
          <p:cNvSpPr>
            <a:spLocks noGrp="1" noChangeArrowheads="1"/>
          </p:cNvSpPr>
          <p:nvPr>
            <p:ph type="dt" idx="1"/>
          </p:nvPr>
        </p:nvSpPr>
        <p:spPr>
          <a:ln/>
        </p:spPr>
        <p:txBody>
          <a:bodyPr/>
          <a:lstStyle/>
          <a:p>
            <a:fld id="{6594C7B5-DB47-44E9-A927-A07621A48863}" type="datetime1">
              <a:rPr lang="de-DE"/>
              <a:pPr/>
              <a:t>18.10.17</a:t>
            </a:fld>
            <a:endParaRPr lang="de-DE"/>
          </a:p>
        </p:txBody>
      </p:sp>
      <p:sp>
        <p:nvSpPr>
          <p:cNvPr id="524290" name="Rectangle 2"/>
          <p:cNvSpPr>
            <a:spLocks noGrp="1" noRot="1" noChangeAspect="1" noChangeArrowheads="1" noTextEdit="1"/>
          </p:cNvSpPr>
          <p:nvPr>
            <p:ph type="sldImg"/>
          </p:nvPr>
        </p:nvSpPr>
        <p:spPr>
          <a:xfrm>
            <a:off x="922338" y="742950"/>
            <a:ext cx="4965700" cy="3724275"/>
          </a:xfrm>
          <a:ln/>
        </p:spPr>
      </p:sp>
      <p:sp>
        <p:nvSpPr>
          <p:cNvPr id="524291"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1A0E2AA-421E-49C5-9544-A1E3992A41A5}" type="slidenum">
              <a:rPr lang="de-DE"/>
              <a:pPr/>
              <a:t>24</a:t>
            </a:fld>
            <a:endParaRPr lang="de-DE"/>
          </a:p>
        </p:txBody>
      </p:sp>
      <p:sp>
        <p:nvSpPr>
          <p:cNvPr id="6" name="Rectangle 20"/>
          <p:cNvSpPr>
            <a:spLocks noGrp="1" noChangeArrowheads="1"/>
          </p:cNvSpPr>
          <p:nvPr>
            <p:ph type="dt" idx="1"/>
          </p:nvPr>
        </p:nvSpPr>
        <p:spPr>
          <a:ln/>
        </p:spPr>
        <p:txBody>
          <a:bodyPr/>
          <a:lstStyle/>
          <a:p>
            <a:fld id="{2AD54224-E31A-46F2-8F3D-2D5A4DF15E0B}" type="datetime1">
              <a:rPr lang="de-DE"/>
              <a:pPr/>
              <a:t>18.10.17</a:t>
            </a:fld>
            <a:endParaRPr lang="de-DE"/>
          </a:p>
        </p:txBody>
      </p:sp>
      <p:sp>
        <p:nvSpPr>
          <p:cNvPr id="526338" name="Rectangle 2"/>
          <p:cNvSpPr>
            <a:spLocks noGrp="1" noRot="1" noChangeAspect="1" noChangeArrowheads="1" noTextEdit="1"/>
          </p:cNvSpPr>
          <p:nvPr>
            <p:ph type="sldImg"/>
          </p:nvPr>
        </p:nvSpPr>
        <p:spPr>
          <a:xfrm>
            <a:off x="922338" y="742950"/>
            <a:ext cx="4965700" cy="3724275"/>
          </a:xfrm>
          <a:ln/>
        </p:spPr>
      </p:sp>
      <p:sp>
        <p:nvSpPr>
          <p:cNvPr id="526339"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0DEF1AE-E0DA-4F9A-8895-F41C76561E20}" type="slidenum">
              <a:rPr lang="de-DE"/>
              <a:pPr/>
              <a:t>25</a:t>
            </a:fld>
            <a:endParaRPr lang="de-DE"/>
          </a:p>
        </p:txBody>
      </p:sp>
      <p:sp>
        <p:nvSpPr>
          <p:cNvPr id="6" name="Rectangle 20"/>
          <p:cNvSpPr>
            <a:spLocks noGrp="1" noChangeArrowheads="1"/>
          </p:cNvSpPr>
          <p:nvPr>
            <p:ph type="dt" idx="1"/>
          </p:nvPr>
        </p:nvSpPr>
        <p:spPr>
          <a:ln/>
        </p:spPr>
        <p:txBody>
          <a:bodyPr/>
          <a:lstStyle/>
          <a:p>
            <a:fld id="{DF80C562-C1D8-4313-9C92-EF604439DC5B}" type="datetime1">
              <a:rPr lang="de-DE"/>
              <a:pPr/>
              <a:t>18.10.17</a:t>
            </a:fld>
            <a:endParaRPr lang="de-DE"/>
          </a:p>
        </p:txBody>
      </p:sp>
      <p:sp>
        <p:nvSpPr>
          <p:cNvPr id="528386" name="Rectangle 2"/>
          <p:cNvSpPr>
            <a:spLocks noGrp="1" noRot="1" noChangeAspect="1" noChangeArrowheads="1" noTextEdit="1"/>
          </p:cNvSpPr>
          <p:nvPr>
            <p:ph type="sldImg"/>
          </p:nvPr>
        </p:nvSpPr>
        <p:spPr>
          <a:xfrm>
            <a:off x="342900" y="3835400"/>
            <a:ext cx="6176963" cy="4632325"/>
          </a:xfrm>
          <a:ln/>
        </p:spPr>
      </p:sp>
      <p:sp>
        <p:nvSpPr>
          <p:cNvPr id="528387"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F55962EB-0E7D-4C8E-B215-E93345333DF5}" type="slidenum">
              <a:rPr lang="de-DE"/>
              <a:pPr/>
              <a:t>26</a:t>
            </a:fld>
            <a:endParaRPr lang="de-DE"/>
          </a:p>
        </p:txBody>
      </p:sp>
      <p:sp>
        <p:nvSpPr>
          <p:cNvPr id="6" name="Rectangle 20"/>
          <p:cNvSpPr>
            <a:spLocks noGrp="1" noChangeArrowheads="1"/>
          </p:cNvSpPr>
          <p:nvPr>
            <p:ph type="dt" idx="1"/>
          </p:nvPr>
        </p:nvSpPr>
        <p:spPr>
          <a:ln/>
        </p:spPr>
        <p:txBody>
          <a:bodyPr/>
          <a:lstStyle/>
          <a:p>
            <a:fld id="{7848EECB-713B-498B-BFD6-1C6C8BB50D2D}" type="datetime1">
              <a:rPr lang="de-DE"/>
              <a:pPr/>
              <a:t>18.10.17</a:t>
            </a:fld>
            <a:endParaRPr lang="de-DE"/>
          </a:p>
        </p:txBody>
      </p:sp>
      <p:sp>
        <p:nvSpPr>
          <p:cNvPr id="623618" name="Rectangle 2"/>
          <p:cNvSpPr>
            <a:spLocks noGrp="1" noRot="1" noChangeAspect="1" noChangeArrowheads="1" noTextEdit="1"/>
          </p:cNvSpPr>
          <p:nvPr>
            <p:ph type="sldImg"/>
          </p:nvPr>
        </p:nvSpPr>
        <p:spPr>
          <a:xfrm>
            <a:off x="346075" y="3835400"/>
            <a:ext cx="6172200" cy="4629150"/>
          </a:xfrm>
          <a:ln/>
        </p:spPr>
      </p:sp>
      <p:sp>
        <p:nvSpPr>
          <p:cNvPr id="62361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706AAD87-CA65-48BF-91D8-C3031ABBC411}" type="slidenum">
              <a:rPr lang="de-DE"/>
              <a:pPr/>
              <a:t>27</a:t>
            </a:fld>
            <a:endParaRPr lang="de-DE"/>
          </a:p>
        </p:txBody>
      </p:sp>
      <p:sp>
        <p:nvSpPr>
          <p:cNvPr id="6" name="Rectangle 20"/>
          <p:cNvSpPr>
            <a:spLocks noGrp="1" noChangeArrowheads="1"/>
          </p:cNvSpPr>
          <p:nvPr>
            <p:ph type="dt" idx="1"/>
          </p:nvPr>
        </p:nvSpPr>
        <p:spPr>
          <a:ln/>
        </p:spPr>
        <p:txBody>
          <a:bodyPr/>
          <a:lstStyle/>
          <a:p>
            <a:fld id="{F2CEA94F-4D1E-468B-9DA7-67CD4B49BE93}" type="datetime1">
              <a:rPr lang="de-DE"/>
              <a:pPr/>
              <a:t>18.10.17</a:t>
            </a:fld>
            <a:endParaRPr lang="de-DE"/>
          </a:p>
        </p:txBody>
      </p:sp>
      <p:sp>
        <p:nvSpPr>
          <p:cNvPr id="530434" name="Rectangle 2"/>
          <p:cNvSpPr>
            <a:spLocks noGrp="1" noRot="1" noChangeAspect="1" noChangeArrowheads="1" noTextEdit="1"/>
          </p:cNvSpPr>
          <p:nvPr>
            <p:ph type="sldImg"/>
          </p:nvPr>
        </p:nvSpPr>
        <p:spPr>
          <a:xfrm>
            <a:off x="920750" y="742950"/>
            <a:ext cx="4964113" cy="3722688"/>
          </a:xfrm>
          <a:ln/>
        </p:spPr>
      </p:sp>
      <p:sp>
        <p:nvSpPr>
          <p:cNvPr id="530435"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7AEDD99-71BA-465D-AD13-93BD5C74D127}" type="slidenum">
              <a:rPr lang="de-DE"/>
              <a:pPr/>
              <a:t>28</a:t>
            </a:fld>
            <a:endParaRPr lang="de-DE"/>
          </a:p>
        </p:txBody>
      </p:sp>
      <p:sp>
        <p:nvSpPr>
          <p:cNvPr id="6" name="Rectangle 20"/>
          <p:cNvSpPr>
            <a:spLocks noGrp="1" noChangeArrowheads="1"/>
          </p:cNvSpPr>
          <p:nvPr>
            <p:ph type="dt" idx="1"/>
          </p:nvPr>
        </p:nvSpPr>
        <p:spPr>
          <a:ln/>
        </p:spPr>
        <p:txBody>
          <a:bodyPr/>
          <a:lstStyle/>
          <a:p>
            <a:fld id="{BCEB9A97-4649-4DC1-98AB-FA22AB60BA38}" type="datetime1">
              <a:rPr lang="de-DE"/>
              <a:pPr/>
              <a:t>18.10.17</a:t>
            </a:fld>
            <a:endParaRPr lang="de-DE"/>
          </a:p>
        </p:txBody>
      </p:sp>
      <p:sp>
        <p:nvSpPr>
          <p:cNvPr id="532482" name="Rectangle 2"/>
          <p:cNvSpPr>
            <a:spLocks noGrp="1" noRot="1" noChangeAspect="1" noChangeArrowheads="1" noTextEdit="1"/>
          </p:cNvSpPr>
          <p:nvPr>
            <p:ph type="sldImg"/>
          </p:nvPr>
        </p:nvSpPr>
        <p:spPr>
          <a:xfrm>
            <a:off x="920750" y="742950"/>
            <a:ext cx="4964113" cy="3722688"/>
          </a:xfrm>
          <a:ln/>
        </p:spPr>
      </p:sp>
      <p:sp>
        <p:nvSpPr>
          <p:cNvPr id="532483" name="Rectangle 3"/>
          <p:cNvSpPr>
            <a:spLocks noGrp="1" noChangeArrowheads="1"/>
          </p:cNvSpPr>
          <p:nvPr>
            <p:ph type="body" idx="1"/>
          </p:nvPr>
        </p:nvSpPr>
        <p:spPr>
          <a:xfrm>
            <a:off x="904875" y="4716463"/>
            <a:ext cx="4991100" cy="4467225"/>
          </a:xfrm>
        </p:spPr>
        <p:txBody>
          <a:bodyPr/>
          <a:lstStyle/>
          <a:p>
            <a:endParaRPr lang="en-B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DFB7F64C-5C32-4B33-81DC-FFCC4F45B043}" type="slidenum">
              <a:rPr lang="de-DE"/>
              <a:pPr/>
              <a:t>29</a:t>
            </a:fld>
            <a:endParaRPr lang="de-DE"/>
          </a:p>
        </p:txBody>
      </p:sp>
      <p:sp>
        <p:nvSpPr>
          <p:cNvPr id="6" name="Rectangle 20"/>
          <p:cNvSpPr>
            <a:spLocks noGrp="1" noChangeArrowheads="1"/>
          </p:cNvSpPr>
          <p:nvPr>
            <p:ph type="dt" idx="1"/>
          </p:nvPr>
        </p:nvSpPr>
        <p:spPr>
          <a:ln/>
        </p:spPr>
        <p:txBody>
          <a:bodyPr/>
          <a:lstStyle/>
          <a:p>
            <a:fld id="{8DB25E42-2FD8-4FD6-94F0-FAB702F0C5CD}" type="datetime1">
              <a:rPr lang="de-DE"/>
              <a:pPr/>
              <a:t>18.10.17</a:t>
            </a:fld>
            <a:endParaRPr lang="de-DE"/>
          </a:p>
        </p:txBody>
      </p:sp>
      <p:sp>
        <p:nvSpPr>
          <p:cNvPr id="534530" name="Rectangle 2"/>
          <p:cNvSpPr>
            <a:spLocks noGrp="1" noRot="1" noChangeAspect="1" noChangeArrowheads="1" noTextEdit="1"/>
          </p:cNvSpPr>
          <p:nvPr>
            <p:ph type="sldImg"/>
          </p:nvPr>
        </p:nvSpPr>
        <p:spPr>
          <a:xfrm>
            <a:off x="430213" y="5065713"/>
            <a:ext cx="5791200" cy="4343400"/>
          </a:xfrm>
          <a:ln/>
        </p:spPr>
      </p:sp>
      <p:sp>
        <p:nvSpPr>
          <p:cNvPr id="534531" name="Rectangle 3"/>
          <p:cNvSpPr>
            <a:spLocks noGrp="1" noChangeArrowheads="1"/>
          </p:cNvSpPr>
          <p:nvPr>
            <p:ph type="body" idx="1"/>
          </p:nvPr>
        </p:nvSpPr>
        <p:spPr>
          <a:xfrm>
            <a:off x="227013" y="577850"/>
            <a:ext cx="6346825" cy="4384675"/>
          </a:xfrm>
        </p:spPr>
        <p:txBody>
          <a:bodyPr/>
          <a:lstStyle/>
          <a:p>
            <a:endParaRPr lang="en-B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09DDCAA-06D5-4147-B4E2-B47423304D36}" type="slidenum">
              <a:rPr lang="de-DE"/>
              <a:pPr/>
              <a:t>3</a:t>
            </a:fld>
            <a:endParaRPr lang="de-DE"/>
          </a:p>
        </p:txBody>
      </p:sp>
      <p:sp>
        <p:nvSpPr>
          <p:cNvPr id="6" name="Rectangle 20"/>
          <p:cNvSpPr>
            <a:spLocks noGrp="1" noChangeArrowheads="1"/>
          </p:cNvSpPr>
          <p:nvPr>
            <p:ph type="dt" idx="1"/>
          </p:nvPr>
        </p:nvSpPr>
        <p:spPr>
          <a:ln/>
        </p:spPr>
        <p:txBody>
          <a:bodyPr/>
          <a:lstStyle/>
          <a:p>
            <a:fld id="{90842570-BEE2-4914-A660-C352092CF853}" type="datetime1">
              <a:rPr lang="de-DE"/>
              <a:pPr/>
              <a:t>18.10.17</a:t>
            </a:fld>
            <a:endParaRPr lang="de-DE"/>
          </a:p>
        </p:txBody>
      </p:sp>
      <p:sp>
        <p:nvSpPr>
          <p:cNvPr id="308226" name="Rectangle 2"/>
          <p:cNvSpPr>
            <a:spLocks noGrp="1" noRot="1" noChangeAspect="1" noChangeArrowheads="1" noTextEdit="1"/>
          </p:cNvSpPr>
          <p:nvPr>
            <p:ph type="sldImg"/>
          </p:nvPr>
        </p:nvSpPr>
        <p:spPr>
          <a:xfrm>
            <a:off x="430213" y="5065713"/>
            <a:ext cx="5791200" cy="4343400"/>
          </a:xfrm>
          <a:ln/>
        </p:spPr>
      </p:sp>
      <p:sp>
        <p:nvSpPr>
          <p:cNvPr id="308227" name="Rectangle 3"/>
          <p:cNvSpPr>
            <a:spLocks noGrp="1" noChangeArrowheads="1"/>
          </p:cNvSpPr>
          <p:nvPr>
            <p:ph type="body" idx="1"/>
          </p:nvPr>
        </p:nvSpPr>
        <p:spPr>
          <a:xfrm>
            <a:off x="227013" y="577850"/>
            <a:ext cx="6346825" cy="4384675"/>
          </a:xfrm>
        </p:spPr>
        <p:txBody>
          <a:bodyPr/>
          <a:lstStyle/>
          <a:p>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3DE55F55-2574-44FE-A0A9-32FB71DE2943}" type="slidenum">
              <a:rPr lang="de-DE"/>
              <a:pPr/>
              <a:t>30</a:t>
            </a:fld>
            <a:endParaRPr lang="de-DE"/>
          </a:p>
        </p:txBody>
      </p:sp>
      <p:sp>
        <p:nvSpPr>
          <p:cNvPr id="6" name="Rectangle 20"/>
          <p:cNvSpPr>
            <a:spLocks noGrp="1" noChangeArrowheads="1"/>
          </p:cNvSpPr>
          <p:nvPr>
            <p:ph type="dt" idx="1"/>
          </p:nvPr>
        </p:nvSpPr>
        <p:spPr>
          <a:ln/>
        </p:spPr>
        <p:txBody>
          <a:bodyPr/>
          <a:lstStyle/>
          <a:p>
            <a:fld id="{79964FA7-EB5B-4665-8995-DB28B5B84820}" type="datetime1">
              <a:rPr lang="de-DE"/>
              <a:pPr/>
              <a:t>18.10.17</a:t>
            </a:fld>
            <a:endParaRPr lang="de-DE"/>
          </a:p>
        </p:txBody>
      </p:sp>
      <p:sp>
        <p:nvSpPr>
          <p:cNvPr id="536578" name="Rectangle 2"/>
          <p:cNvSpPr>
            <a:spLocks noGrp="1" noRot="1" noChangeAspect="1" noChangeArrowheads="1" noTextEdit="1"/>
          </p:cNvSpPr>
          <p:nvPr>
            <p:ph type="sldImg"/>
          </p:nvPr>
        </p:nvSpPr>
        <p:spPr>
          <a:xfrm>
            <a:off x="346075" y="3835400"/>
            <a:ext cx="6172200" cy="4629150"/>
          </a:xfrm>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503246CF-7614-4798-B8FF-0356EE993082}" type="slidenum">
              <a:rPr lang="de-DE"/>
              <a:pPr/>
              <a:t>31</a:t>
            </a:fld>
            <a:endParaRPr lang="de-DE"/>
          </a:p>
        </p:txBody>
      </p:sp>
      <p:sp>
        <p:nvSpPr>
          <p:cNvPr id="6" name="Rectangle 20"/>
          <p:cNvSpPr>
            <a:spLocks noGrp="1" noChangeArrowheads="1"/>
          </p:cNvSpPr>
          <p:nvPr>
            <p:ph type="dt" idx="1"/>
          </p:nvPr>
        </p:nvSpPr>
        <p:spPr>
          <a:ln/>
        </p:spPr>
        <p:txBody>
          <a:bodyPr/>
          <a:lstStyle/>
          <a:p>
            <a:fld id="{B73DB079-E12B-46D4-9870-C698A1A65EB2}" type="datetime1">
              <a:rPr lang="de-DE"/>
              <a:pPr/>
              <a:t>18.10.17</a:t>
            </a:fld>
            <a:endParaRPr lang="de-DE"/>
          </a:p>
        </p:txBody>
      </p:sp>
      <p:sp>
        <p:nvSpPr>
          <p:cNvPr id="538626" name="Rectangle 2"/>
          <p:cNvSpPr>
            <a:spLocks noGrp="1" noRot="1" noChangeAspect="1" noChangeArrowheads="1" noTextEdit="1"/>
          </p:cNvSpPr>
          <p:nvPr>
            <p:ph type="sldImg"/>
          </p:nvPr>
        </p:nvSpPr>
        <p:spPr>
          <a:xfrm>
            <a:off x="342900" y="3835400"/>
            <a:ext cx="6176963" cy="4632325"/>
          </a:xfrm>
          <a:ln/>
        </p:spPr>
      </p:sp>
      <p:sp>
        <p:nvSpPr>
          <p:cNvPr id="538627"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705937E2-8DFD-439F-B981-0FDA9546ADA5}" type="slidenum">
              <a:rPr lang="de-DE"/>
              <a:pPr/>
              <a:t>32</a:t>
            </a:fld>
            <a:endParaRPr lang="de-DE"/>
          </a:p>
        </p:txBody>
      </p:sp>
      <p:sp>
        <p:nvSpPr>
          <p:cNvPr id="6" name="Rectangle 20"/>
          <p:cNvSpPr>
            <a:spLocks noGrp="1" noChangeArrowheads="1"/>
          </p:cNvSpPr>
          <p:nvPr>
            <p:ph type="dt" idx="1"/>
          </p:nvPr>
        </p:nvSpPr>
        <p:spPr>
          <a:ln/>
        </p:spPr>
        <p:txBody>
          <a:bodyPr/>
          <a:lstStyle/>
          <a:p>
            <a:fld id="{6DE74C78-9371-4743-B996-6C0CD1E65F41}" type="datetime1">
              <a:rPr lang="de-DE"/>
              <a:pPr/>
              <a:t>18.10.17</a:t>
            </a:fld>
            <a:endParaRPr lang="de-DE"/>
          </a:p>
        </p:txBody>
      </p:sp>
      <p:sp>
        <p:nvSpPr>
          <p:cNvPr id="540674" name="Rectangle 2"/>
          <p:cNvSpPr>
            <a:spLocks noGrp="1" noRot="1" noChangeAspect="1" noChangeArrowheads="1" noTextEdit="1"/>
          </p:cNvSpPr>
          <p:nvPr>
            <p:ph type="sldImg"/>
          </p:nvPr>
        </p:nvSpPr>
        <p:spPr>
          <a:xfrm>
            <a:off x="342900" y="3835400"/>
            <a:ext cx="6176963" cy="4632325"/>
          </a:xfrm>
          <a:ln/>
        </p:spPr>
      </p:sp>
      <p:sp>
        <p:nvSpPr>
          <p:cNvPr id="540675"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DB9B97D2-8284-4E4C-ADBE-34BD36D7928C}" type="slidenum">
              <a:rPr lang="de-DE"/>
              <a:pPr/>
              <a:t>33</a:t>
            </a:fld>
            <a:endParaRPr lang="de-DE"/>
          </a:p>
        </p:txBody>
      </p:sp>
      <p:sp>
        <p:nvSpPr>
          <p:cNvPr id="6" name="Rectangle 20"/>
          <p:cNvSpPr>
            <a:spLocks noGrp="1" noChangeArrowheads="1"/>
          </p:cNvSpPr>
          <p:nvPr>
            <p:ph type="dt" idx="1"/>
          </p:nvPr>
        </p:nvSpPr>
        <p:spPr>
          <a:ln/>
        </p:spPr>
        <p:txBody>
          <a:bodyPr/>
          <a:lstStyle/>
          <a:p>
            <a:fld id="{006188B3-9D3B-4571-89F0-F971D3250D4D}" type="datetime1">
              <a:rPr lang="de-DE"/>
              <a:pPr/>
              <a:t>18.10.17</a:t>
            </a:fld>
            <a:endParaRPr lang="de-DE"/>
          </a:p>
        </p:txBody>
      </p:sp>
      <p:sp>
        <p:nvSpPr>
          <p:cNvPr id="542722" name="Rectangle 2"/>
          <p:cNvSpPr>
            <a:spLocks noGrp="1" noRot="1" noChangeAspect="1" noChangeArrowheads="1" noTextEdit="1"/>
          </p:cNvSpPr>
          <p:nvPr>
            <p:ph type="sldImg"/>
          </p:nvPr>
        </p:nvSpPr>
        <p:spPr>
          <a:xfrm>
            <a:off x="430213" y="5065713"/>
            <a:ext cx="5791200" cy="4343400"/>
          </a:xfrm>
          <a:ln/>
        </p:spPr>
      </p:sp>
      <p:sp>
        <p:nvSpPr>
          <p:cNvPr id="542723" name="Rectangle 3"/>
          <p:cNvSpPr>
            <a:spLocks noGrp="1" noChangeArrowheads="1"/>
          </p:cNvSpPr>
          <p:nvPr>
            <p:ph type="body" idx="1"/>
          </p:nvPr>
        </p:nvSpPr>
        <p:spPr>
          <a:xfrm>
            <a:off x="227013" y="577850"/>
            <a:ext cx="6346825" cy="4384675"/>
          </a:xfrm>
        </p:spPr>
        <p:txBody>
          <a:bodyPr/>
          <a:lstStyle/>
          <a:p>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9D814786-87B0-4BA0-A8B8-C4B86D6C4BDA}" type="slidenum">
              <a:rPr lang="de-DE"/>
              <a:pPr/>
              <a:t>34</a:t>
            </a:fld>
            <a:endParaRPr lang="de-DE"/>
          </a:p>
        </p:txBody>
      </p:sp>
      <p:sp>
        <p:nvSpPr>
          <p:cNvPr id="6" name="Rectangle 20"/>
          <p:cNvSpPr>
            <a:spLocks noGrp="1" noChangeArrowheads="1"/>
          </p:cNvSpPr>
          <p:nvPr>
            <p:ph type="dt" idx="1"/>
          </p:nvPr>
        </p:nvSpPr>
        <p:spPr>
          <a:ln/>
        </p:spPr>
        <p:txBody>
          <a:bodyPr/>
          <a:lstStyle/>
          <a:p>
            <a:fld id="{BC4D3EDE-7645-4627-AAB8-AB734C9BEF16}" type="datetime1">
              <a:rPr lang="de-DE"/>
              <a:pPr/>
              <a:t>18.10.17</a:t>
            </a:fld>
            <a:endParaRPr lang="de-DE"/>
          </a:p>
        </p:txBody>
      </p:sp>
      <p:sp>
        <p:nvSpPr>
          <p:cNvPr id="544770" name="Rectangle 2"/>
          <p:cNvSpPr>
            <a:spLocks noGrp="1" noRot="1" noChangeAspect="1" noChangeArrowheads="1" noTextEdit="1"/>
          </p:cNvSpPr>
          <p:nvPr>
            <p:ph type="sldImg"/>
          </p:nvPr>
        </p:nvSpPr>
        <p:spPr>
          <a:xfrm>
            <a:off x="506413" y="619125"/>
            <a:ext cx="5791200" cy="4343400"/>
          </a:xfrm>
          <a:ln/>
        </p:spPr>
      </p:sp>
      <p:sp>
        <p:nvSpPr>
          <p:cNvPr id="544771" name="Rectangle 3"/>
          <p:cNvSpPr>
            <a:spLocks noGrp="1" noChangeArrowheads="1"/>
          </p:cNvSpPr>
          <p:nvPr>
            <p:ph type="body" idx="1"/>
          </p:nvPr>
        </p:nvSpPr>
        <p:spPr>
          <a:xfrm>
            <a:off x="931863" y="4724400"/>
            <a:ext cx="4973637" cy="4495800"/>
          </a:xfrm>
          <a:ln/>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lstStyle/>
          <a:p>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F569BB2E-5FFC-4900-B7C0-A1A95C1176E7}" type="slidenum">
              <a:rPr lang="de-DE"/>
              <a:pPr/>
              <a:t>35</a:t>
            </a:fld>
            <a:endParaRPr lang="de-DE"/>
          </a:p>
        </p:txBody>
      </p:sp>
      <p:sp>
        <p:nvSpPr>
          <p:cNvPr id="6" name="Rectangle 20"/>
          <p:cNvSpPr>
            <a:spLocks noGrp="1" noChangeArrowheads="1"/>
          </p:cNvSpPr>
          <p:nvPr>
            <p:ph type="dt" idx="1"/>
          </p:nvPr>
        </p:nvSpPr>
        <p:spPr>
          <a:ln/>
        </p:spPr>
        <p:txBody>
          <a:bodyPr/>
          <a:lstStyle/>
          <a:p>
            <a:fld id="{5F4932A1-E3BB-462E-B835-D912F33A0640}" type="datetime1">
              <a:rPr lang="de-DE"/>
              <a:pPr/>
              <a:t>18.10.17</a:t>
            </a:fld>
            <a:endParaRPr lang="de-DE"/>
          </a:p>
        </p:txBody>
      </p:sp>
      <p:sp>
        <p:nvSpPr>
          <p:cNvPr id="546818" name="Rectangle 2"/>
          <p:cNvSpPr>
            <a:spLocks noGrp="1" noRot="1" noChangeAspect="1" noChangeArrowheads="1" noTextEdit="1"/>
          </p:cNvSpPr>
          <p:nvPr>
            <p:ph type="sldImg"/>
          </p:nvPr>
        </p:nvSpPr>
        <p:spPr>
          <a:xfrm>
            <a:off x="342900" y="3835400"/>
            <a:ext cx="6176963" cy="4632325"/>
          </a:xfrm>
          <a:ln/>
        </p:spPr>
      </p:sp>
      <p:sp>
        <p:nvSpPr>
          <p:cNvPr id="546819"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85AFCFA4-EFCB-4EAA-BDC3-5AD107603233}" type="slidenum">
              <a:rPr lang="de-DE"/>
              <a:pPr/>
              <a:t>36</a:t>
            </a:fld>
            <a:endParaRPr lang="de-DE"/>
          </a:p>
        </p:txBody>
      </p:sp>
      <p:sp>
        <p:nvSpPr>
          <p:cNvPr id="6" name="Rectangle 20"/>
          <p:cNvSpPr>
            <a:spLocks noGrp="1" noChangeArrowheads="1"/>
          </p:cNvSpPr>
          <p:nvPr>
            <p:ph type="dt" idx="1"/>
          </p:nvPr>
        </p:nvSpPr>
        <p:spPr>
          <a:ln/>
        </p:spPr>
        <p:txBody>
          <a:bodyPr/>
          <a:lstStyle/>
          <a:p>
            <a:fld id="{404C3B36-E534-45C8-8E81-630CA80EE307}" type="datetime1">
              <a:rPr lang="de-DE"/>
              <a:pPr/>
              <a:t>18.10.17</a:t>
            </a:fld>
            <a:endParaRPr lang="de-DE"/>
          </a:p>
        </p:txBody>
      </p:sp>
      <p:sp>
        <p:nvSpPr>
          <p:cNvPr id="548866" name="Rectangle 2"/>
          <p:cNvSpPr>
            <a:spLocks noGrp="1" noRot="1" noChangeAspect="1" noChangeArrowheads="1" noTextEdit="1"/>
          </p:cNvSpPr>
          <p:nvPr>
            <p:ph type="sldImg"/>
          </p:nvPr>
        </p:nvSpPr>
        <p:spPr>
          <a:xfrm>
            <a:off x="342900" y="3835400"/>
            <a:ext cx="6176963" cy="4632325"/>
          </a:xfrm>
          <a:ln/>
        </p:spPr>
      </p:sp>
      <p:sp>
        <p:nvSpPr>
          <p:cNvPr id="548867"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EA6E0A39-C1FB-4A19-B254-A72C8979C11D}" type="slidenum">
              <a:rPr lang="de-DE"/>
              <a:pPr/>
              <a:t>37</a:t>
            </a:fld>
            <a:endParaRPr lang="de-DE"/>
          </a:p>
        </p:txBody>
      </p:sp>
      <p:sp>
        <p:nvSpPr>
          <p:cNvPr id="6" name="Rectangle 20"/>
          <p:cNvSpPr>
            <a:spLocks noGrp="1" noChangeArrowheads="1"/>
          </p:cNvSpPr>
          <p:nvPr>
            <p:ph type="dt" idx="1"/>
          </p:nvPr>
        </p:nvSpPr>
        <p:spPr>
          <a:ln/>
        </p:spPr>
        <p:txBody>
          <a:bodyPr/>
          <a:lstStyle/>
          <a:p>
            <a:fld id="{88A63D7C-80A0-412F-AA60-9CC9ADF34DDE}" type="datetime1">
              <a:rPr lang="de-DE"/>
              <a:pPr/>
              <a:t>18.10.17</a:t>
            </a:fld>
            <a:endParaRPr lang="de-DE"/>
          </a:p>
        </p:txBody>
      </p:sp>
      <p:sp>
        <p:nvSpPr>
          <p:cNvPr id="550914" name="Rectangle 2"/>
          <p:cNvSpPr>
            <a:spLocks noGrp="1" noRot="1" noChangeAspect="1" noChangeArrowheads="1" noTextEdit="1"/>
          </p:cNvSpPr>
          <p:nvPr>
            <p:ph type="sldImg"/>
          </p:nvPr>
        </p:nvSpPr>
        <p:spPr>
          <a:xfrm>
            <a:off x="430213" y="5065713"/>
            <a:ext cx="5791200" cy="4343400"/>
          </a:xfrm>
          <a:ln/>
        </p:spPr>
      </p:sp>
      <p:sp>
        <p:nvSpPr>
          <p:cNvPr id="550915" name="Rectangle 3"/>
          <p:cNvSpPr>
            <a:spLocks noGrp="1" noChangeArrowheads="1"/>
          </p:cNvSpPr>
          <p:nvPr>
            <p:ph type="body" idx="1"/>
          </p:nvPr>
        </p:nvSpPr>
        <p:spPr>
          <a:xfrm>
            <a:off x="227013" y="577850"/>
            <a:ext cx="6346825" cy="4384675"/>
          </a:xfrm>
        </p:spPr>
        <p:txBody>
          <a:bodyPr/>
          <a:lstStyle/>
          <a:p>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2CD25533-BBD8-4C23-80F6-91B69F03A0DF}" type="slidenum">
              <a:rPr lang="de-DE"/>
              <a:pPr/>
              <a:t>38</a:t>
            </a:fld>
            <a:endParaRPr lang="de-DE"/>
          </a:p>
        </p:txBody>
      </p:sp>
      <p:sp>
        <p:nvSpPr>
          <p:cNvPr id="6" name="Rectangle 20"/>
          <p:cNvSpPr>
            <a:spLocks noGrp="1" noChangeArrowheads="1"/>
          </p:cNvSpPr>
          <p:nvPr>
            <p:ph type="dt" idx="1"/>
          </p:nvPr>
        </p:nvSpPr>
        <p:spPr>
          <a:ln/>
        </p:spPr>
        <p:txBody>
          <a:bodyPr/>
          <a:lstStyle/>
          <a:p>
            <a:fld id="{B45D60AE-F745-4291-9110-F991AEF89B59}" type="datetime1">
              <a:rPr lang="de-DE"/>
              <a:pPr/>
              <a:t>18.10.17</a:t>
            </a:fld>
            <a:endParaRPr lang="de-DE"/>
          </a:p>
        </p:txBody>
      </p:sp>
      <p:sp>
        <p:nvSpPr>
          <p:cNvPr id="552962" name="Rectangle 2"/>
          <p:cNvSpPr>
            <a:spLocks noGrp="1" noRot="1" noChangeAspect="1" noChangeArrowheads="1" noTextEdit="1"/>
          </p:cNvSpPr>
          <p:nvPr>
            <p:ph type="sldImg"/>
          </p:nvPr>
        </p:nvSpPr>
        <p:spPr>
          <a:xfrm>
            <a:off x="346075" y="3835400"/>
            <a:ext cx="6172200" cy="4629150"/>
          </a:xfrm>
          <a:ln/>
        </p:spPr>
      </p:sp>
      <p:sp>
        <p:nvSpPr>
          <p:cNvPr id="552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D3371CE5-B78E-49F1-9E64-BEFDF66BE98C}" type="slidenum">
              <a:rPr lang="de-DE"/>
              <a:pPr/>
              <a:t>39</a:t>
            </a:fld>
            <a:endParaRPr lang="de-DE"/>
          </a:p>
        </p:txBody>
      </p:sp>
      <p:sp>
        <p:nvSpPr>
          <p:cNvPr id="6" name="Rectangle 20"/>
          <p:cNvSpPr>
            <a:spLocks noGrp="1" noChangeArrowheads="1"/>
          </p:cNvSpPr>
          <p:nvPr>
            <p:ph type="dt" idx="1"/>
          </p:nvPr>
        </p:nvSpPr>
        <p:spPr>
          <a:ln/>
        </p:spPr>
        <p:txBody>
          <a:bodyPr/>
          <a:lstStyle/>
          <a:p>
            <a:fld id="{C65DFB0C-2DEB-4000-80EE-5D4F278B8695}" type="datetime1">
              <a:rPr lang="de-DE"/>
              <a:pPr/>
              <a:t>18.10.17</a:t>
            </a:fld>
            <a:endParaRPr lang="de-DE"/>
          </a:p>
        </p:txBody>
      </p:sp>
      <p:sp>
        <p:nvSpPr>
          <p:cNvPr id="555010" name="Rectangle 2"/>
          <p:cNvSpPr>
            <a:spLocks noGrp="1" noRot="1" noChangeAspect="1" noChangeArrowheads="1" noTextEdit="1"/>
          </p:cNvSpPr>
          <p:nvPr>
            <p:ph type="sldImg"/>
          </p:nvPr>
        </p:nvSpPr>
        <p:spPr>
          <a:xfrm>
            <a:off x="342900" y="3835400"/>
            <a:ext cx="6176963" cy="4632325"/>
          </a:xfrm>
          <a:ln/>
        </p:spPr>
      </p:sp>
      <p:sp>
        <p:nvSpPr>
          <p:cNvPr id="555011" name="Rectangle 3"/>
          <p:cNvSpPr>
            <a:spLocks noGrp="1" noChangeArrowheads="1"/>
          </p:cNvSpPr>
          <p:nvPr>
            <p:ph type="body" idx="1"/>
          </p:nvPr>
        </p:nvSpPr>
        <p:spPr>
          <a:xfrm>
            <a:off x="269875" y="733425"/>
            <a:ext cx="6232525" cy="2867025"/>
          </a:xfrm>
        </p:spPr>
        <p:txBody>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784CF1AC-0A8C-4C03-9F78-21395AFE7129}" type="slidenum">
              <a:rPr lang="de-DE"/>
              <a:pPr/>
              <a:t>4</a:t>
            </a:fld>
            <a:endParaRPr lang="de-DE"/>
          </a:p>
        </p:txBody>
      </p:sp>
      <p:sp>
        <p:nvSpPr>
          <p:cNvPr id="6" name="Rectangle 20"/>
          <p:cNvSpPr>
            <a:spLocks noGrp="1" noChangeArrowheads="1"/>
          </p:cNvSpPr>
          <p:nvPr>
            <p:ph type="dt" idx="1"/>
          </p:nvPr>
        </p:nvSpPr>
        <p:spPr>
          <a:ln/>
        </p:spPr>
        <p:txBody>
          <a:bodyPr/>
          <a:lstStyle/>
          <a:p>
            <a:fld id="{3CFAFEF0-5D7C-4A36-9A9D-20449CC1D8E2}" type="datetime1">
              <a:rPr lang="de-DE"/>
              <a:pPr/>
              <a:t>18.10.17</a:t>
            </a:fld>
            <a:endParaRPr lang="de-DE"/>
          </a:p>
        </p:txBody>
      </p:sp>
      <p:sp>
        <p:nvSpPr>
          <p:cNvPr id="310274" name="Rectangle 2"/>
          <p:cNvSpPr>
            <a:spLocks noGrp="1" noRot="1" noChangeAspect="1" noChangeArrowheads="1" noTextEdit="1"/>
          </p:cNvSpPr>
          <p:nvPr>
            <p:ph type="sldImg"/>
          </p:nvPr>
        </p:nvSpPr>
        <p:spPr>
          <a:xfrm>
            <a:off x="430213" y="5065713"/>
            <a:ext cx="5791200" cy="4343400"/>
          </a:xfrm>
          <a:ln/>
        </p:spPr>
      </p:sp>
      <p:sp>
        <p:nvSpPr>
          <p:cNvPr id="310275" name="Rectangle 3"/>
          <p:cNvSpPr>
            <a:spLocks noGrp="1" noChangeArrowheads="1"/>
          </p:cNvSpPr>
          <p:nvPr>
            <p:ph type="body" idx="1"/>
          </p:nvPr>
        </p:nvSpPr>
        <p:spPr>
          <a:xfrm>
            <a:off x="227013" y="577850"/>
            <a:ext cx="6346825" cy="4384675"/>
          </a:xfrm>
        </p:spPr>
        <p:txBody>
          <a:bodyPr/>
          <a:lstStyle/>
          <a:p>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E4A32DCA-9058-4C66-B659-33434BD9C5A5}" type="slidenum">
              <a:rPr lang="de-DE"/>
              <a:pPr/>
              <a:t>40</a:t>
            </a:fld>
            <a:endParaRPr lang="de-DE"/>
          </a:p>
        </p:txBody>
      </p:sp>
      <p:sp>
        <p:nvSpPr>
          <p:cNvPr id="6" name="Rectangle 20"/>
          <p:cNvSpPr>
            <a:spLocks noGrp="1" noChangeArrowheads="1"/>
          </p:cNvSpPr>
          <p:nvPr>
            <p:ph type="dt" idx="1"/>
          </p:nvPr>
        </p:nvSpPr>
        <p:spPr>
          <a:ln/>
        </p:spPr>
        <p:txBody>
          <a:bodyPr/>
          <a:lstStyle/>
          <a:p>
            <a:fld id="{758D9917-3AD8-4BAC-A604-21B690614F28}" type="datetime1">
              <a:rPr lang="de-DE"/>
              <a:pPr/>
              <a:t>18.10.17</a:t>
            </a:fld>
            <a:endParaRPr lang="de-DE"/>
          </a:p>
        </p:txBody>
      </p:sp>
      <p:sp>
        <p:nvSpPr>
          <p:cNvPr id="557058" name="Rectangle 2"/>
          <p:cNvSpPr>
            <a:spLocks noGrp="1" noRot="1" noChangeAspect="1" noChangeArrowheads="1" noTextEdit="1"/>
          </p:cNvSpPr>
          <p:nvPr>
            <p:ph type="sldImg"/>
          </p:nvPr>
        </p:nvSpPr>
        <p:spPr>
          <a:xfrm>
            <a:off x="346075" y="3835400"/>
            <a:ext cx="6172200" cy="4629150"/>
          </a:xfrm>
          <a:ln/>
        </p:spPr>
      </p:sp>
      <p:sp>
        <p:nvSpPr>
          <p:cNvPr id="557059" name="Rectangle 3"/>
          <p:cNvSpPr>
            <a:spLocks noGrp="1" noChangeArrowheads="1"/>
          </p:cNvSpPr>
          <p:nvPr>
            <p:ph type="body" idx="1"/>
          </p:nvPr>
        </p:nvSpPr>
        <p:spPr/>
        <p:txBody>
          <a:bodyPr/>
          <a:lstStyle/>
          <a:p>
            <a:pPr eaLnBrk="0" hangingPunct="0">
              <a:spcBef>
                <a:spcPct val="0"/>
              </a:spcBef>
            </a:pPr>
            <a:r>
              <a:rPr lang="en-GB">
                <a:solidFill>
                  <a:srgbClr val="000000"/>
                </a:solidFill>
              </a:rPr>
              <a:t>The torsional movement of the measuring tube can be used to measure the viscosity of the fluid.</a:t>
            </a:r>
            <a:endParaRPr lang="en-GB"/>
          </a:p>
          <a:p>
            <a:pPr eaLnBrk="0" hangingPunct="0">
              <a:spcBef>
                <a:spcPct val="0"/>
              </a:spcBef>
            </a:pPr>
            <a:r>
              <a:rPr lang="en-GB">
                <a:solidFill>
                  <a:srgbClr val="000000"/>
                </a:solidFill>
              </a:rPr>
              <a:t>Due to the rotational motion v of the tube, the fluid is forced to a rotational motion. Depending on the viscosity, we find different velocity profiles v of the</a:t>
            </a:r>
            <a:endParaRPr lang="en-GB"/>
          </a:p>
          <a:p>
            <a:pPr eaLnBrk="0" hangingPunct="0">
              <a:spcBef>
                <a:spcPct val="0"/>
              </a:spcBef>
            </a:pPr>
            <a:r>
              <a:rPr lang="en-GB">
                <a:solidFill>
                  <a:srgbClr val="000000"/>
                </a:solidFill>
              </a:rPr>
              <a:t>fluid. Due to the velocity gradient of the profile there are shear forces in the fluid.</a:t>
            </a:r>
            <a:endParaRPr lang="en-GB"/>
          </a:p>
          <a:p>
            <a:pPr eaLnBrk="0" hangingPunct="0">
              <a:spcBef>
                <a:spcPct val="0"/>
              </a:spcBef>
            </a:pPr>
            <a:r>
              <a:rPr lang="en-GB">
                <a:solidFill>
                  <a:srgbClr val="000000"/>
                </a:solidFill>
              </a:rPr>
              <a:t>These shear forces damp the measuring tube and can be measured via excitation current, which is necessary to maintain the tube oscillation.</a:t>
            </a:r>
            <a:endParaRPr lang="en-GB"/>
          </a:p>
          <a:p>
            <a:pPr eaLnBrk="0" hangingPunct="0">
              <a:spcBef>
                <a:spcPct val="0"/>
              </a:spcBef>
            </a:pPr>
            <a:r>
              <a:rPr lang="en-GB">
                <a:solidFill>
                  <a:srgbClr val="000000"/>
                </a:solidFill>
              </a:rPr>
              <a:t>By measuring the excitation current (tube damping), the viscosity of the fluid can be determined</a:t>
            </a:r>
            <a:endParaRPr lang="en-GB"/>
          </a:p>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22DFB30-28B1-4BA9-B4F6-2E79AA6D2C0C}" type="slidenum">
              <a:rPr lang="de-DE"/>
              <a:pPr/>
              <a:t>41</a:t>
            </a:fld>
            <a:endParaRPr lang="de-DE"/>
          </a:p>
        </p:txBody>
      </p:sp>
      <p:sp>
        <p:nvSpPr>
          <p:cNvPr id="6" name="Rectangle 20"/>
          <p:cNvSpPr>
            <a:spLocks noGrp="1" noChangeArrowheads="1"/>
          </p:cNvSpPr>
          <p:nvPr>
            <p:ph type="dt" idx="1"/>
          </p:nvPr>
        </p:nvSpPr>
        <p:spPr>
          <a:ln/>
        </p:spPr>
        <p:txBody>
          <a:bodyPr/>
          <a:lstStyle/>
          <a:p>
            <a:fld id="{4FA4CC4E-F546-487D-98F1-D57CCECF41FB}" type="datetime1">
              <a:rPr lang="de-DE"/>
              <a:pPr/>
              <a:t>18.10.17</a:t>
            </a:fld>
            <a:endParaRPr lang="de-DE"/>
          </a:p>
        </p:txBody>
      </p:sp>
      <p:sp>
        <p:nvSpPr>
          <p:cNvPr id="559106" name="Rectangle 2"/>
          <p:cNvSpPr>
            <a:spLocks noGrp="1" noRot="1" noChangeAspect="1" noChangeArrowheads="1" noTextEdit="1"/>
          </p:cNvSpPr>
          <p:nvPr>
            <p:ph type="sldImg"/>
          </p:nvPr>
        </p:nvSpPr>
        <p:spPr>
          <a:xfrm>
            <a:off x="346075" y="3835400"/>
            <a:ext cx="6172200" cy="4629150"/>
          </a:xfrm>
          <a:ln/>
        </p:spPr>
      </p:sp>
      <p:sp>
        <p:nvSpPr>
          <p:cNvPr id="559107" name="Rectangle 3"/>
          <p:cNvSpPr>
            <a:spLocks noGrp="1" noChangeArrowheads="1"/>
          </p:cNvSpPr>
          <p:nvPr>
            <p:ph type="body" idx="1"/>
          </p:nvPr>
        </p:nvSpPr>
        <p:spPr/>
        <p:txBody>
          <a:bodyPr/>
          <a:lstStyle/>
          <a:p>
            <a:pPr eaLnBrk="0" hangingPunct="0">
              <a:spcBef>
                <a:spcPct val="0"/>
              </a:spcBef>
            </a:pPr>
            <a:endParaRPr lang="en-GB"/>
          </a:p>
          <a:p>
            <a:pPr eaLnBrk="0" hangingPunct="0">
              <a:spcBef>
                <a:spcPct val="0"/>
              </a:spcBef>
            </a:pPr>
            <a:endParaRPr lang="en-GB"/>
          </a:p>
          <a:p>
            <a:pPr eaLnBrk="0" hangingPunct="0">
              <a:spcBef>
                <a:spcPct val="0"/>
              </a:spcBef>
            </a:pPr>
            <a:endParaRPr lang="en-GB"/>
          </a:p>
          <a:p>
            <a:pPr eaLnBrk="0" hangingPunct="0">
              <a:spcBef>
                <a:spcPct val="0"/>
              </a:spcBef>
            </a:pPr>
            <a:endParaRPr lang="en-GB"/>
          </a:p>
          <a:p>
            <a:pPr eaLnBrk="0" hangingPunct="0">
              <a:spcBef>
                <a:spcPct val="0"/>
              </a:spcBef>
            </a:pPr>
            <a:endParaRPr lang="en-GB"/>
          </a:p>
          <a:p>
            <a:pPr eaLnBrk="0" hangingPunct="0">
              <a:spcBef>
                <a:spcPct val="0"/>
              </a:spcBef>
            </a:pPr>
            <a:endParaRPr lang="en-GB"/>
          </a:p>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94DAB88F-DBD8-443A-A1BD-6826FF3AE4A2}" type="slidenum">
              <a:rPr lang="de-DE"/>
              <a:pPr/>
              <a:t>42</a:t>
            </a:fld>
            <a:endParaRPr lang="de-DE"/>
          </a:p>
        </p:txBody>
      </p:sp>
      <p:sp>
        <p:nvSpPr>
          <p:cNvPr id="6" name="Rectangle 20"/>
          <p:cNvSpPr>
            <a:spLocks noGrp="1" noChangeArrowheads="1"/>
          </p:cNvSpPr>
          <p:nvPr>
            <p:ph type="dt" idx="1"/>
          </p:nvPr>
        </p:nvSpPr>
        <p:spPr>
          <a:ln/>
        </p:spPr>
        <p:txBody>
          <a:bodyPr/>
          <a:lstStyle/>
          <a:p>
            <a:fld id="{38470B97-F55B-4DEB-B190-8F3C93B22D7E}" type="datetime1">
              <a:rPr lang="de-DE"/>
              <a:pPr/>
              <a:t>18.10.17</a:t>
            </a:fld>
            <a:endParaRPr lang="de-DE"/>
          </a:p>
        </p:txBody>
      </p:sp>
      <p:sp>
        <p:nvSpPr>
          <p:cNvPr id="561154" name="Rectangle 2"/>
          <p:cNvSpPr>
            <a:spLocks noGrp="1" noRot="1" noChangeAspect="1" noChangeArrowheads="1" noTextEdit="1"/>
          </p:cNvSpPr>
          <p:nvPr>
            <p:ph type="sldImg"/>
          </p:nvPr>
        </p:nvSpPr>
        <p:spPr>
          <a:xfrm>
            <a:off x="346075" y="3835400"/>
            <a:ext cx="6172200" cy="4629150"/>
          </a:xfrm>
          <a:ln/>
        </p:spPr>
      </p:sp>
      <p:sp>
        <p:nvSpPr>
          <p:cNvPr id="561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9A12495A-82E1-4F09-A0AF-241F19CE8CEE}" type="slidenum">
              <a:rPr lang="de-DE"/>
              <a:pPr/>
              <a:t>43</a:t>
            </a:fld>
            <a:endParaRPr lang="de-DE"/>
          </a:p>
        </p:txBody>
      </p:sp>
      <p:sp>
        <p:nvSpPr>
          <p:cNvPr id="6" name="Rectangle 20"/>
          <p:cNvSpPr>
            <a:spLocks noGrp="1" noChangeArrowheads="1"/>
          </p:cNvSpPr>
          <p:nvPr>
            <p:ph type="dt" idx="1"/>
          </p:nvPr>
        </p:nvSpPr>
        <p:spPr>
          <a:ln/>
        </p:spPr>
        <p:txBody>
          <a:bodyPr/>
          <a:lstStyle/>
          <a:p>
            <a:fld id="{A2EA2952-9AC5-4C34-8DB4-1D1173475C34}" type="datetime1">
              <a:rPr lang="de-DE"/>
              <a:pPr/>
              <a:t>18.10.17</a:t>
            </a:fld>
            <a:endParaRPr lang="de-DE"/>
          </a:p>
        </p:txBody>
      </p:sp>
      <p:sp>
        <p:nvSpPr>
          <p:cNvPr id="563202" name="Rectangle 2"/>
          <p:cNvSpPr>
            <a:spLocks noGrp="1" noRot="1" noChangeAspect="1" noChangeArrowheads="1" noTextEdit="1"/>
          </p:cNvSpPr>
          <p:nvPr>
            <p:ph type="sldImg"/>
          </p:nvPr>
        </p:nvSpPr>
        <p:spPr>
          <a:xfrm>
            <a:off x="346075" y="3835400"/>
            <a:ext cx="6172200" cy="4629150"/>
          </a:xfrm>
          <a:ln/>
        </p:spPr>
      </p:sp>
      <p:sp>
        <p:nvSpPr>
          <p:cNvPr id="563203" name="Rectangle 3"/>
          <p:cNvSpPr>
            <a:spLocks noGrp="1" noChangeArrowheads="1"/>
          </p:cNvSpPr>
          <p:nvPr>
            <p:ph type="body" idx="1"/>
          </p:nvPr>
        </p:nvSpPr>
        <p:spPr/>
        <p:txBody>
          <a:bodyPr/>
          <a:lstStyle/>
          <a:p>
            <a:r>
              <a:rPr lang="en-GB" sz="700" b="1">
                <a:solidFill>
                  <a:srgbClr val="FF0089"/>
                </a:solidFill>
              </a:rPr>
              <a:t>Do Promass I meters still use TMB balancing?</a:t>
            </a:r>
            <a:r>
              <a:rPr lang="de-DE" sz="700">
                <a:solidFill>
                  <a:srgbClr val="FF0089"/>
                </a:solidFill>
              </a:rPr>
              <a:t> </a:t>
            </a:r>
          </a:p>
          <a:p>
            <a:r>
              <a:rPr lang="en-GB" sz="700"/>
              <a:t>TMB comprises the overall know-how of E+H single tube technology. According to TMB vibration energy is transformed into the torsional motion which can be decoupled from environment. The balancing concept of Promass I redesign can be conceived as a novel implementation of TMB. </a:t>
            </a:r>
          </a:p>
          <a:p>
            <a:endParaRPr lang="en-GB" sz="700"/>
          </a:p>
          <a:p>
            <a:r>
              <a:rPr lang="en-GB" sz="700" b="1"/>
              <a:t>Due to different resonance frequencies and the newly introduced dual mode the results for viscosity measurements in non-newtonian fluids may differ. </a:t>
            </a:r>
          </a:p>
          <a:p>
            <a:r>
              <a:rPr lang="en-GB" sz="700"/>
              <a:t>It is now possible to order the viscosity software package without special density calibration!</a:t>
            </a:r>
          </a:p>
          <a:p>
            <a:r>
              <a:rPr lang="en-US" sz="700"/>
              <a:t>Massflow and zero point specifications have been improved significantly.</a:t>
            </a:r>
            <a:endParaRPr lang="de-DE" sz="700"/>
          </a:p>
          <a:p>
            <a:r>
              <a:rPr lang="en-US" sz="700"/>
              <a:t>Stability and performance of mass flow and viscosity measurements at </a:t>
            </a:r>
            <a:r>
              <a:rPr lang="en-GB" sz="700"/>
              <a:t>multiphase conditions have been improved significantly</a:t>
            </a:r>
            <a:endParaRPr lang="en-GB" sz="700" b="1"/>
          </a:p>
          <a:p>
            <a:r>
              <a:rPr lang="en-GB" sz="700"/>
              <a:t>Air bubbles in the process result in an increased exciter current due to the dampening effect. For the initial Promass I this affected also the viscosity measurement and resulted in unstable performance.</a:t>
            </a:r>
            <a:endParaRPr lang="de-DE" sz="700"/>
          </a:p>
          <a:p>
            <a:r>
              <a:rPr lang="en-GB" sz="700"/>
              <a:t>eddy current brake has been removed from the internal structure. This improves the performance at inhomogeneous process conditions dramatically.</a:t>
            </a:r>
            <a:endParaRPr lang="de-DE" sz="700"/>
          </a:p>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FE21F32-27A3-44BE-9D57-5CEBE91A8677}" type="slidenum">
              <a:rPr lang="de-DE"/>
              <a:pPr/>
              <a:t>44</a:t>
            </a:fld>
            <a:endParaRPr lang="de-DE"/>
          </a:p>
        </p:txBody>
      </p:sp>
      <p:sp>
        <p:nvSpPr>
          <p:cNvPr id="6" name="Rectangle 20"/>
          <p:cNvSpPr>
            <a:spLocks noGrp="1" noChangeArrowheads="1"/>
          </p:cNvSpPr>
          <p:nvPr>
            <p:ph type="dt" idx="1"/>
          </p:nvPr>
        </p:nvSpPr>
        <p:spPr>
          <a:ln/>
        </p:spPr>
        <p:txBody>
          <a:bodyPr/>
          <a:lstStyle/>
          <a:p>
            <a:fld id="{6169AACD-2356-4722-82DE-DB8B8AB181D5}" type="datetime1">
              <a:rPr lang="de-DE"/>
              <a:pPr/>
              <a:t>18.10.17</a:t>
            </a:fld>
            <a:endParaRPr lang="de-DE"/>
          </a:p>
        </p:txBody>
      </p:sp>
      <p:sp>
        <p:nvSpPr>
          <p:cNvPr id="565250" name="Rectangle 2"/>
          <p:cNvSpPr>
            <a:spLocks noGrp="1" noRot="1" noChangeAspect="1" noChangeArrowheads="1" noTextEdit="1"/>
          </p:cNvSpPr>
          <p:nvPr>
            <p:ph type="sldImg"/>
          </p:nvPr>
        </p:nvSpPr>
        <p:spPr>
          <a:xfrm>
            <a:off x="920750" y="746125"/>
            <a:ext cx="4962525" cy="3721100"/>
          </a:xfrm>
          <a:ln/>
        </p:spPr>
      </p:sp>
      <p:sp>
        <p:nvSpPr>
          <p:cNvPr id="565251" name="Rectangle 3"/>
          <p:cNvSpPr>
            <a:spLocks noGrp="1" noChangeArrowheads="1"/>
          </p:cNvSpPr>
          <p:nvPr>
            <p:ph type="body" idx="1"/>
          </p:nvPr>
        </p:nvSpPr>
        <p:spPr>
          <a:xfrm>
            <a:off x="227013" y="5238750"/>
            <a:ext cx="6337300" cy="3502025"/>
          </a:xfrm>
        </p:spPr>
        <p:txBody>
          <a:bodyPr lIns="94482" tIns="47241" rIns="94482" bIns="47241"/>
          <a:lstStyle/>
          <a:p>
            <a:endParaRPr lang="en-GB"/>
          </a:p>
          <a:p>
            <a:endParaRPr lang="en-GB"/>
          </a:p>
          <a:p>
            <a:r>
              <a:rPr lang="en-GB"/>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F50744C-7F7D-4F23-937D-C929F5EE2964}" type="slidenum">
              <a:rPr lang="de-DE"/>
              <a:pPr/>
              <a:t>45</a:t>
            </a:fld>
            <a:endParaRPr lang="de-DE"/>
          </a:p>
        </p:txBody>
      </p:sp>
      <p:sp>
        <p:nvSpPr>
          <p:cNvPr id="6" name="Rectangle 20"/>
          <p:cNvSpPr>
            <a:spLocks noGrp="1" noChangeArrowheads="1"/>
          </p:cNvSpPr>
          <p:nvPr>
            <p:ph type="dt" idx="1"/>
          </p:nvPr>
        </p:nvSpPr>
        <p:spPr>
          <a:ln/>
        </p:spPr>
        <p:txBody>
          <a:bodyPr/>
          <a:lstStyle/>
          <a:p>
            <a:fld id="{5B78D96D-B545-428C-93C2-1A871E72A6B5}" type="datetime1">
              <a:rPr lang="de-DE"/>
              <a:pPr/>
              <a:t>18.10.17</a:t>
            </a:fld>
            <a:endParaRPr lang="de-DE"/>
          </a:p>
        </p:txBody>
      </p:sp>
      <p:sp>
        <p:nvSpPr>
          <p:cNvPr id="567298" name="Rectangle 2"/>
          <p:cNvSpPr>
            <a:spLocks noGrp="1" noRot="1" noChangeAspect="1" noChangeArrowheads="1" noTextEdit="1"/>
          </p:cNvSpPr>
          <p:nvPr>
            <p:ph type="sldImg"/>
          </p:nvPr>
        </p:nvSpPr>
        <p:spPr>
          <a:xfrm>
            <a:off x="346075" y="3835400"/>
            <a:ext cx="6172200" cy="4629150"/>
          </a:xfrm>
          <a:ln/>
        </p:spPr>
      </p:sp>
      <p:sp>
        <p:nvSpPr>
          <p:cNvPr id="56729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563E91F7-E805-482F-ADC0-C09A4C500A52}" type="slidenum">
              <a:rPr lang="de-DE"/>
              <a:pPr/>
              <a:t>46</a:t>
            </a:fld>
            <a:endParaRPr lang="de-DE"/>
          </a:p>
        </p:txBody>
      </p:sp>
      <p:sp>
        <p:nvSpPr>
          <p:cNvPr id="6" name="Rectangle 20"/>
          <p:cNvSpPr>
            <a:spLocks noGrp="1" noChangeArrowheads="1"/>
          </p:cNvSpPr>
          <p:nvPr>
            <p:ph type="dt" idx="1"/>
          </p:nvPr>
        </p:nvSpPr>
        <p:spPr>
          <a:ln/>
        </p:spPr>
        <p:txBody>
          <a:bodyPr/>
          <a:lstStyle/>
          <a:p>
            <a:fld id="{3ED05338-5989-4DA6-8164-B40E3053211D}" type="datetime1">
              <a:rPr lang="de-DE"/>
              <a:pPr/>
              <a:t>18.10.17</a:t>
            </a:fld>
            <a:endParaRPr lang="de-DE"/>
          </a:p>
        </p:txBody>
      </p:sp>
      <p:sp>
        <p:nvSpPr>
          <p:cNvPr id="569346" name="Rectangle 2"/>
          <p:cNvSpPr>
            <a:spLocks noGrp="1" noRot="1" noChangeAspect="1" noChangeArrowheads="1" noTextEdit="1"/>
          </p:cNvSpPr>
          <p:nvPr>
            <p:ph type="sldImg"/>
          </p:nvPr>
        </p:nvSpPr>
        <p:spPr>
          <a:xfrm>
            <a:off x="346075" y="3835400"/>
            <a:ext cx="6172200" cy="4629150"/>
          </a:xfrm>
          <a:ln/>
        </p:spPr>
      </p:sp>
      <p:sp>
        <p:nvSpPr>
          <p:cNvPr id="56934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3F497D0E-12FA-41F4-97B0-9883AA51B65A}" type="slidenum">
              <a:rPr lang="de-DE"/>
              <a:pPr/>
              <a:t>47</a:t>
            </a:fld>
            <a:endParaRPr lang="de-DE"/>
          </a:p>
        </p:txBody>
      </p:sp>
      <p:sp>
        <p:nvSpPr>
          <p:cNvPr id="6" name="Rectangle 20"/>
          <p:cNvSpPr>
            <a:spLocks noGrp="1" noChangeArrowheads="1"/>
          </p:cNvSpPr>
          <p:nvPr>
            <p:ph type="dt" idx="1"/>
          </p:nvPr>
        </p:nvSpPr>
        <p:spPr>
          <a:ln/>
        </p:spPr>
        <p:txBody>
          <a:bodyPr/>
          <a:lstStyle/>
          <a:p>
            <a:fld id="{A9A62269-5933-40C7-9482-278D31F780A4}" type="datetime1">
              <a:rPr lang="de-DE"/>
              <a:pPr/>
              <a:t>18.10.17</a:t>
            </a:fld>
            <a:endParaRPr lang="de-DE"/>
          </a:p>
        </p:txBody>
      </p:sp>
      <p:sp>
        <p:nvSpPr>
          <p:cNvPr id="571394" name="Rectangle 2"/>
          <p:cNvSpPr>
            <a:spLocks noGrp="1" noRot="1" noChangeAspect="1" noChangeArrowheads="1" noTextEdit="1"/>
          </p:cNvSpPr>
          <p:nvPr>
            <p:ph type="sldImg"/>
          </p:nvPr>
        </p:nvSpPr>
        <p:spPr>
          <a:xfrm>
            <a:off x="346075" y="3835400"/>
            <a:ext cx="6172200" cy="4629150"/>
          </a:xfrm>
          <a:ln/>
        </p:spPr>
      </p:sp>
      <p:sp>
        <p:nvSpPr>
          <p:cNvPr id="57139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AC8B12F1-99E7-4AB7-8195-CF96770AB449}" type="slidenum">
              <a:rPr lang="de-DE"/>
              <a:pPr/>
              <a:t>48</a:t>
            </a:fld>
            <a:endParaRPr lang="de-DE"/>
          </a:p>
        </p:txBody>
      </p:sp>
      <p:sp>
        <p:nvSpPr>
          <p:cNvPr id="6" name="Rectangle 20"/>
          <p:cNvSpPr>
            <a:spLocks noGrp="1" noChangeArrowheads="1"/>
          </p:cNvSpPr>
          <p:nvPr>
            <p:ph type="dt" idx="1"/>
          </p:nvPr>
        </p:nvSpPr>
        <p:spPr>
          <a:ln/>
        </p:spPr>
        <p:txBody>
          <a:bodyPr/>
          <a:lstStyle/>
          <a:p>
            <a:fld id="{84DDA449-15CF-478C-AA17-F968BC128B56}" type="datetime1">
              <a:rPr lang="de-DE"/>
              <a:pPr/>
              <a:t>18.10.17</a:t>
            </a:fld>
            <a:endParaRPr lang="de-DE"/>
          </a:p>
        </p:txBody>
      </p:sp>
      <p:sp>
        <p:nvSpPr>
          <p:cNvPr id="573442" name="Rectangle 2"/>
          <p:cNvSpPr>
            <a:spLocks noGrp="1" noRot="1" noChangeAspect="1" noChangeArrowheads="1" noTextEdit="1"/>
          </p:cNvSpPr>
          <p:nvPr>
            <p:ph type="sldImg"/>
          </p:nvPr>
        </p:nvSpPr>
        <p:spPr>
          <a:xfrm>
            <a:off x="346075" y="3835400"/>
            <a:ext cx="6172200" cy="4629150"/>
          </a:xfrm>
          <a:ln/>
        </p:spPr>
      </p:sp>
      <p:sp>
        <p:nvSpPr>
          <p:cNvPr id="573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936CE481-A030-43AF-85C1-2049EF73DE77}" type="slidenum">
              <a:rPr lang="de-DE"/>
              <a:pPr/>
              <a:t>49</a:t>
            </a:fld>
            <a:endParaRPr lang="de-DE"/>
          </a:p>
        </p:txBody>
      </p:sp>
      <p:sp>
        <p:nvSpPr>
          <p:cNvPr id="6" name="Rectangle 20"/>
          <p:cNvSpPr>
            <a:spLocks noGrp="1" noChangeArrowheads="1"/>
          </p:cNvSpPr>
          <p:nvPr>
            <p:ph type="dt" idx="1"/>
          </p:nvPr>
        </p:nvSpPr>
        <p:spPr>
          <a:ln/>
        </p:spPr>
        <p:txBody>
          <a:bodyPr/>
          <a:lstStyle/>
          <a:p>
            <a:fld id="{47F7D53A-9841-44EF-98F4-82960D375F70}" type="datetime1">
              <a:rPr lang="de-DE"/>
              <a:pPr/>
              <a:t>18.10.17</a:t>
            </a:fld>
            <a:endParaRPr lang="de-DE"/>
          </a:p>
        </p:txBody>
      </p:sp>
      <p:sp>
        <p:nvSpPr>
          <p:cNvPr id="575490" name="Rectangle 2"/>
          <p:cNvSpPr>
            <a:spLocks noGrp="1" noRot="1" noChangeAspect="1" noChangeArrowheads="1" noTextEdit="1"/>
          </p:cNvSpPr>
          <p:nvPr>
            <p:ph type="sldImg"/>
          </p:nvPr>
        </p:nvSpPr>
        <p:spPr>
          <a:xfrm>
            <a:off x="312738" y="3829050"/>
            <a:ext cx="6175375" cy="4630738"/>
          </a:xfrm>
          <a:ln/>
        </p:spPr>
      </p:sp>
      <p:sp>
        <p:nvSpPr>
          <p:cNvPr id="575491" name="Rectangle 3"/>
          <p:cNvSpPr>
            <a:spLocks noGrp="1" noChangeArrowheads="1"/>
          </p:cNvSpPr>
          <p:nvPr>
            <p:ph type="body" idx="1"/>
          </p:nvPr>
        </p:nvSpPr>
        <p:spPr>
          <a:ln/>
        </p:spPr>
        <p:txBody>
          <a:bodyPr lIns="89384" tIns="44692" rIns="89384" bIns="44692"/>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E0207CD-3CC8-46C0-B711-0EE10CAC17E1}" type="slidenum">
              <a:rPr lang="de-DE"/>
              <a:pPr/>
              <a:t>5</a:t>
            </a:fld>
            <a:endParaRPr lang="de-DE"/>
          </a:p>
        </p:txBody>
      </p:sp>
      <p:sp>
        <p:nvSpPr>
          <p:cNvPr id="6" name="Rectangle 20"/>
          <p:cNvSpPr>
            <a:spLocks noGrp="1" noChangeArrowheads="1"/>
          </p:cNvSpPr>
          <p:nvPr>
            <p:ph type="dt" idx="1"/>
          </p:nvPr>
        </p:nvSpPr>
        <p:spPr>
          <a:ln/>
        </p:spPr>
        <p:txBody>
          <a:bodyPr/>
          <a:lstStyle/>
          <a:p>
            <a:fld id="{9FDFBD8E-B0D7-423D-AD7A-9EC7C70AC6F5}" type="datetime1">
              <a:rPr lang="de-DE"/>
              <a:pPr/>
              <a:t>18.10.17</a:t>
            </a:fld>
            <a:endParaRPr lang="de-DE"/>
          </a:p>
        </p:txBody>
      </p:sp>
      <p:sp>
        <p:nvSpPr>
          <p:cNvPr id="316418" name="Rectangle 2"/>
          <p:cNvSpPr>
            <a:spLocks noGrp="1" noRot="1" noChangeAspect="1" noChangeArrowheads="1" noTextEdit="1"/>
          </p:cNvSpPr>
          <p:nvPr>
            <p:ph type="sldImg"/>
          </p:nvPr>
        </p:nvSpPr>
        <p:spPr>
          <a:xfrm>
            <a:off x="430213" y="5065713"/>
            <a:ext cx="5791200" cy="4343400"/>
          </a:xfrm>
          <a:ln/>
        </p:spPr>
      </p:sp>
      <p:sp>
        <p:nvSpPr>
          <p:cNvPr id="316419" name="Rectangle 3"/>
          <p:cNvSpPr>
            <a:spLocks noGrp="1" noChangeArrowheads="1"/>
          </p:cNvSpPr>
          <p:nvPr>
            <p:ph type="body" idx="1"/>
          </p:nvPr>
        </p:nvSpPr>
        <p:spPr>
          <a:xfrm>
            <a:off x="227013" y="577850"/>
            <a:ext cx="6346825" cy="4384675"/>
          </a:xfrm>
        </p:spPr>
        <p:txBody>
          <a:bodyPr/>
          <a:lstStyle/>
          <a:p>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F598F24E-ADCE-4A4B-97AD-E465059D3DC1}" type="slidenum">
              <a:rPr lang="de-DE"/>
              <a:pPr/>
              <a:t>50</a:t>
            </a:fld>
            <a:endParaRPr lang="de-DE"/>
          </a:p>
        </p:txBody>
      </p:sp>
      <p:sp>
        <p:nvSpPr>
          <p:cNvPr id="6" name="Rectangle 20"/>
          <p:cNvSpPr>
            <a:spLocks noGrp="1" noChangeArrowheads="1"/>
          </p:cNvSpPr>
          <p:nvPr>
            <p:ph type="dt" idx="1"/>
          </p:nvPr>
        </p:nvSpPr>
        <p:spPr>
          <a:ln/>
        </p:spPr>
        <p:txBody>
          <a:bodyPr/>
          <a:lstStyle/>
          <a:p>
            <a:fld id="{3F54793C-5A7B-4F68-ABE3-DF17B6CAE1C8}" type="datetime1">
              <a:rPr lang="de-DE"/>
              <a:pPr/>
              <a:t>18.10.17</a:t>
            </a:fld>
            <a:endParaRPr lang="de-DE"/>
          </a:p>
        </p:txBody>
      </p:sp>
      <p:sp>
        <p:nvSpPr>
          <p:cNvPr id="577538" name="Rectangle 2"/>
          <p:cNvSpPr>
            <a:spLocks noGrp="1" noRot="1" noChangeAspect="1" noChangeArrowheads="1" noTextEdit="1"/>
          </p:cNvSpPr>
          <p:nvPr>
            <p:ph type="sldImg"/>
          </p:nvPr>
        </p:nvSpPr>
        <p:spPr>
          <a:xfrm>
            <a:off x="342900" y="3835400"/>
            <a:ext cx="6172200" cy="4629150"/>
          </a:xfrm>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28ECA670-0AEB-46C2-B5F1-96ED0CF3E97E}" type="slidenum">
              <a:rPr lang="de-DE"/>
              <a:pPr/>
              <a:t>51</a:t>
            </a:fld>
            <a:endParaRPr lang="de-DE"/>
          </a:p>
        </p:txBody>
      </p:sp>
      <p:sp>
        <p:nvSpPr>
          <p:cNvPr id="6" name="Rectangle 20"/>
          <p:cNvSpPr>
            <a:spLocks noGrp="1" noChangeArrowheads="1"/>
          </p:cNvSpPr>
          <p:nvPr>
            <p:ph type="dt" idx="1"/>
          </p:nvPr>
        </p:nvSpPr>
        <p:spPr>
          <a:ln/>
        </p:spPr>
        <p:txBody>
          <a:bodyPr/>
          <a:lstStyle/>
          <a:p>
            <a:fld id="{D60B4499-C51C-476A-8B9F-C12C38D3BFEF}" type="datetime1">
              <a:rPr lang="de-DE"/>
              <a:pPr/>
              <a:t>18.10.17</a:t>
            </a:fld>
            <a:endParaRPr lang="de-DE"/>
          </a:p>
        </p:txBody>
      </p:sp>
      <p:sp>
        <p:nvSpPr>
          <p:cNvPr id="579586" name="Rectangle 2"/>
          <p:cNvSpPr>
            <a:spLocks noGrp="1" noRot="1" noChangeAspect="1" noChangeArrowheads="1" noTextEdit="1"/>
          </p:cNvSpPr>
          <p:nvPr>
            <p:ph type="sldImg"/>
          </p:nvPr>
        </p:nvSpPr>
        <p:spPr>
          <a:xfrm>
            <a:off x="344488" y="3835400"/>
            <a:ext cx="6172200" cy="4629150"/>
          </a:xfrm>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E369A37C-98EA-4453-8534-63F1AC7754D5}" type="slidenum">
              <a:rPr lang="de-DE"/>
              <a:pPr/>
              <a:t>52</a:t>
            </a:fld>
            <a:endParaRPr lang="de-DE"/>
          </a:p>
        </p:txBody>
      </p:sp>
      <p:sp>
        <p:nvSpPr>
          <p:cNvPr id="6" name="Rectangle 20"/>
          <p:cNvSpPr>
            <a:spLocks noGrp="1" noChangeArrowheads="1"/>
          </p:cNvSpPr>
          <p:nvPr>
            <p:ph type="dt" idx="1"/>
          </p:nvPr>
        </p:nvSpPr>
        <p:spPr>
          <a:ln/>
        </p:spPr>
        <p:txBody>
          <a:bodyPr/>
          <a:lstStyle/>
          <a:p>
            <a:fld id="{ED9730F2-D935-41B3-88BF-9CEF3D5CB9D9}" type="datetime1">
              <a:rPr lang="de-DE"/>
              <a:pPr/>
              <a:t>18.10.17</a:t>
            </a:fld>
            <a:endParaRPr lang="de-DE"/>
          </a:p>
        </p:txBody>
      </p:sp>
      <p:sp>
        <p:nvSpPr>
          <p:cNvPr id="581634" name="Rectangle 2"/>
          <p:cNvSpPr>
            <a:spLocks noGrp="1" noRot="1" noChangeAspect="1" noChangeArrowheads="1" noTextEdit="1"/>
          </p:cNvSpPr>
          <p:nvPr>
            <p:ph type="sldImg"/>
          </p:nvPr>
        </p:nvSpPr>
        <p:spPr>
          <a:xfrm>
            <a:off x="344488" y="3835400"/>
            <a:ext cx="6172200" cy="4629150"/>
          </a:xfrm>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3F84711B-4A0E-4752-9191-02AB1F49122A}" type="slidenum">
              <a:rPr lang="de-DE"/>
              <a:pPr/>
              <a:t>53</a:t>
            </a:fld>
            <a:endParaRPr lang="de-DE"/>
          </a:p>
        </p:txBody>
      </p:sp>
      <p:sp>
        <p:nvSpPr>
          <p:cNvPr id="6" name="Rectangle 20"/>
          <p:cNvSpPr>
            <a:spLocks noGrp="1" noChangeArrowheads="1"/>
          </p:cNvSpPr>
          <p:nvPr>
            <p:ph type="dt" idx="1"/>
          </p:nvPr>
        </p:nvSpPr>
        <p:spPr>
          <a:ln/>
        </p:spPr>
        <p:txBody>
          <a:bodyPr/>
          <a:lstStyle/>
          <a:p>
            <a:fld id="{78103B82-46B2-48CB-8388-2EDDDB727991}" type="datetime1">
              <a:rPr lang="de-DE"/>
              <a:pPr/>
              <a:t>18.10.17</a:t>
            </a:fld>
            <a:endParaRPr lang="de-DE"/>
          </a:p>
        </p:txBody>
      </p:sp>
      <p:sp>
        <p:nvSpPr>
          <p:cNvPr id="585730" name="Rectangle 2"/>
          <p:cNvSpPr>
            <a:spLocks noGrp="1" noRot="1" noChangeAspect="1" noChangeArrowheads="1" noTextEdit="1"/>
          </p:cNvSpPr>
          <p:nvPr>
            <p:ph type="sldImg"/>
          </p:nvPr>
        </p:nvSpPr>
        <p:spPr>
          <a:xfrm>
            <a:off x="346075" y="3835400"/>
            <a:ext cx="6172200" cy="4629150"/>
          </a:xfrm>
          <a:ln/>
        </p:spPr>
      </p:sp>
      <p:sp>
        <p:nvSpPr>
          <p:cNvPr id="585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9416E347-3D2D-45F5-9868-523A3BA57A02}" type="slidenum">
              <a:rPr lang="de-DE"/>
              <a:pPr/>
              <a:t>54</a:t>
            </a:fld>
            <a:endParaRPr lang="de-DE"/>
          </a:p>
        </p:txBody>
      </p:sp>
      <p:sp>
        <p:nvSpPr>
          <p:cNvPr id="6" name="Rectangle 20"/>
          <p:cNvSpPr>
            <a:spLocks noGrp="1" noChangeArrowheads="1"/>
          </p:cNvSpPr>
          <p:nvPr>
            <p:ph type="dt" idx="1"/>
          </p:nvPr>
        </p:nvSpPr>
        <p:spPr>
          <a:ln/>
        </p:spPr>
        <p:txBody>
          <a:bodyPr/>
          <a:lstStyle/>
          <a:p>
            <a:fld id="{49029976-A925-4DB1-8D8C-FBA831746FC9}" type="datetime1">
              <a:rPr lang="de-DE"/>
              <a:pPr/>
              <a:t>18.10.17</a:t>
            </a:fld>
            <a:endParaRPr lang="de-DE"/>
          </a:p>
        </p:txBody>
      </p:sp>
      <p:sp>
        <p:nvSpPr>
          <p:cNvPr id="587778" name="Rectangle 2"/>
          <p:cNvSpPr>
            <a:spLocks noGrp="1" noRot="1" noChangeAspect="1" noChangeArrowheads="1" noTextEdit="1"/>
          </p:cNvSpPr>
          <p:nvPr>
            <p:ph type="sldImg"/>
          </p:nvPr>
        </p:nvSpPr>
        <p:spPr>
          <a:xfrm>
            <a:off x="346075" y="3835400"/>
            <a:ext cx="6172200" cy="4629150"/>
          </a:xfrm>
          <a:ln/>
        </p:spPr>
      </p:sp>
      <p:sp>
        <p:nvSpPr>
          <p:cNvPr id="58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Grp="1" noChangeArrowheads="1"/>
          </p:cNvSpPr>
          <p:nvPr>
            <p:ph type="sldNum" sz="quarter" idx="5"/>
          </p:nvPr>
        </p:nvSpPr>
        <p:spPr>
          <a:ln/>
        </p:spPr>
        <p:txBody>
          <a:bodyPr/>
          <a:lstStyle/>
          <a:p>
            <a:fld id="{A44FF9F4-7EB1-4187-8429-8F8A61019764}" type="slidenum">
              <a:rPr lang="de-DE"/>
              <a:pPr/>
              <a:t>55</a:t>
            </a:fld>
            <a:endParaRPr lang="de-DE"/>
          </a:p>
        </p:txBody>
      </p:sp>
      <p:sp>
        <p:nvSpPr>
          <p:cNvPr id="8" name="Rectangle 20"/>
          <p:cNvSpPr>
            <a:spLocks noGrp="1" noChangeArrowheads="1"/>
          </p:cNvSpPr>
          <p:nvPr>
            <p:ph type="dt" idx="1"/>
          </p:nvPr>
        </p:nvSpPr>
        <p:spPr>
          <a:ln/>
        </p:spPr>
        <p:txBody>
          <a:bodyPr/>
          <a:lstStyle/>
          <a:p>
            <a:fld id="{8BD84E8F-8E9B-49BB-89A0-45C2EFAE0BF5}" type="datetime1">
              <a:rPr lang="de-DE"/>
              <a:pPr/>
              <a:t>18.10.17</a:t>
            </a:fld>
            <a:endParaRPr lang="de-DE"/>
          </a:p>
        </p:txBody>
      </p:sp>
      <p:sp>
        <p:nvSpPr>
          <p:cNvPr id="589826" name="Espace réservé de l'image des diapositives 1"/>
          <p:cNvSpPr>
            <a:spLocks noGrp="1" noRot="1" noChangeAspect="1" noTextEdit="1"/>
          </p:cNvSpPr>
          <p:nvPr>
            <p:ph type="sldImg"/>
          </p:nvPr>
        </p:nvSpPr>
        <p:spPr>
          <a:xfrm>
            <a:off x="346075" y="3835400"/>
            <a:ext cx="6172200" cy="4629150"/>
          </a:xfrm>
          <a:ln/>
        </p:spPr>
      </p:sp>
      <p:sp>
        <p:nvSpPr>
          <p:cNvPr id="589827" name="Espace réservé des commentaires 2"/>
          <p:cNvSpPr>
            <a:spLocks noGrp="1"/>
          </p:cNvSpPr>
          <p:nvPr>
            <p:ph type="body" idx="1"/>
          </p:nvPr>
        </p:nvSpPr>
        <p:spPr/>
        <p:txBody>
          <a:bodyPr lIns="90072" tIns="45036" rIns="90072" bIns="45036"/>
          <a:lstStyle/>
          <a:p>
            <a:r>
              <a:rPr lang="fr-FR"/>
              <a:t>For the time being, we do never specify a life time for a sensor in specific media or apllications. Since the life time in aggressive media can be heavily influenced by changes in temperature, concentration or contaminants!</a:t>
            </a:r>
          </a:p>
          <a:p>
            <a:r>
              <a:rPr lang="fr-FR"/>
              <a:t> </a:t>
            </a:r>
          </a:p>
        </p:txBody>
      </p:sp>
      <p:sp>
        <p:nvSpPr>
          <p:cNvPr id="589828" name="Espace réservé du numéro de diapositive 3"/>
          <p:cNvSpPr txBox="1">
            <a:spLocks noGrp="1"/>
          </p:cNvSpPr>
          <p:nvPr/>
        </p:nvSpPr>
        <p:spPr bwMode="auto">
          <a:xfrm>
            <a:off x="3287713" y="9590088"/>
            <a:ext cx="2190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43" tIns="45122" rIns="0" bIns="45122" anchor="b">
            <a:spAutoFit/>
          </a:bodyPr>
          <a:lstStyle>
            <a:lvl1pPr defTabSz="901700">
              <a:defRPr>
                <a:solidFill>
                  <a:schemeClr val="tx1"/>
                </a:solidFill>
                <a:latin typeface="E+H Weidemann Com Medium" pitchFamily="2" charset="0"/>
              </a:defRPr>
            </a:lvl1pPr>
            <a:lvl2pPr marL="717550" indent="-276225" defTabSz="901700">
              <a:defRPr>
                <a:solidFill>
                  <a:schemeClr val="tx1"/>
                </a:solidFill>
                <a:latin typeface="E+H Weidemann Com Medium" pitchFamily="2" charset="0"/>
              </a:defRPr>
            </a:lvl2pPr>
            <a:lvl3pPr marL="1103313" indent="-220663" defTabSz="901700">
              <a:defRPr>
                <a:solidFill>
                  <a:schemeClr val="tx1"/>
                </a:solidFill>
                <a:latin typeface="E+H Weidemann Com Medium" pitchFamily="2" charset="0"/>
              </a:defRPr>
            </a:lvl3pPr>
            <a:lvl4pPr marL="1544638" indent="-220663" defTabSz="901700">
              <a:defRPr>
                <a:solidFill>
                  <a:schemeClr val="tx1"/>
                </a:solidFill>
                <a:latin typeface="E+H Weidemann Com Medium" pitchFamily="2" charset="0"/>
              </a:defRPr>
            </a:lvl4pPr>
            <a:lvl5pPr marL="1985963" indent="-220663" defTabSz="901700">
              <a:defRPr>
                <a:solidFill>
                  <a:schemeClr val="tx1"/>
                </a:solidFill>
                <a:latin typeface="E+H Weidemann Com Medium" pitchFamily="2" charset="0"/>
              </a:defRPr>
            </a:lvl5pPr>
            <a:lvl6pPr marL="2443163" indent="-220663" defTabSz="901700" fontAlgn="base">
              <a:spcBef>
                <a:spcPct val="0"/>
              </a:spcBef>
              <a:spcAft>
                <a:spcPct val="0"/>
              </a:spcAft>
              <a:defRPr>
                <a:solidFill>
                  <a:schemeClr val="tx1"/>
                </a:solidFill>
                <a:latin typeface="E+H Weidemann Com Medium" pitchFamily="2" charset="0"/>
              </a:defRPr>
            </a:lvl6pPr>
            <a:lvl7pPr marL="2900363" indent="-220663" defTabSz="901700" fontAlgn="base">
              <a:spcBef>
                <a:spcPct val="0"/>
              </a:spcBef>
              <a:spcAft>
                <a:spcPct val="0"/>
              </a:spcAft>
              <a:defRPr>
                <a:solidFill>
                  <a:schemeClr val="tx1"/>
                </a:solidFill>
                <a:latin typeface="E+H Weidemann Com Medium" pitchFamily="2" charset="0"/>
              </a:defRPr>
            </a:lvl7pPr>
            <a:lvl8pPr marL="3357563" indent="-220663" defTabSz="901700" fontAlgn="base">
              <a:spcBef>
                <a:spcPct val="0"/>
              </a:spcBef>
              <a:spcAft>
                <a:spcPct val="0"/>
              </a:spcAft>
              <a:defRPr>
                <a:solidFill>
                  <a:schemeClr val="tx1"/>
                </a:solidFill>
                <a:latin typeface="E+H Weidemann Com Medium" pitchFamily="2" charset="0"/>
              </a:defRPr>
            </a:lvl8pPr>
            <a:lvl9pPr marL="3814763" indent="-220663" defTabSz="901700" fontAlgn="base">
              <a:spcBef>
                <a:spcPct val="0"/>
              </a:spcBef>
              <a:spcAft>
                <a:spcPct val="0"/>
              </a:spcAft>
              <a:defRPr>
                <a:solidFill>
                  <a:schemeClr val="tx1"/>
                </a:solidFill>
                <a:latin typeface="E+H Weidemann Com Medium" pitchFamily="2" charset="0"/>
              </a:defRPr>
            </a:lvl9pPr>
          </a:lstStyle>
          <a:p>
            <a:pPr algn="r" eaLnBrk="0" hangingPunct="0"/>
            <a:fld id="{482A7C1D-F8D9-430E-BC71-B68170124DFC}" type="slidenum">
              <a:rPr lang="de-DE" sz="900">
                <a:latin typeface="E+H Weidemann Com Book" pitchFamily="2" charset="0"/>
              </a:rPr>
              <a:pPr algn="r" eaLnBrk="0" hangingPunct="0"/>
              <a:t>55</a:t>
            </a:fld>
            <a:endParaRPr lang="de-DE" sz="900">
              <a:latin typeface="E+H Weidemann Com Book" pitchFamily="2" charset="0"/>
            </a:endParaRPr>
          </a:p>
        </p:txBody>
      </p:sp>
      <p:sp>
        <p:nvSpPr>
          <p:cNvPr id="589829" name="Espace réservé de la date 4"/>
          <p:cNvSpPr txBox="1">
            <a:spLocks noGrp="1"/>
          </p:cNvSpPr>
          <p:nvPr/>
        </p:nvSpPr>
        <p:spPr bwMode="auto">
          <a:xfrm>
            <a:off x="274638" y="9585325"/>
            <a:ext cx="11271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72" tIns="45036" rIns="90072" bIns="45036" anchor="ctr"/>
          <a:lstStyle>
            <a:lvl1pPr defTabSz="900113">
              <a:defRPr>
                <a:solidFill>
                  <a:schemeClr val="tx1"/>
                </a:solidFill>
                <a:latin typeface="E+H Weidemann Com Medium" pitchFamily="2" charset="0"/>
              </a:defRPr>
            </a:lvl1pPr>
            <a:lvl2pPr marL="717550" indent="-276225" defTabSz="900113">
              <a:defRPr>
                <a:solidFill>
                  <a:schemeClr val="tx1"/>
                </a:solidFill>
                <a:latin typeface="E+H Weidemann Com Medium" pitchFamily="2" charset="0"/>
              </a:defRPr>
            </a:lvl2pPr>
            <a:lvl3pPr marL="1103313" indent="-220663" defTabSz="900113">
              <a:defRPr>
                <a:solidFill>
                  <a:schemeClr val="tx1"/>
                </a:solidFill>
                <a:latin typeface="E+H Weidemann Com Medium" pitchFamily="2" charset="0"/>
              </a:defRPr>
            </a:lvl3pPr>
            <a:lvl4pPr marL="1544638" indent="-220663" defTabSz="900113">
              <a:defRPr>
                <a:solidFill>
                  <a:schemeClr val="tx1"/>
                </a:solidFill>
                <a:latin typeface="E+H Weidemann Com Medium" pitchFamily="2" charset="0"/>
              </a:defRPr>
            </a:lvl4pPr>
            <a:lvl5pPr marL="1985963" indent="-220663" defTabSz="900113">
              <a:defRPr>
                <a:solidFill>
                  <a:schemeClr val="tx1"/>
                </a:solidFill>
                <a:latin typeface="E+H Weidemann Com Medium" pitchFamily="2" charset="0"/>
              </a:defRPr>
            </a:lvl5pPr>
            <a:lvl6pPr marL="2443163" indent="-220663" defTabSz="900113" fontAlgn="base">
              <a:spcBef>
                <a:spcPct val="0"/>
              </a:spcBef>
              <a:spcAft>
                <a:spcPct val="0"/>
              </a:spcAft>
              <a:defRPr>
                <a:solidFill>
                  <a:schemeClr val="tx1"/>
                </a:solidFill>
                <a:latin typeface="E+H Weidemann Com Medium" pitchFamily="2" charset="0"/>
              </a:defRPr>
            </a:lvl6pPr>
            <a:lvl7pPr marL="2900363" indent="-220663" defTabSz="900113" fontAlgn="base">
              <a:spcBef>
                <a:spcPct val="0"/>
              </a:spcBef>
              <a:spcAft>
                <a:spcPct val="0"/>
              </a:spcAft>
              <a:defRPr>
                <a:solidFill>
                  <a:schemeClr val="tx1"/>
                </a:solidFill>
                <a:latin typeface="E+H Weidemann Com Medium" pitchFamily="2" charset="0"/>
              </a:defRPr>
            </a:lvl7pPr>
            <a:lvl8pPr marL="3357563" indent="-220663" defTabSz="900113" fontAlgn="base">
              <a:spcBef>
                <a:spcPct val="0"/>
              </a:spcBef>
              <a:spcAft>
                <a:spcPct val="0"/>
              </a:spcAft>
              <a:defRPr>
                <a:solidFill>
                  <a:schemeClr val="tx1"/>
                </a:solidFill>
                <a:latin typeface="E+H Weidemann Com Medium" pitchFamily="2" charset="0"/>
              </a:defRPr>
            </a:lvl8pPr>
            <a:lvl9pPr marL="3814763" indent="-220663" defTabSz="900113" fontAlgn="base">
              <a:spcBef>
                <a:spcPct val="0"/>
              </a:spcBef>
              <a:spcAft>
                <a:spcPct val="0"/>
              </a:spcAft>
              <a:defRPr>
                <a:solidFill>
                  <a:schemeClr val="tx1"/>
                </a:solidFill>
                <a:latin typeface="E+H Weidemann Com Medium" pitchFamily="2" charset="0"/>
              </a:defRPr>
            </a:lvl9pPr>
          </a:lstStyle>
          <a:p>
            <a:pPr eaLnBrk="0" hangingPunct="0"/>
            <a:fld id="{ED67CF3F-9D43-409F-90C1-46512647A874}" type="datetime1">
              <a:rPr lang="de-DE" sz="900">
                <a:latin typeface="E+H Weidemann Com Book" pitchFamily="2" charset="0"/>
              </a:rPr>
              <a:pPr eaLnBrk="0" hangingPunct="0"/>
              <a:t>18.10.17</a:t>
            </a:fld>
            <a:endParaRPr lang="de-DE" sz="900">
              <a:latin typeface="E+H Weidemann Com Book" pitchFamily="2"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Grp="1" noChangeArrowheads="1"/>
          </p:cNvSpPr>
          <p:nvPr>
            <p:ph type="sldNum" sz="quarter" idx="5"/>
          </p:nvPr>
        </p:nvSpPr>
        <p:spPr>
          <a:ln/>
        </p:spPr>
        <p:txBody>
          <a:bodyPr/>
          <a:lstStyle/>
          <a:p>
            <a:fld id="{0DD1EF53-783F-4AFC-A589-57E04755DAE5}" type="slidenum">
              <a:rPr lang="de-DE"/>
              <a:pPr/>
              <a:t>56</a:t>
            </a:fld>
            <a:endParaRPr lang="de-DE"/>
          </a:p>
        </p:txBody>
      </p:sp>
      <p:sp>
        <p:nvSpPr>
          <p:cNvPr id="8" name="Rectangle 20"/>
          <p:cNvSpPr>
            <a:spLocks noGrp="1" noChangeArrowheads="1"/>
          </p:cNvSpPr>
          <p:nvPr>
            <p:ph type="dt" idx="1"/>
          </p:nvPr>
        </p:nvSpPr>
        <p:spPr>
          <a:ln/>
        </p:spPr>
        <p:txBody>
          <a:bodyPr/>
          <a:lstStyle/>
          <a:p>
            <a:fld id="{A30FAC9B-28C4-426F-891B-ED8613C2BF21}" type="datetime1">
              <a:rPr lang="de-DE"/>
              <a:pPr/>
              <a:t>18.10.17</a:t>
            </a:fld>
            <a:endParaRPr lang="de-DE"/>
          </a:p>
        </p:txBody>
      </p:sp>
      <p:sp>
        <p:nvSpPr>
          <p:cNvPr id="591874" name="Espace réservé de l'image des diapositives 1"/>
          <p:cNvSpPr>
            <a:spLocks noGrp="1" noRot="1" noChangeAspect="1" noTextEdit="1"/>
          </p:cNvSpPr>
          <p:nvPr>
            <p:ph type="sldImg"/>
          </p:nvPr>
        </p:nvSpPr>
        <p:spPr>
          <a:xfrm>
            <a:off x="346075" y="3835400"/>
            <a:ext cx="6172200" cy="4629150"/>
          </a:xfrm>
          <a:ln/>
        </p:spPr>
      </p:sp>
      <p:sp>
        <p:nvSpPr>
          <p:cNvPr id="591875" name="Espace réservé des commentaires 2"/>
          <p:cNvSpPr>
            <a:spLocks noGrp="1"/>
          </p:cNvSpPr>
          <p:nvPr>
            <p:ph type="body" idx="1"/>
          </p:nvPr>
        </p:nvSpPr>
        <p:spPr/>
        <p:txBody>
          <a:bodyPr lIns="90072" tIns="45036" rIns="90072" bIns="45036"/>
          <a:lstStyle/>
          <a:p>
            <a:endParaRPr lang="fr-FR"/>
          </a:p>
        </p:txBody>
      </p:sp>
      <p:sp>
        <p:nvSpPr>
          <p:cNvPr id="591876" name="Espace réservé du numéro de diapositive 3"/>
          <p:cNvSpPr txBox="1">
            <a:spLocks noGrp="1"/>
          </p:cNvSpPr>
          <p:nvPr/>
        </p:nvSpPr>
        <p:spPr bwMode="auto">
          <a:xfrm>
            <a:off x="3287713" y="9590088"/>
            <a:ext cx="2190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43" tIns="45122" rIns="0" bIns="45122" anchor="b">
            <a:spAutoFit/>
          </a:bodyPr>
          <a:lstStyle>
            <a:lvl1pPr defTabSz="901700">
              <a:defRPr>
                <a:solidFill>
                  <a:schemeClr val="tx1"/>
                </a:solidFill>
                <a:latin typeface="E+H Weidemann Com Medium" pitchFamily="2" charset="0"/>
              </a:defRPr>
            </a:lvl1pPr>
            <a:lvl2pPr marL="717550" indent="-276225" defTabSz="901700">
              <a:defRPr>
                <a:solidFill>
                  <a:schemeClr val="tx1"/>
                </a:solidFill>
                <a:latin typeface="E+H Weidemann Com Medium" pitchFamily="2" charset="0"/>
              </a:defRPr>
            </a:lvl2pPr>
            <a:lvl3pPr marL="1103313" indent="-220663" defTabSz="901700">
              <a:defRPr>
                <a:solidFill>
                  <a:schemeClr val="tx1"/>
                </a:solidFill>
                <a:latin typeface="E+H Weidemann Com Medium" pitchFamily="2" charset="0"/>
              </a:defRPr>
            </a:lvl3pPr>
            <a:lvl4pPr marL="1544638" indent="-220663" defTabSz="901700">
              <a:defRPr>
                <a:solidFill>
                  <a:schemeClr val="tx1"/>
                </a:solidFill>
                <a:latin typeface="E+H Weidemann Com Medium" pitchFamily="2" charset="0"/>
              </a:defRPr>
            </a:lvl4pPr>
            <a:lvl5pPr marL="1985963" indent="-220663" defTabSz="901700">
              <a:defRPr>
                <a:solidFill>
                  <a:schemeClr val="tx1"/>
                </a:solidFill>
                <a:latin typeface="E+H Weidemann Com Medium" pitchFamily="2" charset="0"/>
              </a:defRPr>
            </a:lvl5pPr>
            <a:lvl6pPr marL="2443163" indent="-220663" defTabSz="901700" fontAlgn="base">
              <a:spcBef>
                <a:spcPct val="0"/>
              </a:spcBef>
              <a:spcAft>
                <a:spcPct val="0"/>
              </a:spcAft>
              <a:defRPr>
                <a:solidFill>
                  <a:schemeClr val="tx1"/>
                </a:solidFill>
                <a:latin typeface="E+H Weidemann Com Medium" pitchFamily="2" charset="0"/>
              </a:defRPr>
            </a:lvl6pPr>
            <a:lvl7pPr marL="2900363" indent="-220663" defTabSz="901700" fontAlgn="base">
              <a:spcBef>
                <a:spcPct val="0"/>
              </a:spcBef>
              <a:spcAft>
                <a:spcPct val="0"/>
              </a:spcAft>
              <a:defRPr>
                <a:solidFill>
                  <a:schemeClr val="tx1"/>
                </a:solidFill>
                <a:latin typeface="E+H Weidemann Com Medium" pitchFamily="2" charset="0"/>
              </a:defRPr>
            </a:lvl7pPr>
            <a:lvl8pPr marL="3357563" indent="-220663" defTabSz="901700" fontAlgn="base">
              <a:spcBef>
                <a:spcPct val="0"/>
              </a:spcBef>
              <a:spcAft>
                <a:spcPct val="0"/>
              </a:spcAft>
              <a:defRPr>
                <a:solidFill>
                  <a:schemeClr val="tx1"/>
                </a:solidFill>
                <a:latin typeface="E+H Weidemann Com Medium" pitchFamily="2" charset="0"/>
              </a:defRPr>
            </a:lvl8pPr>
            <a:lvl9pPr marL="3814763" indent="-220663" defTabSz="901700" fontAlgn="base">
              <a:spcBef>
                <a:spcPct val="0"/>
              </a:spcBef>
              <a:spcAft>
                <a:spcPct val="0"/>
              </a:spcAft>
              <a:defRPr>
                <a:solidFill>
                  <a:schemeClr val="tx1"/>
                </a:solidFill>
                <a:latin typeface="E+H Weidemann Com Medium" pitchFamily="2" charset="0"/>
              </a:defRPr>
            </a:lvl9pPr>
          </a:lstStyle>
          <a:p>
            <a:pPr algn="r" eaLnBrk="0" hangingPunct="0"/>
            <a:fld id="{682EC917-3C5F-468C-9606-80D942234ECA}" type="slidenum">
              <a:rPr lang="de-DE" sz="900">
                <a:latin typeface="E+H Weidemann Com Book" pitchFamily="2" charset="0"/>
              </a:rPr>
              <a:pPr algn="r" eaLnBrk="0" hangingPunct="0"/>
              <a:t>56</a:t>
            </a:fld>
            <a:endParaRPr lang="de-DE" sz="900">
              <a:latin typeface="E+H Weidemann Com Book" pitchFamily="2" charset="0"/>
            </a:endParaRPr>
          </a:p>
        </p:txBody>
      </p:sp>
      <p:sp>
        <p:nvSpPr>
          <p:cNvPr id="591877" name="Espace réservé de la date 4"/>
          <p:cNvSpPr txBox="1">
            <a:spLocks noGrp="1"/>
          </p:cNvSpPr>
          <p:nvPr/>
        </p:nvSpPr>
        <p:spPr bwMode="auto">
          <a:xfrm>
            <a:off x="274638" y="9585325"/>
            <a:ext cx="11271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72" tIns="45036" rIns="90072" bIns="45036" anchor="ctr"/>
          <a:lstStyle>
            <a:lvl1pPr defTabSz="900113">
              <a:defRPr>
                <a:solidFill>
                  <a:schemeClr val="tx1"/>
                </a:solidFill>
                <a:latin typeface="E+H Weidemann Com Medium" pitchFamily="2" charset="0"/>
              </a:defRPr>
            </a:lvl1pPr>
            <a:lvl2pPr marL="717550" indent="-276225" defTabSz="900113">
              <a:defRPr>
                <a:solidFill>
                  <a:schemeClr val="tx1"/>
                </a:solidFill>
                <a:latin typeface="E+H Weidemann Com Medium" pitchFamily="2" charset="0"/>
              </a:defRPr>
            </a:lvl2pPr>
            <a:lvl3pPr marL="1103313" indent="-220663" defTabSz="900113">
              <a:defRPr>
                <a:solidFill>
                  <a:schemeClr val="tx1"/>
                </a:solidFill>
                <a:latin typeface="E+H Weidemann Com Medium" pitchFamily="2" charset="0"/>
              </a:defRPr>
            </a:lvl3pPr>
            <a:lvl4pPr marL="1544638" indent="-220663" defTabSz="900113">
              <a:defRPr>
                <a:solidFill>
                  <a:schemeClr val="tx1"/>
                </a:solidFill>
                <a:latin typeface="E+H Weidemann Com Medium" pitchFamily="2" charset="0"/>
              </a:defRPr>
            </a:lvl4pPr>
            <a:lvl5pPr marL="1985963" indent="-220663" defTabSz="900113">
              <a:defRPr>
                <a:solidFill>
                  <a:schemeClr val="tx1"/>
                </a:solidFill>
                <a:latin typeface="E+H Weidemann Com Medium" pitchFamily="2" charset="0"/>
              </a:defRPr>
            </a:lvl5pPr>
            <a:lvl6pPr marL="2443163" indent="-220663" defTabSz="900113" fontAlgn="base">
              <a:spcBef>
                <a:spcPct val="0"/>
              </a:spcBef>
              <a:spcAft>
                <a:spcPct val="0"/>
              </a:spcAft>
              <a:defRPr>
                <a:solidFill>
                  <a:schemeClr val="tx1"/>
                </a:solidFill>
                <a:latin typeface="E+H Weidemann Com Medium" pitchFamily="2" charset="0"/>
              </a:defRPr>
            </a:lvl6pPr>
            <a:lvl7pPr marL="2900363" indent="-220663" defTabSz="900113" fontAlgn="base">
              <a:spcBef>
                <a:spcPct val="0"/>
              </a:spcBef>
              <a:spcAft>
                <a:spcPct val="0"/>
              </a:spcAft>
              <a:defRPr>
                <a:solidFill>
                  <a:schemeClr val="tx1"/>
                </a:solidFill>
                <a:latin typeface="E+H Weidemann Com Medium" pitchFamily="2" charset="0"/>
              </a:defRPr>
            </a:lvl7pPr>
            <a:lvl8pPr marL="3357563" indent="-220663" defTabSz="900113" fontAlgn="base">
              <a:spcBef>
                <a:spcPct val="0"/>
              </a:spcBef>
              <a:spcAft>
                <a:spcPct val="0"/>
              </a:spcAft>
              <a:defRPr>
                <a:solidFill>
                  <a:schemeClr val="tx1"/>
                </a:solidFill>
                <a:latin typeface="E+H Weidemann Com Medium" pitchFamily="2" charset="0"/>
              </a:defRPr>
            </a:lvl8pPr>
            <a:lvl9pPr marL="3814763" indent="-220663" defTabSz="900113" fontAlgn="base">
              <a:spcBef>
                <a:spcPct val="0"/>
              </a:spcBef>
              <a:spcAft>
                <a:spcPct val="0"/>
              </a:spcAft>
              <a:defRPr>
                <a:solidFill>
                  <a:schemeClr val="tx1"/>
                </a:solidFill>
                <a:latin typeface="E+H Weidemann Com Medium" pitchFamily="2" charset="0"/>
              </a:defRPr>
            </a:lvl9pPr>
          </a:lstStyle>
          <a:p>
            <a:pPr eaLnBrk="0" hangingPunct="0"/>
            <a:fld id="{6C299C67-3615-463F-B880-8B90F1680FD5}" type="datetime1">
              <a:rPr lang="de-DE" sz="900">
                <a:latin typeface="E+H Weidemann Com Book" pitchFamily="2" charset="0"/>
              </a:rPr>
              <a:pPr eaLnBrk="0" hangingPunct="0"/>
              <a:t>18.10.17</a:t>
            </a:fld>
            <a:endParaRPr lang="de-DE" sz="900">
              <a:latin typeface="E+H Weidemann Com Book" pitchFamily="2"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518BDDF8-08AF-4AB9-A04C-B1628BD89878}" type="slidenum">
              <a:rPr lang="de-DE"/>
              <a:pPr/>
              <a:t>57</a:t>
            </a:fld>
            <a:endParaRPr lang="de-DE"/>
          </a:p>
        </p:txBody>
      </p:sp>
      <p:sp>
        <p:nvSpPr>
          <p:cNvPr id="6" name="Rectangle 20"/>
          <p:cNvSpPr>
            <a:spLocks noGrp="1" noChangeArrowheads="1"/>
          </p:cNvSpPr>
          <p:nvPr>
            <p:ph type="dt" idx="1"/>
          </p:nvPr>
        </p:nvSpPr>
        <p:spPr>
          <a:ln/>
        </p:spPr>
        <p:txBody>
          <a:bodyPr/>
          <a:lstStyle/>
          <a:p>
            <a:fld id="{3876DB43-2927-4488-98B6-04CB97AF063F}" type="datetime1">
              <a:rPr lang="de-DE"/>
              <a:pPr/>
              <a:t>18.10.17</a:t>
            </a:fld>
            <a:endParaRPr lang="de-DE"/>
          </a:p>
        </p:txBody>
      </p:sp>
      <p:sp>
        <p:nvSpPr>
          <p:cNvPr id="624642" name="Rectangle 2"/>
          <p:cNvSpPr>
            <a:spLocks noGrp="1" noRot="1" noChangeAspect="1" noChangeArrowheads="1" noTextEdit="1"/>
          </p:cNvSpPr>
          <p:nvPr>
            <p:ph type="sldImg"/>
          </p:nvPr>
        </p:nvSpPr>
        <p:spPr>
          <a:xfrm>
            <a:off x="346075" y="3835400"/>
            <a:ext cx="6172200" cy="4629150"/>
          </a:xfrm>
          <a:ln/>
        </p:spPr>
      </p:sp>
      <p:sp>
        <p:nvSpPr>
          <p:cNvPr id="62464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7EA86B85-8B17-44C2-99E1-DC1DC51DD57D}" type="slidenum">
              <a:rPr lang="de-DE"/>
              <a:pPr/>
              <a:t>58</a:t>
            </a:fld>
            <a:endParaRPr lang="de-DE"/>
          </a:p>
        </p:txBody>
      </p:sp>
      <p:sp>
        <p:nvSpPr>
          <p:cNvPr id="7" name="Rectangle 20"/>
          <p:cNvSpPr>
            <a:spLocks noGrp="1" noChangeArrowheads="1"/>
          </p:cNvSpPr>
          <p:nvPr>
            <p:ph type="dt" idx="1"/>
          </p:nvPr>
        </p:nvSpPr>
        <p:spPr>
          <a:ln/>
        </p:spPr>
        <p:txBody>
          <a:bodyPr/>
          <a:lstStyle/>
          <a:p>
            <a:fld id="{0D8E2A6D-6DED-4BAF-BBBB-649E2A7E195C}" type="datetime1">
              <a:rPr lang="de-DE"/>
              <a:pPr/>
              <a:t>18.10.17</a:t>
            </a:fld>
            <a:endParaRPr lang="de-DE"/>
          </a:p>
        </p:txBody>
      </p:sp>
      <p:sp>
        <p:nvSpPr>
          <p:cNvPr id="595970"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C8EBD595-A26C-4DDB-B17E-930A204A4987}" type="slidenum">
              <a:rPr lang="de-DE" sz="1200"/>
              <a:pPr algn="r" eaLnBrk="0" hangingPunct="0"/>
              <a:t>58</a:t>
            </a:fld>
            <a:endParaRPr lang="de-DE" sz="1200"/>
          </a:p>
        </p:txBody>
      </p:sp>
      <p:sp>
        <p:nvSpPr>
          <p:cNvPr id="595971" name="Rectangle 2"/>
          <p:cNvSpPr>
            <a:spLocks noGrp="1" noRot="1" noChangeAspect="1" noChangeArrowheads="1" noTextEdit="1"/>
          </p:cNvSpPr>
          <p:nvPr>
            <p:ph type="sldImg"/>
          </p:nvPr>
        </p:nvSpPr>
        <p:spPr>
          <a:xfrm>
            <a:off x="346075" y="3835400"/>
            <a:ext cx="6170613" cy="4627563"/>
          </a:xfrm>
          <a:ln/>
        </p:spPr>
      </p:sp>
      <p:sp>
        <p:nvSpPr>
          <p:cNvPr id="595972" name="Rectangle 3"/>
          <p:cNvSpPr>
            <a:spLocks noGrp="1" noChangeArrowheads="1"/>
          </p:cNvSpPr>
          <p:nvPr>
            <p:ph type="body" idx="1"/>
          </p:nvPr>
        </p:nvSpPr>
        <p:spPr>
          <a:xfrm>
            <a:off x="271463" y="733425"/>
            <a:ext cx="6232525" cy="2867025"/>
          </a:xfrm>
        </p:spPr>
        <p:txBody>
          <a:bodyPr lIns="89172" tIns="44586" rIns="89172" bIns="44586"/>
          <a:lstStyle/>
          <a:p>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D6E1C96B-63B1-4AF1-A53E-EC7EF9A57B88}" type="slidenum">
              <a:rPr lang="de-DE"/>
              <a:pPr/>
              <a:t>59</a:t>
            </a:fld>
            <a:endParaRPr lang="de-DE"/>
          </a:p>
        </p:txBody>
      </p:sp>
      <p:sp>
        <p:nvSpPr>
          <p:cNvPr id="7" name="Rectangle 20"/>
          <p:cNvSpPr>
            <a:spLocks noGrp="1" noChangeArrowheads="1"/>
          </p:cNvSpPr>
          <p:nvPr>
            <p:ph type="dt" idx="1"/>
          </p:nvPr>
        </p:nvSpPr>
        <p:spPr>
          <a:ln/>
        </p:spPr>
        <p:txBody>
          <a:bodyPr/>
          <a:lstStyle/>
          <a:p>
            <a:fld id="{87A63AF0-637C-4366-940C-679841FAEC19}" type="datetime1">
              <a:rPr lang="de-DE"/>
              <a:pPr/>
              <a:t>18.10.17</a:t>
            </a:fld>
            <a:endParaRPr lang="de-DE"/>
          </a:p>
        </p:txBody>
      </p:sp>
      <p:sp>
        <p:nvSpPr>
          <p:cNvPr id="598018"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6030ED64-6546-46CD-A263-06A5D3E4A058}" type="slidenum">
              <a:rPr lang="de-DE" sz="1200"/>
              <a:pPr algn="r" eaLnBrk="0" hangingPunct="0"/>
              <a:t>59</a:t>
            </a:fld>
            <a:endParaRPr lang="de-DE" sz="1200"/>
          </a:p>
        </p:txBody>
      </p:sp>
      <p:sp>
        <p:nvSpPr>
          <p:cNvPr id="598019" name="Rectangle 2"/>
          <p:cNvSpPr>
            <a:spLocks noGrp="1" noRot="1" noChangeAspect="1" noChangeArrowheads="1" noTextEdit="1"/>
          </p:cNvSpPr>
          <p:nvPr>
            <p:ph type="sldImg"/>
          </p:nvPr>
        </p:nvSpPr>
        <p:spPr>
          <a:xfrm>
            <a:off x="346075" y="3835400"/>
            <a:ext cx="6170613" cy="4627563"/>
          </a:xfrm>
          <a:ln/>
        </p:spPr>
      </p:sp>
      <p:sp>
        <p:nvSpPr>
          <p:cNvPr id="598020" name="Rectangle 3"/>
          <p:cNvSpPr>
            <a:spLocks noGrp="1" noChangeArrowheads="1"/>
          </p:cNvSpPr>
          <p:nvPr>
            <p:ph type="body" idx="1"/>
          </p:nvPr>
        </p:nvSpPr>
        <p:spPr>
          <a:xfrm>
            <a:off x="271463" y="733425"/>
            <a:ext cx="6232525" cy="2867025"/>
          </a:xfrm>
        </p:spPr>
        <p:txBody>
          <a:bodyPr lIns="89172" tIns="44586" rIns="89172" bIns="44586"/>
          <a:lstStyle/>
          <a:p>
            <a:r>
              <a:rPr lang="en-GB"/>
              <a:t>Customers require ease of installation in all three dimensions, not only short face to face length. Important are also ease of access in order to wire the meter.</a:t>
            </a:r>
          </a:p>
          <a:p>
            <a:r>
              <a:rPr lang="en-GB"/>
              <a:t>Lighter weight means also the possibility to install without mechanical support of the pipeline.</a:t>
            </a:r>
          </a:p>
          <a:p>
            <a:r>
              <a:rPr lang="en-GB"/>
              <a:t>Quality requirements in some cases may mean to remove the meter for verification or recalibration, meaning ease of handling is important.</a:t>
            </a:r>
          </a:p>
          <a:p>
            <a:endParaRPr lang="en-GB"/>
          </a:p>
          <a:p>
            <a:r>
              <a:rPr lang="en-GB"/>
              <a:t>Example comparison in the picture:</a:t>
            </a:r>
          </a:p>
          <a:p>
            <a:r>
              <a:rPr lang="en-GB"/>
              <a:t>Promass M DN80 / 3”   </a:t>
            </a:r>
          </a:p>
          <a:p>
            <a:r>
              <a:rPr lang="en-GB"/>
              <a:t>Length = 840 mm</a:t>
            </a:r>
          </a:p>
          <a:p>
            <a:r>
              <a:rPr lang="en-GB"/>
              <a:t>Height = 385 mm</a:t>
            </a:r>
          </a:p>
          <a:p>
            <a:r>
              <a:rPr lang="en-GB"/>
              <a:t>Weight = 67 kg</a:t>
            </a:r>
          </a:p>
          <a:p>
            <a:endParaRPr lang="en-GB"/>
          </a:p>
          <a:p>
            <a:r>
              <a:rPr lang="en-GB"/>
              <a:t>Emerson MicroMotion</a:t>
            </a:r>
          </a:p>
          <a:p>
            <a:r>
              <a:rPr lang="en-GB"/>
              <a:t>CMF300</a:t>
            </a:r>
          </a:p>
          <a:p>
            <a:r>
              <a:rPr lang="en-GB"/>
              <a:t>Length = 856 mm</a:t>
            </a:r>
          </a:p>
          <a:p>
            <a:r>
              <a:rPr lang="en-GB"/>
              <a:t>Height = 1071.5 mm</a:t>
            </a:r>
          </a:p>
          <a:p>
            <a:r>
              <a:rPr lang="en-GB"/>
              <a:t>Weight = 77 kg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78B30FF-88FB-43EF-9ED7-170F30A5A945}" type="slidenum">
              <a:rPr lang="de-DE"/>
              <a:pPr/>
              <a:t>6</a:t>
            </a:fld>
            <a:endParaRPr lang="de-DE"/>
          </a:p>
        </p:txBody>
      </p:sp>
      <p:sp>
        <p:nvSpPr>
          <p:cNvPr id="6" name="Rectangle 20"/>
          <p:cNvSpPr>
            <a:spLocks noGrp="1" noChangeArrowheads="1"/>
          </p:cNvSpPr>
          <p:nvPr>
            <p:ph type="dt" idx="1"/>
          </p:nvPr>
        </p:nvSpPr>
        <p:spPr>
          <a:ln/>
        </p:spPr>
        <p:txBody>
          <a:bodyPr/>
          <a:lstStyle/>
          <a:p>
            <a:fld id="{CDF5259F-945B-4257-9AC8-60AAFE7866BC}" type="datetime1">
              <a:rPr lang="de-DE"/>
              <a:pPr/>
              <a:t>18.10.17</a:t>
            </a:fld>
            <a:endParaRPr lang="de-DE"/>
          </a:p>
        </p:txBody>
      </p:sp>
      <p:sp>
        <p:nvSpPr>
          <p:cNvPr id="408578" name="Rectangle 2"/>
          <p:cNvSpPr>
            <a:spLocks noGrp="1" noRot="1" noChangeAspect="1" noChangeArrowheads="1" noTextEdit="1"/>
          </p:cNvSpPr>
          <p:nvPr>
            <p:ph type="sldImg"/>
          </p:nvPr>
        </p:nvSpPr>
        <p:spPr>
          <a:xfrm>
            <a:off x="346075" y="3835400"/>
            <a:ext cx="6172200" cy="4629150"/>
          </a:xfrm>
          <a:ln/>
        </p:spPr>
      </p:sp>
      <p:sp>
        <p:nvSpPr>
          <p:cNvPr id="40857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CB715F18-9A85-41AC-84C7-DDEC578BC2E5}" type="slidenum">
              <a:rPr lang="de-DE"/>
              <a:pPr/>
              <a:t>60</a:t>
            </a:fld>
            <a:endParaRPr lang="de-DE"/>
          </a:p>
        </p:txBody>
      </p:sp>
      <p:sp>
        <p:nvSpPr>
          <p:cNvPr id="7" name="Rectangle 20"/>
          <p:cNvSpPr>
            <a:spLocks noGrp="1" noChangeArrowheads="1"/>
          </p:cNvSpPr>
          <p:nvPr>
            <p:ph type="dt" idx="1"/>
          </p:nvPr>
        </p:nvSpPr>
        <p:spPr>
          <a:ln/>
        </p:spPr>
        <p:txBody>
          <a:bodyPr/>
          <a:lstStyle/>
          <a:p>
            <a:fld id="{10BDE46B-9995-4361-A133-A9FEE4FE0B9C}" type="datetime1">
              <a:rPr lang="de-DE"/>
              <a:pPr/>
              <a:t>18.10.17</a:t>
            </a:fld>
            <a:endParaRPr lang="de-DE"/>
          </a:p>
        </p:txBody>
      </p:sp>
      <p:sp>
        <p:nvSpPr>
          <p:cNvPr id="600066"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0D36263A-DE35-4AD2-BB15-C332289A698A}" type="slidenum">
              <a:rPr lang="de-DE" sz="1200"/>
              <a:pPr algn="r" eaLnBrk="0" hangingPunct="0"/>
              <a:t>60</a:t>
            </a:fld>
            <a:endParaRPr lang="de-DE" sz="1200"/>
          </a:p>
        </p:txBody>
      </p:sp>
      <p:sp>
        <p:nvSpPr>
          <p:cNvPr id="600067" name="Rectangle 2"/>
          <p:cNvSpPr>
            <a:spLocks noGrp="1" noRot="1" noChangeAspect="1" noChangeArrowheads="1" noTextEdit="1"/>
          </p:cNvSpPr>
          <p:nvPr>
            <p:ph type="sldImg"/>
          </p:nvPr>
        </p:nvSpPr>
        <p:spPr>
          <a:xfrm>
            <a:off x="346075" y="3835400"/>
            <a:ext cx="6170613" cy="4627563"/>
          </a:xfrm>
          <a:ln/>
        </p:spPr>
      </p:sp>
      <p:sp>
        <p:nvSpPr>
          <p:cNvPr id="600068" name="Rectangle 3"/>
          <p:cNvSpPr>
            <a:spLocks noGrp="1" noChangeArrowheads="1"/>
          </p:cNvSpPr>
          <p:nvPr>
            <p:ph type="body" idx="1"/>
          </p:nvPr>
        </p:nvSpPr>
        <p:spPr>
          <a:xfrm>
            <a:off x="271463" y="733425"/>
            <a:ext cx="6232525" cy="2867025"/>
          </a:xfrm>
        </p:spPr>
        <p:txBody>
          <a:bodyPr lIns="89172" tIns="44586" rIns="89172" bIns="44586"/>
          <a:lstStyle/>
          <a:p>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F7A49583-6289-46B2-AE04-664311E11018}" type="slidenum">
              <a:rPr lang="de-DE"/>
              <a:pPr/>
              <a:t>61</a:t>
            </a:fld>
            <a:endParaRPr lang="de-DE"/>
          </a:p>
        </p:txBody>
      </p:sp>
      <p:sp>
        <p:nvSpPr>
          <p:cNvPr id="7" name="Rectangle 20"/>
          <p:cNvSpPr>
            <a:spLocks noGrp="1" noChangeArrowheads="1"/>
          </p:cNvSpPr>
          <p:nvPr>
            <p:ph type="dt" idx="1"/>
          </p:nvPr>
        </p:nvSpPr>
        <p:spPr>
          <a:ln/>
        </p:spPr>
        <p:txBody>
          <a:bodyPr/>
          <a:lstStyle/>
          <a:p>
            <a:fld id="{8C68D83A-2191-4F02-9907-54D956094561}" type="datetime1">
              <a:rPr lang="de-DE"/>
              <a:pPr/>
              <a:t>18.10.17</a:t>
            </a:fld>
            <a:endParaRPr lang="de-DE"/>
          </a:p>
        </p:txBody>
      </p:sp>
      <p:sp>
        <p:nvSpPr>
          <p:cNvPr id="602114"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62B2EA92-9C83-4A93-BD64-934ACCA2C7E1}" type="slidenum">
              <a:rPr lang="de-DE" sz="1200"/>
              <a:pPr algn="r" eaLnBrk="0" hangingPunct="0"/>
              <a:t>61</a:t>
            </a:fld>
            <a:endParaRPr lang="de-DE" sz="1200"/>
          </a:p>
        </p:txBody>
      </p:sp>
      <p:sp>
        <p:nvSpPr>
          <p:cNvPr id="602115" name="Rectangle 2"/>
          <p:cNvSpPr>
            <a:spLocks noGrp="1" noRot="1" noChangeAspect="1" noChangeArrowheads="1" noTextEdit="1"/>
          </p:cNvSpPr>
          <p:nvPr>
            <p:ph type="sldImg"/>
          </p:nvPr>
        </p:nvSpPr>
        <p:spPr>
          <a:xfrm>
            <a:off x="346075" y="3835400"/>
            <a:ext cx="6170613" cy="4627563"/>
          </a:xfrm>
          <a:ln/>
        </p:spPr>
      </p:sp>
      <p:sp>
        <p:nvSpPr>
          <p:cNvPr id="602116" name="Rectangle 3"/>
          <p:cNvSpPr>
            <a:spLocks noGrp="1" noChangeArrowheads="1"/>
          </p:cNvSpPr>
          <p:nvPr>
            <p:ph type="body" idx="1"/>
          </p:nvPr>
        </p:nvSpPr>
        <p:spPr>
          <a:xfrm>
            <a:off x="271463" y="733425"/>
            <a:ext cx="6232525" cy="2867025"/>
          </a:xfrm>
        </p:spPr>
        <p:txBody>
          <a:bodyPr lIns="89172" tIns="44586" rIns="89172" bIns="44586"/>
          <a:lstStyle/>
          <a:p>
            <a:r>
              <a:rPr lang="en-US"/>
              <a:t>All Coriolis mass flowmeters are based upon the same principle. The measurement of the mass flow can be achieved with only one measurement tube. But by using only one measurement tube (and no intelligent compensation system), the system is more sensitive against vibration. That is why most manufacturer are offering mass flowmeter with 2 measurement tubes. The 2 tubes are vibrating in opposite direction, making the system an intrinsically balanced one. </a:t>
            </a:r>
          </a:p>
          <a:p>
            <a:r>
              <a:rPr lang="en-US"/>
              <a:t>This means that no vibration from the vibrating tubes will go outside. Also vibration from the outside is less likely to affect the vibration of the measurement tubes, unless the outside vibration has the same frequency as the meter.</a:t>
            </a:r>
          </a:p>
          <a:p>
            <a:endParaRPr lang="en-US"/>
          </a:p>
          <a:p>
            <a:r>
              <a:rPr lang="en-US"/>
              <a:t>For Promass, the oscillation frequency of the measurement tubes is very high, between 200 and 1000 Hz, typically around 400 to 600 Hz. Meters from the competition usually oscillate between 50 and 200 Hz. In this frequency region, there usually are pipeline vibrations caused by pumps or compressors. If this pipeline vibration is around the same frequency as the Coriolis meter oscillation frequency, the meter can be affected. For this reason competition meter usually are more sensitive to vibration.</a:t>
            </a:r>
          </a:p>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396C8D46-2C57-4165-B6E5-E79E6282BF7C}" type="slidenum">
              <a:rPr lang="de-DE"/>
              <a:pPr/>
              <a:t>62</a:t>
            </a:fld>
            <a:endParaRPr lang="de-DE"/>
          </a:p>
        </p:txBody>
      </p:sp>
      <p:sp>
        <p:nvSpPr>
          <p:cNvPr id="7" name="Rectangle 20"/>
          <p:cNvSpPr>
            <a:spLocks noGrp="1" noChangeArrowheads="1"/>
          </p:cNvSpPr>
          <p:nvPr>
            <p:ph type="dt" idx="1"/>
          </p:nvPr>
        </p:nvSpPr>
        <p:spPr>
          <a:ln/>
        </p:spPr>
        <p:txBody>
          <a:bodyPr/>
          <a:lstStyle/>
          <a:p>
            <a:fld id="{195E70EE-F269-4AB8-823C-EDC5F3EBB11F}" type="datetime1">
              <a:rPr lang="de-DE"/>
              <a:pPr/>
              <a:t>18.10.17</a:t>
            </a:fld>
            <a:endParaRPr lang="de-DE"/>
          </a:p>
        </p:txBody>
      </p:sp>
      <p:sp>
        <p:nvSpPr>
          <p:cNvPr id="604162"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EF9280CA-3FD3-45EC-9CD0-88D132986B3A}" type="slidenum">
              <a:rPr lang="de-DE" sz="1200"/>
              <a:pPr algn="r" eaLnBrk="0" hangingPunct="0"/>
              <a:t>62</a:t>
            </a:fld>
            <a:endParaRPr lang="de-DE" sz="1200"/>
          </a:p>
        </p:txBody>
      </p:sp>
      <p:sp>
        <p:nvSpPr>
          <p:cNvPr id="604163" name="Rectangle 2"/>
          <p:cNvSpPr>
            <a:spLocks noGrp="1" noRot="1" noChangeAspect="1" noChangeArrowheads="1" noTextEdit="1"/>
          </p:cNvSpPr>
          <p:nvPr>
            <p:ph type="sldImg"/>
          </p:nvPr>
        </p:nvSpPr>
        <p:spPr>
          <a:xfrm>
            <a:off x="346075" y="3835400"/>
            <a:ext cx="6170613" cy="4627563"/>
          </a:xfrm>
          <a:ln/>
        </p:spPr>
      </p:sp>
      <p:sp>
        <p:nvSpPr>
          <p:cNvPr id="604164" name="Rectangle 3"/>
          <p:cNvSpPr>
            <a:spLocks noGrp="1" noChangeArrowheads="1"/>
          </p:cNvSpPr>
          <p:nvPr>
            <p:ph type="body" idx="1"/>
          </p:nvPr>
        </p:nvSpPr>
        <p:spPr>
          <a:xfrm>
            <a:off x="271463" y="733425"/>
            <a:ext cx="6232525" cy="2867025"/>
          </a:xfrm>
        </p:spPr>
        <p:txBody>
          <a:bodyPr lIns="89172" tIns="44586" rIns="89172" bIns="44586"/>
          <a:lstStyle/>
          <a:p>
            <a:r>
              <a:rPr lang="en-GB"/>
              <a:t>Each of the Promass sensors is fully drainable if installed in a vertical position. Designs with loops or other designs as found in the portfolio of some competitors don’t offer this advantage.</a:t>
            </a:r>
          </a:p>
          <a:p>
            <a:r>
              <a:rPr lang="en-GB"/>
              <a:t>Depending on the design of the Promass model part drainage of the sensor is often possible sometimes only with a minimal slope. In particular the P sensor is offered with eccentric Clamps that allows to FULLY drain the device even in a horizontal mounting position. This is a requirement often found in the pharmaceutical industry. Promass P is the only Coriolis flowmeter offering this advantage.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8D702641-4D60-4666-B912-D4B5D0D93218}" type="slidenum">
              <a:rPr lang="de-DE"/>
              <a:pPr/>
              <a:t>63</a:t>
            </a:fld>
            <a:endParaRPr lang="de-DE"/>
          </a:p>
        </p:txBody>
      </p:sp>
      <p:sp>
        <p:nvSpPr>
          <p:cNvPr id="7" name="Rectangle 20"/>
          <p:cNvSpPr>
            <a:spLocks noGrp="1" noChangeArrowheads="1"/>
          </p:cNvSpPr>
          <p:nvPr>
            <p:ph type="dt" idx="1"/>
          </p:nvPr>
        </p:nvSpPr>
        <p:spPr>
          <a:ln/>
        </p:spPr>
        <p:txBody>
          <a:bodyPr/>
          <a:lstStyle/>
          <a:p>
            <a:fld id="{E371891D-974F-4B1C-9A7E-1984BE0D650C}" type="datetime1">
              <a:rPr lang="de-DE"/>
              <a:pPr/>
              <a:t>18.10.17</a:t>
            </a:fld>
            <a:endParaRPr lang="de-DE"/>
          </a:p>
        </p:txBody>
      </p:sp>
      <p:sp>
        <p:nvSpPr>
          <p:cNvPr id="606210"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66D3D41F-D929-4A12-AC6D-4FEFC731544A}" type="slidenum">
              <a:rPr lang="de-DE" sz="1200"/>
              <a:pPr algn="r" eaLnBrk="0" hangingPunct="0"/>
              <a:t>63</a:t>
            </a:fld>
            <a:endParaRPr lang="de-DE" sz="1200"/>
          </a:p>
        </p:txBody>
      </p:sp>
      <p:sp>
        <p:nvSpPr>
          <p:cNvPr id="606211" name="Rectangle 2"/>
          <p:cNvSpPr>
            <a:spLocks noGrp="1" noRot="1" noChangeAspect="1" noChangeArrowheads="1" noTextEdit="1"/>
          </p:cNvSpPr>
          <p:nvPr>
            <p:ph type="sldImg"/>
          </p:nvPr>
        </p:nvSpPr>
        <p:spPr>
          <a:xfrm>
            <a:off x="431800" y="619125"/>
            <a:ext cx="5791200" cy="4343400"/>
          </a:xfrm>
          <a:ln/>
        </p:spPr>
      </p:sp>
      <p:sp>
        <p:nvSpPr>
          <p:cNvPr id="606212" name="Rectangle 3"/>
          <p:cNvSpPr>
            <a:spLocks noGrp="1" noChangeArrowheads="1"/>
          </p:cNvSpPr>
          <p:nvPr>
            <p:ph type="body" idx="1"/>
          </p:nvPr>
        </p:nvSpPr>
        <p:spPr>
          <a:xfrm>
            <a:off x="227013" y="5319713"/>
            <a:ext cx="6346825" cy="4386262"/>
          </a:xfrm>
        </p:spPr>
        <p:txBody>
          <a:bodyPr lIns="89172" tIns="44586" rIns="89172" bIns="44586"/>
          <a:lstStyle/>
          <a:p>
            <a:endParaRPr lang="fr-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5"/>
          </p:nvPr>
        </p:nvSpPr>
        <p:spPr>
          <a:ln/>
        </p:spPr>
        <p:txBody>
          <a:bodyPr/>
          <a:lstStyle/>
          <a:p>
            <a:fld id="{5B43399E-A170-47A6-BA34-479D5507FF20}" type="slidenum">
              <a:rPr lang="de-DE"/>
              <a:pPr/>
              <a:t>64</a:t>
            </a:fld>
            <a:endParaRPr lang="de-DE"/>
          </a:p>
        </p:txBody>
      </p:sp>
      <p:sp>
        <p:nvSpPr>
          <p:cNvPr id="7" name="Rectangle 20"/>
          <p:cNvSpPr>
            <a:spLocks noGrp="1" noChangeArrowheads="1"/>
          </p:cNvSpPr>
          <p:nvPr>
            <p:ph type="dt" idx="1"/>
          </p:nvPr>
        </p:nvSpPr>
        <p:spPr>
          <a:ln/>
        </p:spPr>
        <p:txBody>
          <a:bodyPr/>
          <a:lstStyle/>
          <a:p>
            <a:fld id="{A86BDD7E-7E88-4B89-B0AC-553F2FEEA368}" type="datetime1">
              <a:rPr lang="de-DE"/>
              <a:pPr/>
              <a:t>18.10.17</a:t>
            </a:fld>
            <a:endParaRPr lang="de-DE"/>
          </a:p>
        </p:txBody>
      </p:sp>
      <p:sp>
        <p:nvSpPr>
          <p:cNvPr id="608258" name="Rectangle 7"/>
          <p:cNvSpPr txBox="1">
            <a:spLocks noGrp="1" noChangeArrowheads="1"/>
          </p:cNvSpPr>
          <p:nvPr/>
        </p:nvSpPr>
        <p:spPr bwMode="auto">
          <a:xfrm>
            <a:off x="3852863" y="9431338"/>
            <a:ext cx="29479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2" tIns="44586" rIns="89172" bIns="44586" anchor="b"/>
          <a:lstStyle>
            <a:lvl1pPr defTabSz="892175">
              <a:defRPr>
                <a:solidFill>
                  <a:schemeClr val="tx1"/>
                </a:solidFill>
                <a:latin typeface="E+H Weidemann Com Medium" pitchFamily="2" charset="0"/>
              </a:defRPr>
            </a:lvl1pPr>
            <a:lvl2pPr marL="742950" indent="-285750" defTabSz="892175">
              <a:defRPr>
                <a:solidFill>
                  <a:schemeClr val="tx1"/>
                </a:solidFill>
                <a:latin typeface="E+H Weidemann Com Medium" pitchFamily="2" charset="0"/>
              </a:defRPr>
            </a:lvl2pPr>
            <a:lvl3pPr marL="1143000" indent="-228600" defTabSz="892175">
              <a:defRPr>
                <a:solidFill>
                  <a:schemeClr val="tx1"/>
                </a:solidFill>
                <a:latin typeface="E+H Weidemann Com Medium" pitchFamily="2" charset="0"/>
              </a:defRPr>
            </a:lvl3pPr>
            <a:lvl4pPr marL="1600200" indent="-228600" defTabSz="892175">
              <a:defRPr>
                <a:solidFill>
                  <a:schemeClr val="tx1"/>
                </a:solidFill>
                <a:latin typeface="E+H Weidemann Com Medium" pitchFamily="2" charset="0"/>
              </a:defRPr>
            </a:lvl4pPr>
            <a:lvl5pPr marL="2057400" indent="-228600" defTabSz="892175">
              <a:defRPr>
                <a:solidFill>
                  <a:schemeClr val="tx1"/>
                </a:solidFill>
                <a:latin typeface="E+H Weidemann Com Medium" pitchFamily="2" charset="0"/>
              </a:defRPr>
            </a:lvl5pPr>
            <a:lvl6pPr marL="2514600" indent="-228600" defTabSz="892175" fontAlgn="base">
              <a:spcBef>
                <a:spcPct val="0"/>
              </a:spcBef>
              <a:spcAft>
                <a:spcPct val="0"/>
              </a:spcAft>
              <a:defRPr>
                <a:solidFill>
                  <a:schemeClr val="tx1"/>
                </a:solidFill>
                <a:latin typeface="E+H Weidemann Com Medium" pitchFamily="2" charset="0"/>
              </a:defRPr>
            </a:lvl6pPr>
            <a:lvl7pPr marL="2971800" indent="-228600" defTabSz="892175" fontAlgn="base">
              <a:spcBef>
                <a:spcPct val="0"/>
              </a:spcBef>
              <a:spcAft>
                <a:spcPct val="0"/>
              </a:spcAft>
              <a:defRPr>
                <a:solidFill>
                  <a:schemeClr val="tx1"/>
                </a:solidFill>
                <a:latin typeface="E+H Weidemann Com Medium" pitchFamily="2" charset="0"/>
              </a:defRPr>
            </a:lvl7pPr>
            <a:lvl8pPr marL="3429000" indent="-228600" defTabSz="892175" fontAlgn="base">
              <a:spcBef>
                <a:spcPct val="0"/>
              </a:spcBef>
              <a:spcAft>
                <a:spcPct val="0"/>
              </a:spcAft>
              <a:defRPr>
                <a:solidFill>
                  <a:schemeClr val="tx1"/>
                </a:solidFill>
                <a:latin typeface="E+H Weidemann Com Medium" pitchFamily="2" charset="0"/>
              </a:defRPr>
            </a:lvl8pPr>
            <a:lvl9pPr marL="3886200" indent="-228600" defTabSz="892175" fontAlgn="base">
              <a:spcBef>
                <a:spcPct val="0"/>
              </a:spcBef>
              <a:spcAft>
                <a:spcPct val="0"/>
              </a:spcAft>
              <a:defRPr>
                <a:solidFill>
                  <a:schemeClr val="tx1"/>
                </a:solidFill>
                <a:latin typeface="E+H Weidemann Com Medium" pitchFamily="2" charset="0"/>
              </a:defRPr>
            </a:lvl9pPr>
          </a:lstStyle>
          <a:p>
            <a:pPr algn="r" eaLnBrk="0" hangingPunct="0"/>
            <a:fld id="{44316340-C626-4A7E-A0CF-869E6CED3802}" type="slidenum">
              <a:rPr lang="de-DE" sz="1200"/>
              <a:pPr algn="r" eaLnBrk="0" hangingPunct="0"/>
              <a:t>64</a:t>
            </a:fld>
            <a:endParaRPr lang="de-DE" sz="1200"/>
          </a:p>
        </p:txBody>
      </p:sp>
      <p:sp>
        <p:nvSpPr>
          <p:cNvPr id="608259" name="Rectangle 2"/>
          <p:cNvSpPr>
            <a:spLocks noGrp="1" noRot="1" noChangeAspect="1" noChangeArrowheads="1" noTextEdit="1"/>
          </p:cNvSpPr>
          <p:nvPr>
            <p:ph type="sldImg"/>
          </p:nvPr>
        </p:nvSpPr>
        <p:spPr>
          <a:xfrm>
            <a:off x="431800" y="619125"/>
            <a:ext cx="5791200" cy="4343400"/>
          </a:xfrm>
          <a:ln/>
        </p:spPr>
      </p:sp>
      <p:sp>
        <p:nvSpPr>
          <p:cNvPr id="608260" name="Rectangle 3"/>
          <p:cNvSpPr>
            <a:spLocks noGrp="1" noChangeArrowheads="1"/>
          </p:cNvSpPr>
          <p:nvPr>
            <p:ph type="body" idx="1"/>
          </p:nvPr>
        </p:nvSpPr>
        <p:spPr>
          <a:xfrm>
            <a:off x="227013" y="5319713"/>
            <a:ext cx="6346825" cy="4386262"/>
          </a:xfrm>
        </p:spPr>
        <p:txBody>
          <a:bodyPr lIns="89172" tIns="44586" rIns="89172" bIns="44586"/>
          <a:lstStyle/>
          <a:p>
            <a:endParaRPr lang="fr-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C51ADAE3-10DD-4A31-A22B-54E2B93632FE}" type="slidenum">
              <a:rPr lang="de-DE"/>
              <a:pPr/>
              <a:t>65</a:t>
            </a:fld>
            <a:endParaRPr lang="de-DE"/>
          </a:p>
        </p:txBody>
      </p:sp>
      <p:sp>
        <p:nvSpPr>
          <p:cNvPr id="6" name="Rectangle 20"/>
          <p:cNvSpPr>
            <a:spLocks noGrp="1" noChangeArrowheads="1"/>
          </p:cNvSpPr>
          <p:nvPr>
            <p:ph type="dt" idx="1"/>
          </p:nvPr>
        </p:nvSpPr>
        <p:spPr>
          <a:ln/>
        </p:spPr>
        <p:txBody>
          <a:bodyPr/>
          <a:lstStyle/>
          <a:p>
            <a:fld id="{2C45E252-F785-4DE1-B96B-62DEB78A7DEC}" type="datetime1">
              <a:rPr lang="de-DE"/>
              <a:pPr/>
              <a:t>18.10.17</a:t>
            </a:fld>
            <a:endParaRPr lang="de-DE"/>
          </a:p>
        </p:txBody>
      </p:sp>
      <p:sp>
        <p:nvSpPr>
          <p:cNvPr id="479234" name="Rectangle 2"/>
          <p:cNvSpPr>
            <a:spLocks noGrp="1" noRot="1" noChangeAspect="1" noChangeArrowheads="1" noTextEdit="1"/>
          </p:cNvSpPr>
          <p:nvPr>
            <p:ph type="sldImg"/>
          </p:nvPr>
        </p:nvSpPr>
        <p:spPr>
          <a:xfrm>
            <a:off x="346075" y="3835400"/>
            <a:ext cx="6172200" cy="4629150"/>
          </a:xfrm>
          <a:ln/>
        </p:spPr>
      </p:sp>
      <p:sp>
        <p:nvSpPr>
          <p:cNvPr id="479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E1195785-B62E-4078-B330-D6F54B53A874}" type="slidenum">
              <a:rPr lang="de-DE"/>
              <a:pPr/>
              <a:t>66</a:t>
            </a:fld>
            <a:endParaRPr lang="de-DE"/>
          </a:p>
        </p:txBody>
      </p:sp>
      <p:sp>
        <p:nvSpPr>
          <p:cNvPr id="6" name="Rectangle 20"/>
          <p:cNvSpPr>
            <a:spLocks noGrp="1" noChangeArrowheads="1"/>
          </p:cNvSpPr>
          <p:nvPr>
            <p:ph type="dt" idx="1"/>
          </p:nvPr>
        </p:nvSpPr>
        <p:spPr>
          <a:ln/>
        </p:spPr>
        <p:txBody>
          <a:bodyPr/>
          <a:lstStyle/>
          <a:p>
            <a:fld id="{AE378393-6F24-498A-ADCD-873804E1A660}" type="datetime1">
              <a:rPr lang="de-DE"/>
              <a:pPr/>
              <a:t>18.10.17</a:t>
            </a:fld>
            <a:endParaRPr lang="de-DE"/>
          </a:p>
        </p:txBody>
      </p:sp>
      <p:sp>
        <p:nvSpPr>
          <p:cNvPr id="481282" name="Rectangle 2"/>
          <p:cNvSpPr>
            <a:spLocks noGrp="1" noRot="1" noChangeAspect="1" noChangeArrowheads="1" noTextEdit="1"/>
          </p:cNvSpPr>
          <p:nvPr>
            <p:ph type="sldImg"/>
          </p:nvPr>
        </p:nvSpPr>
        <p:spPr>
          <a:xfrm>
            <a:off x="342900" y="3835400"/>
            <a:ext cx="6172200" cy="4629150"/>
          </a:xfrm>
          <a:ln/>
        </p:spPr>
      </p:sp>
      <p:sp>
        <p:nvSpPr>
          <p:cNvPr id="481283" name="Rectangle 3"/>
          <p:cNvSpPr>
            <a:spLocks noGrp="1" noChangeArrowheads="1"/>
          </p:cNvSpPr>
          <p:nvPr>
            <p:ph type="body" idx="1"/>
          </p:nvPr>
        </p:nvSpPr>
        <p:spPr/>
        <p:txBody>
          <a:bodyPr/>
          <a:lstStyle/>
          <a:p>
            <a:r>
              <a:rPr lang="en-GB"/>
              <a:t>Most other modern flow principles are based on measuring the fluid velocity and calculate flow from this measurement. In contrast, Coriolis measurement is a direct measurement of mass flow. As a consequence, Coriolis meters do not require straight inlet or outlet runs which are necessary for most other measurement principles. This can be a big advantage when pipeline length is restricted or for the construction of a skid. </a:t>
            </a:r>
          </a:p>
          <a:p>
            <a:endParaRPr lang="en-GB"/>
          </a:p>
          <a:p>
            <a:r>
              <a:rPr lang="en-GB"/>
              <a:t>For comparison an example of straight run requirements for other measurement technologies after a 90</a:t>
            </a:r>
            <a:r>
              <a:rPr lang="en-US"/>
              <a:t>º</a:t>
            </a:r>
            <a:r>
              <a:rPr lang="en-GB"/>
              <a:t> elbow:</a:t>
            </a:r>
          </a:p>
          <a:p>
            <a:r>
              <a:rPr lang="en-GB"/>
              <a:t>Magmeters:	 5xDN straight inlet, 2xDN straight outlet</a:t>
            </a:r>
          </a:p>
          <a:p>
            <a:r>
              <a:rPr lang="en-GB"/>
              <a:t>Ultrasonics (92F):	 5xDN straight inlet, 5xDN straight outlet</a:t>
            </a:r>
          </a:p>
          <a:p>
            <a:r>
              <a:rPr lang="en-GB"/>
              <a:t>Vortex meters:	20xDN straight inlet, 5xDN straight outlet</a:t>
            </a:r>
          </a:p>
          <a:p>
            <a:r>
              <a:rPr lang="en-GB"/>
              <a:t>Thermal meters: 	15xDN straight inlet, 5xDN straight outlet</a:t>
            </a:r>
          </a:p>
          <a:p>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DEBA84A2-FB19-46B8-BE71-A715D4605746}" type="slidenum">
              <a:rPr lang="de-DE"/>
              <a:pPr/>
              <a:t>67</a:t>
            </a:fld>
            <a:endParaRPr lang="de-DE"/>
          </a:p>
        </p:txBody>
      </p:sp>
      <p:sp>
        <p:nvSpPr>
          <p:cNvPr id="6" name="Rectangle 20"/>
          <p:cNvSpPr>
            <a:spLocks noGrp="1" noChangeArrowheads="1"/>
          </p:cNvSpPr>
          <p:nvPr>
            <p:ph type="dt" idx="1"/>
          </p:nvPr>
        </p:nvSpPr>
        <p:spPr>
          <a:ln/>
        </p:spPr>
        <p:txBody>
          <a:bodyPr/>
          <a:lstStyle/>
          <a:p>
            <a:fld id="{B66293E8-8173-492F-96CE-394F80046D70}" type="datetime1">
              <a:rPr lang="de-DE"/>
              <a:pPr/>
              <a:t>18.10.17</a:t>
            </a:fld>
            <a:endParaRPr lang="de-DE"/>
          </a:p>
        </p:txBody>
      </p:sp>
      <p:sp>
        <p:nvSpPr>
          <p:cNvPr id="483330" name="Rectangle 2"/>
          <p:cNvSpPr>
            <a:spLocks noGrp="1" noRot="1" noChangeAspect="1" noChangeArrowheads="1" noTextEdit="1"/>
          </p:cNvSpPr>
          <p:nvPr>
            <p:ph type="sldImg"/>
          </p:nvPr>
        </p:nvSpPr>
        <p:spPr>
          <a:xfrm>
            <a:off x="342900" y="3835400"/>
            <a:ext cx="6172200" cy="4629150"/>
          </a:xfrm>
          <a:ln/>
        </p:spPr>
      </p:sp>
      <p:sp>
        <p:nvSpPr>
          <p:cNvPr id="483331" name="Rectangle 3"/>
          <p:cNvSpPr>
            <a:spLocks noGrp="1" noChangeArrowheads="1"/>
          </p:cNvSpPr>
          <p:nvPr>
            <p:ph type="body" idx="1"/>
          </p:nvPr>
        </p:nvSpPr>
        <p:spPr/>
        <p:txBody>
          <a:bodyPr/>
          <a:lstStyle/>
          <a:p>
            <a:r>
              <a:rPr lang="en-GB"/>
              <a:t>The best mounting location for a Coriolis meter is in a vertical pipeline with the flow streaming upwards. With this orientation, the pipe is either full or completely empty and the empty pipe detection will respond fast and correctly. </a:t>
            </a:r>
          </a:p>
          <a:p>
            <a:r>
              <a:rPr lang="en-GB"/>
              <a:t>If mounting on a vertical pipeline is not possible, a good alternative is installation in a horizontal pipeline on a low point in the pipeline system.</a:t>
            </a:r>
          </a:p>
          <a:p>
            <a:endParaRPr lang="en-GB"/>
          </a:p>
          <a:p>
            <a:r>
              <a:rPr lang="en-GB"/>
              <a:t>The empty pipe detection (EPD) is a Promass software function which triggers a warning if either the density falls outside limit values which can be chosen according to the application. Factory setting for the low limit values is 0,2 kg/l. If in a liquid application the pipeline is emptied, the density will drop below that limit value and the EPD function will trigger a warning which can be displayed and/or signalled via the status output.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42367CB-C258-4936-B79E-DEBCCF525DE0}" type="slidenum">
              <a:rPr lang="de-DE"/>
              <a:pPr/>
              <a:t>68</a:t>
            </a:fld>
            <a:endParaRPr lang="de-DE"/>
          </a:p>
        </p:txBody>
      </p:sp>
      <p:sp>
        <p:nvSpPr>
          <p:cNvPr id="6" name="Rectangle 20"/>
          <p:cNvSpPr>
            <a:spLocks noGrp="1" noChangeArrowheads="1"/>
          </p:cNvSpPr>
          <p:nvPr>
            <p:ph type="dt" idx="1"/>
          </p:nvPr>
        </p:nvSpPr>
        <p:spPr>
          <a:ln/>
        </p:spPr>
        <p:txBody>
          <a:bodyPr/>
          <a:lstStyle/>
          <a:p>
            <a:fld id="{6EB6A1A5-8B3D-4201-8AED-7C090A067DEB}" type="datetime1">
              <a:rPr lang="de-DE"/>
              <a:pPr/>
              <a:t>18.10.17</a:t>
            </a:fld>
            <a:endParaRPr lang="de-DE"/>
          </a:p>
        </p:txBody>
      </p:sp>
      <p:sp>
        <p:nvSpPr>
          <p:cNvPr id="485378" name="Rectangle 2"/>
          <p:cNvSpPr>
            <a:spLocks noGrp="1" noRot="1" noChangeAspect="1" noChangeArrowheads="1" noTextEdit="1"/>
          </p:cNvSpPr>
          <p:nvPr>
            <p:ph type="sldImg"/>
          </p:nvPr>
        </p:nvSpPr>
        <p:spPr>
          <a:xfrm>
            <a:off x="342900" y="3835400"/>
            <a:ext cx="6172200" cy="4629150"/>
          </a:xfrm>
          <a:ln/>
        </p:spPr>
      </p:sp>
      <p:sp>
        <p:nvSpPr>
          <p:cNvPr id="485379" name="Rectangle 3"/>
          <p:cNvSpPr>
            <a:spLocks noGrp="1" noChangeArrowheads="1"/>
          </p:cNvSpPr>
          <p:nvPr>
            <p:ph type="body" idx="1"/>
          </p:nvPr>
        </p:nvSpPr>
        <p:spPr/>
        <p:txBody>
          <a:bodyPr/>
          <a:lstStyle/>
          <a:p>
            <a:r>
              <a:rPr lang="en-GB"/>
              <a:t>Mounting at the highest point in the pipeline has to be avoided in any case because in this position the pipeline can easily be partially filled, thus impairing the measuring accuracy of the Coriolis meter.</a:t>
            </a:r>
          </a:p>
          <a:p>
            <a:endParaRPr lang="en-GB"/>
          </a:p>
          <a:p>
            <a:r>
              <a:rPr lang="en-GB"/>
              <a:t>Installation in a vertical pipeline with downwards flow has to be avoided as well. In this case, the back pressure of the Coriolis meter is equal the (ambient) outlet pressure which can result in the sensor running empty during measurement.</a:t>
            </a:r>
          </a:p>
          <a:p>
            <a:r>
              <a:rPr lang="en-GB"/>
              <a:t>However, there can be situations when this is the only possible installation point for the meter (e.g. in the Chemical or Life Sciences industry when educts are batched into the reactor). In these cases it is recommendable to use pipe restrictors or orifice plates with smaller cross section downstream of the meter. This measure increases the back pressure of the meter which ensures a full measuring tube and thus accurate measurement. </a:t>
            </a:r>
          </a:p>
          <a:p>
            <a:r>
              <a:rPr lang="en-GB"/>
              <a:t>The Promass operating manual lists the recommended inner diameter of a pipe restriction or orifice plate, depending on the nominal diameter of the meter in question.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10C1461A-E0A2-4863-9630-5EF5E7FE5F05}" type="slidenum">
              <a:rPr lang="de-DE"/>
              <a:pPr/>
              <a:t>69</a:t>
            </a:fld>
            <a:endParaRPr lang="de-DE"/>
          </a:p>
        </p:txBody>
      </p:sp>
      <p:sp>
        <p:nvSpPr>
          <p:cNvPr id="6" name="Rectangle 20"/>
          <p:cNvSpPr>
            <a:spLocks noGrp="1" noChangeArrowheads="1"/>
          </p:cNvSpPr>
          <p:nvPr>
            <p:ph type="dt" idx="1"/>
          </p:nvPr>
        </p:nvSpPr>
        <p:spPr>
          <a:ln/>
        </p:spPr>
        <p:txBody>
          <a:bodyPr/>
          <a:lstStyle/>
          <a:p>
            <a:fld id="{91EC0A9B-9928-441F-BDD0-E9F5AC2B738F}" type="datetime1">
              <a:rPr lang="de-DE"/>
              <a:pPr/>
              <a:t>18.10.17</a:t>
            </a:fld>
            <a:endParaRPr lang="de-DE"/>
          </a:p>
        </p:txBody>
      </p:sp>
      <p:sp>
        <p:nvSpPr>
          <p:cNvPr id="487426" name="Rectangle 2"/>
          <p:cNvSpPr>
            <a:spLocks noGrp="1" noRot="1" noChangeAspect="1" noChangeArrowheads="1" noTextEdit="1"/>
          </p:cNvSpPr>
          <p:nvPr>
            <p:ph type="sldImg"/>
          </p:nvPr>
        </p:nvSpPr>
        <p:spPr>
          <a:xfrm>
            <a:off x="342900" y="3835400"/>
            <a:ext cx="6172200" cy="4629150"/>
          </a:xfrm>
          <a:ln/>
        </p:spPr>
      </p:sp>
      <p:sp>
        <p:nvSpPr>
          <p:cNvPr id="487427" name="Rectangle 3"/>
          <p:cNvSpPr>
            <a:spLocks noGrp="1" noChangeArrowheads="1"/>
          </p:cNvSpPr>
          <p:nvPr>
            <p:ph type="body" idx="1"/>
          </p:nvPr>
        </p:nvSpPr>
        <p:spPr/>
        <p:txBody>
          <a:bodyPr/>
          <a:lstStyle/>
          <a:p>
            <a:r>
              <a:rPr lang="en-US"/>
              <a:t>The two cases below have a similar symptom and the same solution yet the root cause is different.</a:t>
            </a:r>
          </a:p>
          <a:p>
            <a:r>
              <a:rPr lang="en-US"/>
              <a:t>Solids</a:t>
            </a:r>
          </a:p>
          <a:p>
            <a:r>
              <a:rPr lang="en-US"/>
              <a:t>If solids are present in a liquid there is a risk that the solids settle at the bottom of the tube if the flow is stopped. Worst case the solids “bake” to the tube wall and build up over time. Any build up on the tube wall can cause an unbalance that can lead to an unstable measuring signal and measuring errors.</a:t>
            </a:r>
          </a:p>
          <a:p>
            <a:r>
              <a:rPr lang="en-US"/>
              <a:t>Condensate in gas/steam</a:t>
            </a:r>
          </a:p>
          <a:p>
            <a:r>
              <a:rPr lang="en-US"/>
              <a:t>Generally liquids in a gas measurement are not acceptable since two phase fluids are difficult or even impossible to measure accurately. But even in applications where this is not a general problem it might be that any present condensate would collect in the Promass if it is installed in a horizontal pipe. If this occurs the same influence as above will result.</a:t>
            </a:r>
          </a:p>
          <a:p>
            <a:r>
              <a:rPr lang="en-US"/>
              <a:t>The problems can be minimized or avoided if the sensor is installed under an angle or/and a model is selected that is fully drainable (Promass I or Promass P with eccentric Clamps)</a:t>
            </a: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253C0D0B-394A-4AC4-9A2E-BC8116E8B610}" type="slidenum">
              <a:rPr lang="de-DE"/>
              <a:pPr/>
              <a:t>7</a:t>
            </a:fld>
            <a:endParaRPr lang="de-DE"/>
          </a:p>
        </p:txBody>
      </p:sp>
      <p:sp>
        <p:nvSpPr>
          <p:cNvPr id="6" name="Rectangle 20"/>
          <p:cNvSpPr>
            <a:spLocks noGrp="1" noChangeArrowheads="1"/>
          </p:cNvSpPr>
          <p:nvPr>
            <p:ph type="dt" idx="1"/>
          </p:nvPr>
        </p:nvSpPr>
        <p:spPr>
          <a:ln/>
        </p:spPr>
        <p:txBody>
          <a:bodyPr/>
          <a:lstStyle/>
          <a:p>
            <a:fld id="{38A30E46-0245-4169-9398-A5C3C945D188}" type="datetime1">
              <a:rPr lang="de-DE"/>
              <a:pPr/>
              <a:t>18.10.17</a:t>
            </a:fld>
            <a:endParaRPr lang="de-DE"/>
          </a:p>
        </p:txBody>
      </p:sp>
      <p:sp>
        <p:nvSpPr>
          <p:cNvPr id="319490" name="Rectangle 2"/>
          <p:cNvSpPr>
            <a:spLocks noGrp="1" noRot="1" noChangeAspect="1" noChangeArrowheads="1" noTextEdit="1"/>
          </p:cNvSpPr>
          <p:nvPr>
            <p:ph type="sldImg"/>
          </p:nvPr>
        </p:nvSpPr>
        <p:spPr>
          <a:xfrm>
            <a:off x="354013" y="546100"/>
            <a:ext cx="5792787" cy="4344988"/>
          </a:xfrm>
          <a:ln/>
        </p:spPr>
      </p:sp>
      <p:sp>
        <p:nvSpPr>
          <p:cNvPr id="319491" name="Rectangle 3"/>
          <p:cNvSpPr>
            <a:spLocks noGrp="1" noChangeArrowheads="1"/>
          </p:cNvSpPr>
          <p:nvPr>
            <p:ph type="body" idx="1"/>
          </p:nvPr>
        </p:nvSpPr>
        <p:spPr>
          <a:xfrm>
            <a:off x="227013" y="4927600"/>
            <a:ext cx="6346825" cy="4387850"/>
          </a:xfrm>
        </p:spPr>
        <p:txBody>
          <a:bodyPr lIns="90489" tIns="45245" rIns="90489" bIns="45245"/>
          <a:lstStyle/>
          <a:p>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DDC599F9-EAFE-4FF5-AAF3-294C5EA5C85C}" type="slidenum">
              <a:rPr lang="de-DE"/>
              <a:pPr/>
              <a:t>70</a:t>
            </a:fld>
            <a:endParaRPr lang="de-DE"/>
          </a:p>
        </p:txBody>
      </p:sp>
      <p:sp>
        <p:nvSpPr>
          <p:cNvPr id="6" name="Rectangle 20"/>
          <p:cNvSpPr>
            <a:spLocks noGrp="1" noChangeArrowheads="1"/>
          </p:cNvSpPr>
          <p:nvPr>
            <p:ph type="dt" idx="1"/>
          </p:nvPr>
        </p:nvSpPr>
        <p:spPr>
          <a:ln/>
        </p:spPr>
        <p:txBody>
          <a:bodyPr/>
          <a:lstStyle/>
          <a:p>
            <a:fld id="{7B4B323F-B0E7-4548-8E5C-C825DDC8559C}" type="datetime1">
              <a:rPr lang="de-DE"/>
              <a:pPr/>
              <a:t>18.10.17</a:t>
            </a:fld>
            <a:endParaRPr lang="de-DE"/>
          </a:p>
        </p:txBody>
      </p:sp>
      <p:sp>
        <p:nvSpPr>
          <p:cNvPr id="489474" name="Rectangle 2"/>
          <p:cNvSpPr>
            <a:spLocks noGrp="1" noRot="1" noChangeAspect="1" noChangeArrowheads="1" noTextEdit="1"/>
          </p:cNvSpPr>
          <p:nvPr>
            <p:ph type="sldImg"/>
          </p:nvPr>
        </p:nvSpPr>
        <p:spPr>
          <a:xfrm>
            <a:off x="344488" y="3835400"/>
            <a:ext cx="6172200" cy="4629150"/>
          </a:xfrm>
          <a:ln/>
        </p:spPr>
      </p:sp>
      <p:sp>
        <p:nvSpPr>
          <p:cNvPr id="489475" name="Rectangle 3"/>
          <p:cNvSpPr>
            <a:spLocks noGrp="1" noChangeArrowheads="1"/>
          </p:cNvSpPr>
          <p:nvPr>
            <p:ph type="body" idx="1"/>
          </p:nvPr>
        </p:nvSpPr>
        <p:spPr/>
        <p:txBody>
          <a:bodyPr/>
          <a:lstStyle/>
          <a:p>
            <a:r>
              <a:rPr lang="en-US"/>
              <a:t>All flowmeters, including all Coriolis meters, are affected by entrained gas. Promass meters do not stall measurement with entrained air; however measurement accuracy will be impaired. The effect on meter performance depends on air amount and air distribution in the liquid.</a:t>
            </a:r>
          </a:p>
          <a:p>
            <a:endParaRPr lang="en-US"/>
          </a:p>
          <a:p>
            <a:r>
              <a:rPr lang="en-US"/>
              <a:t>If there is entrained air in the liquid, the damping of the measuring tube will increase. In consequence the excitation current needed to drive the oscillation of the measuring tube will be higher than in homogeneous flow conditions. This effect can be used diagnose entrained air. In the Promass software, a warning on display and/or output can be generated when the excitation current exceeds a definable maximum value. In combination with the FieldCare operation software, the stability of the meter’s excitation current can be tracked over a longer time period which allows more accurate and more convenient detection of air entrainment.  </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8938BBC0-B78C-47CA-9323-17BC50BF3DBE}" type="slidenum">
              <a:rPr lang="de-DE"/>
              <a:pPr/>
              <a:t>71</a:t>
            </a:fld>
            <a:endParaRPr lang="de-DE"/>
          </a:p>
        </p:txBody>
      </p:sp>
      <p:sp>
        <p:nvSpPr>
          <p:cNvPr id="6" name="Rectangle 20"/>
          <p:cNvSpPr>
            <a:spLocks noGrp="1" noChangeArrowheads="1"/>
          </p:cNvSpPr>
          <p:nvPr>
            <p:ph type="dt" idx="1"/>
          </p:nvPr>
        </p:nvSpPr>
        <p:spPr>
          <a:ln/>
        </p:spPr>
        <p:txBody>
          <a:bodyPr/>
          <a:lstStyle/>
          <a:p>
            <a:fld id="{A53F2017-A304-41B4-BDA7-B0957AE5A69C}" type="datetime1">
              <a:rPr lang="de-DE"/>
              <a:pPr/>
              <a:t>18.10.17</a:t>
            </a:fld>
            <a:endParaRPr lang="de-DE"/>
          </a:p>
        </p:txBody>
      </p:sp>
      <p:sp>
        <p:nvSpPr>
          <p:cNvPr id="491522" name="Rectangle 2"/>
          <p:cNvSpPr>
            <a:spLocks noGrp="1" noRot="1" noChangeAspect="1" noChangeArrowheads="1" noTextEdit="1"/>
          </p:cNvSpPr>
          <p:nvPr>
            <p:ph type="sldImg"/>
          </p:nvPr>
        </p:nvSpPr>
        <p:spPr>
          <a:xfrm>
            <a:off x="346075" y="3835400"/>
            <a:ext cx="6172200" cy="4629150"/>
          </a:xfrm>
          <a:ln/>
        </p:spPr>
      </p:sp>
      <p:sp>
        <p:nvSpPr>
          <p:cNvPr id="491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C5B6443D-7473-48C7-9808-A8DB84CEA099}" type="slidenum">
              <a:rPr lang="de-DE"/>
              <a:pPr/>
              <a:t>72</a:t>
            </a:fld>
            <a:endParaRPr lang="de-DE"/>
          </a:p>
        </p:txBody>
      </p:sp>
      <p:sp>
        <p:nvSpPr>
          <p:cNvPr id="6" name="Rectangle 20"/>
          <p:cNvSpPr>
            <a:spLocks noGrp="1" noChangeArrowheads="1"/>
          </p:cNvSpPr>
          <p:nvPr>
            <p:ph type="dt" idx="1"/>
          </p:nvPr>
        </p:nvSpPr>
        <p:spPr>
          <a:ln/>
        </p:spPr>
        <p:txBody>
          <a:bodyPr/>
          <a:lstStyle/>
          <a:p>
            <a:fld id="{DC587DF9-0F5B-4EA5-9ABB-9485746322EA}" type="datetime1">
              <a:rPr lang="de-DE"/>
              <a:pPr/>
              <a:t>18.10.17</a:t>
            </a:fld>
            <a:endParaRPr lang="de-DE"/>
          </a:p>
        </p:txBody>
      </p:sp>
      <p:sp>
        <p:nvSpPr>
          <p:cNvPr id="493570" name="Rectangle 2"/>
          <p:cNvSpPr>
            <a:spLocks noGrp="1" noRot="1" noChangeAspect="1" noChangeArrowheads="1" noTextEdit="1"/>
          </p:cNvSpPr>
          <p:nvPr>
            <p:ph type="sldImg"/>
          </p:nvPr>
        </p:nvSpPr>
        <p:spPr>
          <a:xfrm>
            <a:off x="342900" y="3835400"/>
            <a:ext cx="6172200" cy="4629150"/>
          </a:xfrm>
          <a:ln/>
        </p:spPr>
      </p:sp>
      <p:sp>
        <p:nvSpPr>
          <p:cNvPr id="493571" name="Rectangle 3"/>
          <p:cNvSpPr>
            <a:spLocks noGrp="1" noChangeArrowheads="1"/>
          </p:cNvSpPr>
          <p:nvPr>
            <p:ph type="body" idx="1"/>
          </p:nvPr>
        </p:nvSpPr>
        <p:spPr/>
        <p:txBody>
          <a:bodyPr/>
          <a:lstStyle/>
          <a:p>
            <a:r>
              <a:rPr lang="en-US"/>
              <a:t>In an application with unwished air entrainment, real improvement can only be achieved by removing the air. The most promising measure is always to increase the application pressure (6-10 bar). Installation on the high-pressure side on the pump and as close as possible to the pump can help to achieve this goal.</a:t>
            </a:r>
          </a:p>
          <a:p>
            <a:endParaRPr lang="en-GB"/>
          </a:p>
          <a:p>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DA266A5-0B9F-4407-90A0-3AAF58A85F9B}" type="slidenum">
              <a:rPr lang="de-DE"/>
              <a:pPr/>
              <a:t>73</a:t>
            </a:fld>
            <a:endParaRPr lang="de-DE"/>
          </a:p>
        </p:txBody>
      </p:sp>
      <p:sp>
        <p:nvSpPr>
          <p:cNvPr id="6" name="Rectangle 20"/>
          <p:cNvSpPr>
            <a:spLocks noGrp="1" noChangeArrowheads="1"/>
          </p:cNvSpPr>
          <p:nvPr>
            <p:ph type="dt" idx="1"/>
          </p:nvPr>
        </p:nvSpPr>
        <p:spPr>
          <a:ln/>
        </p:spPr>
        <p:txBody>
          <a:bodyPr/>
          <a:lstStyle/>
          <a:p>
            <a:fld id="{D144A5CC-1268-4EA1-B927-1CBDC893280F}" type="datetime1">
              <a:rPr lang="de-DE"/>
              <a:pPr/>
              <a:t>18.10.17</a:t>
            </a:fld>
            <a:endParaRPr lang="de-DE"/>
          </a:p>
        </p:txBody>
      </p:sp>
      <p:sp>
        <p:nvSpPr>
          <p:cNvPr id="495618" name="Rectangle 2"/>
          <p:cNvSpPr>
            <a:spLocks noGrp="1" noRot="1" noChangeAspect="1" noChangeArrowheads="1" noTextEdit="1"/>
          </p:cNvSpPr>
          <p:nvPr>
            <p:ph type="sldImg"/>
          </p:nvPr>
        </p:nvSpPr>
        <p:spPr>
          <a:xfrm>
            <a:off x="342900" y="3835400"/>
            <a:ext cx="6172200" cy="4629150"/>
          </a:xfrm>
          <a:ln/>
        </p:spPr>
      </p:sp>
      <p:sp>
        <p:nvSpPr>
          <p:cNvPr id="495619" name="Rectangle 3"/>
          <p:cNvSpPr>
            <a:spLocks noGrp="1" noChangeArrowheads="1"/>
          </p:cNvSpPr>
          <p:nvPr>
            <p:ph type="body" idx="1"/>
          </p:nvPr>
        </p:nvSpPr>
        <p:spPr/>
        <p:txBody>
          <a:bodyPr/>
          <a:lstStyle/>
          <a:p>
            <a:r>
              <a:rPr lang="en-US"/>
              <a:t>NOTE:</a:t>
            </a:r>
          </a:p>
          <a:p>
            <a:r>
              <a:rPr lang="en-US"/>
              <a:t>Process induced zero point fluctuations might not be stable and constantly the same. Therefore any zero point adjustment is only a temporary remedy removing influences that are present at the moment.</a:t>
            </a:r>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6E3E7FDA-9FF8-41F0-B7CC-D4C4963A437F}" type="slidenum">
              <a:rPr lang="de-DE"/>
              <a:pPr/>
              <a:t>74</a:t>
            </a:fld>
            <a:endParaRPr lang="de-DE"/>
          </a:p>
        </p:txBody>
      </p:sp>
      <p:sp>
        <p:nvSpPr>
          <p:cNvPr id="6" name="Rectangle 20"/>
          <p:cNvSpPr>
            <a:spLocks noGrp="1" noChangeArrowheads="1"/>
          </p:cNvSpPr>
          <p:nvPr>
            <p:ph type="dt" idx="1"/>
          </p:nvPr>
        </p:nvSpPr>
        <p:spPr>
          <a:ln/>
        </p:spPr>
        <p:txBody>
          <a:bodyPr/>
          <a:lstStyle/>
          <a:p>
            <a:fld id="{604B2257-1BCE-495C-84C2-C9F4261F423F}" type="datetime1">
              <a:rPr lang="de-DE"/>
              <a:pPr/>
              <a:t>18.10.17</a:t>
            </a:fld>
            <a:endParaRPr lang="de-DE"/>
          </a:p>
        </p:txBody>
      </p:sp>
      <p:sp>
        <p:nvSpPr>
          <p:cNvPr id="448514" name="Rectangle 2"/>
          <p:cNvSpPr>
            <a:spLocks noGrp="1" noRot="1" noChangeAspect="1" noChangeArrowheads="1" noTextEdit="1"/>
          </p:cNvSpPr>
          <p:nvPr>
            <p:ph type="sldImg"/>
          </p:nvPr>
        </p:nvSpPr>
        <p:spPr>
          <a:xfrm>
            <a:off x="925513" y="758825"/>
            <a:ext cx="4953000" cy="3714750"/>
          </a:xfrm>
          <a:ln/>
        </p:spPr>
      </p:sp>
      <p:sp>
        <p:nvSpPr>
          <p:cNvPr id="448515" name="Rectangle 3"/>
          <p:cNvSpPr>
            <a:spLocks noGrp="1" noChangeArrowheads="1"/>
          </p:cNvSpPr>
          <p:nvPr>
            <p:ph type="body" idx="1"/>
          </p:nvPr>
        </p:nvSpPr>
        <p:spPr>
          <a:xfrm>
            <a:off x="906463" y="4725988"/>
            <a:ext cx="4987925" cy="4475162"/>
          </a:xfrm>
        </p:spPr>
        <p:txBody>
          <a:bodyPr/>
          <a:lstStyle/>
          <a:p>
            <a:endParaRPr lang="en-GB"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0D6FE127-3925-4C9B-9CC7-841058628EAA}" type="slidenum">
              <a:rPr lang="de-DE"/>
              <a:pPr/>
              <a:t>75</a:t>
            </a:fld>
            <a:endParaRPr lang="de-DE"/>
          </a:p>
        </p:txBody>
      </p:sp>
      <p:sp>
        <p:nvSpPr>
          <p:cNvPr id="6" name="Rectangle 20"/>
          <p:cNvSpPr>
            <a:spLocks noGrp="1" noChangeArrowheads="1"/>
          </p:cNvSpPr>
          <p:nvPr>
            <p:ph type="dt" idx="1"/>
          </p:nvPr>
        </p:nvSpPr>
        <p:spPr>
          <a:ln/>
        </p:spPr>
        <p:txBody>
          <a:bodyPr/>
          <a:lstStyle/>
          <a:p>
            <a:fld id="{607A0B2C-FA0D-40FC-B4CA-B9FBE4199A4D}" type="datetime1">
              <a:rPr lang="de-DE"/>
              <a:pPr/>
              <a:t>18.10.17</a:t>
            </a:fld>
            <a:endParaRPr lang="de-DE"/>
          </a:p>
        </p:txBody>
      </p:sp>
      <p:sp>
        <p:nvSpPr>
          <p:cNvPr id="446466" name="Rectangle 2"/>
          <p:cNvSpPr>
            <a:spLocks noGrp="1" noRot="1" noChangeAspect="1" noChangeArrowheads="1" noTextEdit="1"/>
          </p:cNvSpPr>
          <p:nvPr>
            <p:ph type="sldImg"/>
          </p:nvPr>
        </p:nvSpPr>
        <p:spPr>
          <a:xfrm>
            <a:off x="925513" y="758825"/>
            <a:ext cx="4953000" cy="3714750"/>
          </a:xfrm>
          <a:ln/>
        </p:spPr>
      </p:sp>
      <p:sp>
        <p:nvSpPr>
          <p:cNvPr id="446467" name="Rectangle 3"/>
          <p:cNvSpPr>
            <a:spLocks noGrp="1" noChangeArrowheads="1"/>
          </p:cNvSpPr>
          <p:nvPr>
            <p:ph type="body" idx="1"/>
          </p:nvPr>
        </p:nvSpPr>
        <p:spPr>
          <a:xfrm>
            <a:off x="906463" y="4725988"/>
            <a:ext cx="4987925" cy="4475162"/>
          </a:xfrm>
        </p:spPr>
        <p:txBody>
          <a:bodyPr/>
          <a:lstStyle/>
          <a:p>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A4048797-4091-41A9-B592-4B012583DFFA}" type="slidenum">
              <a:rPr lang="de-DE"/>
              <a:pPr/>
              <a:t>76</a:t>
            </a:fld>
            <a:endParaRPr lang="de-DE"/>
          </a:p>
        </p:txBody>
      </p:sp>
      <p:sp>
        <p:nvSpPr>
          <p:cNvPr id="6" name="Rectangle 20"/>
          <p:cNvSpPr>
            <a:spLocks noGrp="1" noChangeArrowheads="1"/>
          </p:cNvSpPr>
          <p:nvPr>
            <p:ph type="dt" idx="1"/>
          </p:nvPr>
        </p:nvSpPr>
        <p:spPr>
          <a:ln/>
        </p:spPr>
        <p:txBody>
          <a:bodyPr/>
          <a:lstStyle/>
          <a:p>
            <a:fld id="{578FE437-4C43-45E2-A51E-5B2C19EF587C}" type="datetime1">
              <a:rPr lang="de-DE"/>
              <a:pPr/>
              <a:t>18.10.17</a:t>
            </a:fld>
            <a:endParaRPr lang="de-DE"/>
          </a:p>
        </p:txBody>
      </p:sp>
      <p:sp>
        <p:nvSpPr>
          <p:cNvPr id="444418" name="Rectangle 2"/>
          <p:cNvSpPr>
            <a:spLocks noGrp="1" noRot="1" noChangeAspect="1" noChangeArrowheads="1" noTextEdit="1"/>
          </p:cNvSpPr>
          <p:nvPr>
            <p:ph type="sldImg"/>
          </p:nvPr>
        </p:nvSpPr>
        <p:spPr>
          <a:xfrm>
            <a:off x="923925" y="742950"/>
            <a:ext cx="4962525" cy="3722688"/>
          </a:xfrm>
          <a:ln/>
        </p:spPr>
      </p:sp>
      <p:sp>
        <p:nvSpPr>
          <p:cNvPr id="444419" name="Rectangle 3"/>
          <p:cNvSpPr>
            <a:spLocks noGrp="1" noChangeArrowheads="1"/>
          </p:cNvSpPr>
          <p:nvPr>
            <p:ph type="body" idx="1"/>
          </p:nvPr>
        </p:nvSpPr>
        <p:spPr>
          <a:xfrm>
            <a:off x="904875" y="4716463"/>
            <a:ext cx="4991100" cy="4467225"/>
          </a:xfrm>
        </p:spPr>
        <p:txBody>
          <a:bodyPr/>
          <a:lstStyle/>
          <a:p>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483CF2F0-9872-496D-B98B-28C5B096BDCB}" type="slidenum">
              <a:rPr lang="de-DE"/>
              <a:pPr/>
              <a:t>77</a:t>
            </a:fld>
            <a:endParaRPr lang="de-DE"/>
          </a:p>
        </p:txBody>
      </p:sp>
      <p:sp>
        <p:nvSpPr>
          <p:cNvPr id="6" name="Rectangle 20"/>
          <p:cNvSpPr>
            <a:spLocks noGrp="1" noChangeArrowheads="1"/>
          </p:cNvSpPr>
          <p:nvPr>
            <p:ph type="dt" idx="1"/>
          </p:nvPr>
        </p:nvSpPr>
        <p:spPr>
          <a:ln/>
        </p:spPr>
        <p:txBody>
          <a:bodyPr/>
          <a:lstStyle/>
          <a:p>
            <a:fld id="{99DECD07-7A6D-45C6-8D03-6B220B553823}" type="datetime1">
              <a:rPr lang="de-DE"/>
              <a:pPr/>
              <a:t>18.10.17</a:t>
            </a:fld>
            <a:endParaRPr lang="de-DE"/>
          </a:p>
        </p:txBody>
      </p:sp>
      <p:sp>
        <p:nvSpPr>
          <p:cNvPr id="474114" name="Rectangle 2"/>
          <p:cNvSpPr>
            <a:spLocks noGrp="1" noRot="1" noChangeAspect="1" noChangeArrowheads="1" noTextEdit="1"/>
          </p:cNvSpPr>
          <p:nvPr>
            <p:ph type="sldImg"/>
          </p:nvPr>
        </p:nvSpPr>
        <p:spPr>
          <a:xfrm>
            <a:off x="346075" y="3835400"/>
            <a:ext cx="6172200" cy="4629150"/>
          </a:xfrm>
          <a:ln/>
        </p:spPr>
      </p:sp>
      <p:sp>
        <p:nvSpPr>
          <p:cNvPr id="47411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7EF55405-DD87-46E2-884E-6EF39AAF2AA0}" type="slidenum">
              <a:rPr lang="de-DE"/>
              <a:pPr/>
              <a:t>8</a:t>
            </a:fld>
            <a:endParaRPr lang="de-DE"/>
          </a:p>
        </p:txBody>
      </p:sp>
      <p:sp>
        <p:nvSpPr>
          <p:cNvPr id="6" name="Rectangle 20"/>
          <p:cNvSpPr>
            <a:spLocks noGrp="1" noChangeArrowheads="1"/>
          </p:cNvSpPr>
          <p:nvPr>
            <p:ph type="dt" idx="1"/>
          </p:nvPr>
        </p:nvSpPr>
        <p:spPr>
          <a:ln/>
        </p:spPr>
        <p:txBody>
          <a:bodyPr/>
          <a:lstStyle/>
          <a:p>
            <a:fld id="{67D6AA8D-00EB-4FF1-B0A6-7E539CD20BB7}" type="datetime1">
              <a:rPr lang="de-DE"/>
              <a:pPr/>
              <a:t>18.10.17</a:t>
            </a:fld>
            <a:endParaRPr lang="de-DE"/>
          </a:p>
        </p:txBody>
      </p:sp>
      <p:sp>
        <p:nvSpPr>
          <p:cNvPr id="497666" name="Rectangle 2"/>
          <p:cNvSpPr>
            <a:spLocks noGrp="1" noChangeArrowheads="1"/>
          </p:cNvSpPr>
          <p:nvPr>
            <p:ph type="body" idx="1"/>
          </p:nvPr>
        </p:nvSpPr>
        <p:spPr/>
        <p:txBody>
          <a:bodyPr/>
          <a:lstStyle/>
          <a:p>
            <a:endParaRPr lang="en-US"/>
          </a:p>
        </p:txBody>
      </p:sp>
      <p:sp>
        <p:nvSpPr>
          <p:cNvPr id="497667" name="Rectangle 3"/>
          <p:cNvSpPr>
            <a:spLocks noGrp="1" noRot="1" noChangeAspect="1" noChangeArrowheads="1" noTextEdit="1"/>
          </p:cNvSpPr>
          <p:nvPr>
            <p:ph type="sldImg"/>
          </p:nvPr>
        </p:nvSpPr>
        <p:spPr>
          <a:xfrm>
            <a:off x="346075" y="3835400"/>
            <a:ext cx="6172200" cy="4629150"/>
          </a:xfr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a:ln/>
        </p:spPr>
        <p:txBody>
          <a:bodyPr/>
          <a:lstStyle/>
          <a:p>
            <a:fld id="{EDCC6170-A7E4-4332-8C19-06D3849FD778}" type="slidenum">
              <a:rPr lang="de-DE"/>
              <a:pPr/>
              <a:t>9</a:t>
            </a:fld>
            <a:endParaRPr lang="de-DE"/>
          </a:p>
        </p:txBody>
      </p:sp>
      <p:sp>
        <p:nvSpPr>
          <p:cNvPr id="6" name="Rectangle 20"/>
          <p:cNvSpPr>
            <a:spLocks noGrp="1" noChangeArrowheads="1"/>
          </p:cNvSpPr>
          <p:nvPr>
            <p:ph type="dt" idx="1"/>
          </p:nvPr>
        </p:nvSpPr>
        <p:spPr>
          <a:ln/>
        </p:spPr>
        <p:txBody>
          <a:bodyPr/>
          <a:lstStyle/>
          <a:p>
            <a:fld id="{63FA1B96-5770-4D73-B0DC-783E5D6C5AB3}" type="datetime1">
              <a:rPr lang="de-DE"/>
              <a:pPr/>
              <a:t>18.10.17</a:t>
            </a:fld>
            <a:endParaRPr lang="de-DE"/>
          </a:p>
        </p:txBody>
      </p:sp>
      <p:sp>
        <p:nvSpPr>
          <p:cNvPr id="499714" name="Rectangle 2"/>
          <p:cNvSpPr>
            <a:spLocks noGrp="1" noChangeArrowheads="1"/>
          </p:cNvSpPr>
          <p:nvPr>
            <p:ph type="body" idx="1"/>
          </p:nvPr>
        </p:nvSpPr>
        <p:spPr/>
        <p:txBody>
          <a:bodyPr/>
          <a:lstStyle/>
          <a:p>
            <a:endParaRPr lang="en-US"/>
          </a:p>
        </p:txBody>
      </p:sp>
      <p:sp>
        <p:nvSpPr>
          <p:cNvPr id="499715" name="Rectangle 3"/>
          <p:cNvSpPr>
            <a:spLocks noGrp="1" noRot="1" noChangeAspect="1" noChangeArrowheads="1" noTextEdit="1"/>
          </p:cNvSpPr>
          <p:nvPr>
            <p:ph type="sldImg"/>
          </p:nvPr>
        </p:nvSpPr>
        <p:spPr>
          <a:xfrm>
            <a:off x="346075" y="3835400"/>
            <a:ext cx="6172200" cy="4629150"/>
          </a:xfr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E+H Title Slide" preserve="1" userDrawn="1">
  <p:cSld name="E+H Title Slide">
    <p:spTree>
      <p:nvGrpSpPr>
        <p:cNvPr id="1" name=""/>
        <p:cNvGrpSpPr/>
        <p:nvPr/>
      </p:nvGrpSpPr>
      <p:grpSpPr>
        <a:xfrm>
          <a:off x="0" y="0"/>
          <a:ext cx="0" cy="0"/>
          <a:chOff x="0" y="0"/>
          <a:chExt cx="0" cy="0"/>
        </a:xfrm>
      </p:grpSpPr>
      <p:sp>
        <p:nvSpPr>
          <p:cNvPr id="2" name="txtTitle"/>
          <p:cNvSpPr>
            <a:spLocks noGrp="1"/>
          </p:cNvSpPr>
          <p:nvPr>
            <p:ph type="ctrTitle"/>
          </p:nvPr>
        </p:nvSpPr>
        <p:spPr>
          <a:xfrm>
            <a:off x="827999" y="619648"/>
            <a:ext cx="7992151" cy="666849"/>
          </a:xfrm>
          <a:noFill/>
          <a:ln w="9525">
            <a:noFill/>
            <a:miter lim="800000"/>
            <a:headEnd/>
            <a:tailEnd/>
          </a:ln>
          <a:effectLst/>
        </p:spPr>
        <p:txBody>
          <a:bodyPr vert="horz" wrap="non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lang="en-US" sz="2400" b="1" dirty="0">
                <a:solidFill>
                  <a:srgbClr val="A8005C"/>
                </a:solidFill>
                <a:latin typeface="E+H Serif" pitchFamily="18" charset="0"/>
                <a:ea typeface="+mj-ea"/>
                <a:cs typeface="+mj-cs"/>
              </a:defRPr>
            </a:lvl1pPr>
          </a:lstStyle>
          <a:p>
            <a:r>
              <a:rPr lang="en-US" smtClean="0"/>
              <a:t>Click to edit Master title style</a:t>
            </a:r>
            <a:endParaRPr lang="en-US" dirty="0"/>
          </a:p>
        </p:txBody>
      </p:sp>
      <p:sp>
        <p:nvSpPr>
          <p:cNvPr id="3" name="txtSubtitle"/>
          <p:cNvSpPr>
            <a:spLocks noGrp="1"/>
          </p:cNvSpPr>
          <p:nvPr>
            <p:ph type="subTitle" idx="1"/>
          </p:nvPr>
        </p:nvSpPr>
        <p:spPr>
          <a:xfrm>
            <a:off x="827998" y="1340768"/>
            <a:ext cx="7992151" cy="720080"/>
          </a:xfr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6000"/>
              </a:lnSpc>
              <a:spcBef>
                <a:spcPts val="0"/>
              </a:spcBef>
              <a:spcAft>
                <a:spcPct val="0"/>
              </a:spcAft>
              <a:buClr>
                <a:srgbClr val="0088FF"/>
              </a:buClr>
              <a:buFont typeface="Wingdings" pitchFamily="2" charset="2"/>
              <a:buNone/>
              <a:defRPr lang="en-US" sz="2000" smtClean="0">
                <a:solidFill>
                  <a:srgbClr val="000000"/>
                </a:solidFill>
                <a:latin typeface="E+H Serif"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hLine"/>
          <p:cNvSpPr>
            <a:spLocks noChangeShapeType="1"/>
          </p:cNvSpPr>
          <p:nvPr userDrawn="1"/>
        </p:nvSpPr>
        <p:spPr bwMode="gray">
          <a:xfrm flipV="1">
            <a:off x="827088" y="432000"/>
            <a:ext cx="7993062" cy="0"/>
          </a:xfrm>
          <a:prstGeom prst="line">
            <a:avLst/>
          </a:prstGeom>
          <a:noFill/>
          <a:ln w="6350">
            <a:solidFill>
              <a:srgbClr val="000000"/>
            </a:solidFill>
            <a:round/>
            <a:headEnd type="none" w="sm" len="sm"/>
            <a:tailEnd type="none" w="sm" len="sm"/>
          </a:ln>
          <a:effectLst/>
        </p:spPr>
        <p:txBody>
          <a:bodyPr wrap="none" anchor="ctr"/>
          <a:lstStyle/>
          <a:p>
            <a:endParaRPr lang="en-US">
              <a:solidFill>
                <a:srgbClr val="000000"/>
              </a:solidFill>
              <a:latin typeface="E+H Serif" pitchFamily="18" charset="0"/>
            </a:endParaRPr>
          </a:p>
        </p:txBody>
      </p:sp>
      <p:sp>
        <p:nvSpPr>
          <p:cNvPr id="14" name="shBlueMargin"/>
          <p:cNvSpPr>
            <a:spLocks noChangeArrowheads="1"/>
          </p:cNvSpPr>
          <p:nvPr userDrawn="1"/>
        </p:nvSpPr>
        <p:spPr bwMode="auto">
          <a:xfrm>
            <a:off x="-1" y="0"/>
            <a:ext cx="252000" cy="6264000"/>
          </a:xfrm>
          <a:prstGeom prst="rect">
            <a:avLst/>
          </a:prstGeom>
          <a:solidFill>
            <a:srgbClr val="009EE3"/>
          </a:solidFill>
          <a:ln w="12700" cap="sq">
            <a:noFill/>
            <a:miter lim="800000"/>
            <a:headEnd type="none" w="sm" len="sm"/>
            <a:tailEnd type="none" w="sm" len="sm"/>
          </a:ln>
          <a:effectLst/>
        </p:spPr>
        <p:txBody>
          <a:bodyPr wrap="none" anchor="ctr"/>
          <a:lstStyle/>
          <a:p>
            <a:endParaRPr lang="en-US">
              <a:latin typeface="E+H Serif" pitchFamily="18" charset="0"/>
            </a:endParaRPr>
          </a:p>
        </p:txBody>
      </p:sp>
      <p:sp>
        <p:nvSpPr>
          <p:cNvPr id="9" name="Picture Placeholder 8"/>
          <p:cNvSpPr>
            <a:spLocks noGrp="1"/>
          </p:cNvSpPr>
          <p:nvPr>
            <p:ph type="pic" sz="quarter" idx="13"/>
          </p:nvPr>
        </p:nvSpPr>
        <p:spPr>
          <a:xfrm>
            <a:off x="251998" y="2448000"/>
            <a:ext cx="8892001" cy="3816000"/>
          </a:xfrm>
        </p:spPr>
        <p:txBody>
          <a:bodyPr tIns="1440000"/>
          <a:lstStyle>
            <a:lvl1pPr marL="0" indent="0" algn="ctr">
              <a:buFontTx/>
              <a:buNone/>
              <a:defRPr>
                <a:latin typeface="E+H Serif" pitchFamily="18" charset="0"/>
              </a:defRPr>
            </a:lvl1pPr>
          </a:lstStyle>
          <a:p>
            <a:r>
              <a:rPr lang="en-US" smtClean="0"/>
              <a:t>Click icon to add picture</a:t>
            </a:r>
            <a:endParaRPr lang="en-US" dirty="0"/>
          </a:p>
        </p:txBody>
      </p:sp>
      <p:sp>
        <p:nvSpPr>
          <p:cNvPr id="19" name="txtDate"/>
          <p:cNvSpPr>
            <a:spLocks noChangeArrowheads="1"/>
          </p:cNvSpPr>
          <p:nvPr userDrawn="1"/>
        </p:nvSpPr>
        <p:spPr bwMode="auto">
          <a:xfrm>
            <a:off x="1946489" y="6451599"/>
            <a:ext cx="571500" cy="180000"/>
          </a:xfrm>
          <a:prstGeom prst="rect">
            <a:avLst/>
          </a:prstGeom>
          <a:noFill/>
          <a:ln w="9525">
            <a:noFill/>
            <a:miter lim="800000"/>
            <a:headEnd/>
            <a:tailEnd/>
          </a:ln>
          <a:effectLst/>
        </p:spPr>
        <p:txBody>
          <a:bodyPr wrap="none" lIns="0" tIns="0" rIns="0" bIns="0" anchor="ctr">
            <a:noAutofit/>
          </a:bodyPr>
          <a:lstStyle/>
          <a:p>
            <a:endParaRPr lang="en-US" sz="1200" noProof="1">
              <a:solidFill>
                <a:srgbClr val="000000"/>
              </a:solidFill>
              <a:latin typeface="E+H Serif" pitchFamily="18" charset="0"/>
            </a:endParaRPr>
          </a:p>
        </p:txBody>
      </p:sp>
      <p:sp>
        <p:nvSpPr>
          <p:cNvPr id="13" name="txtTitleHeader"/>
          <p:cNvSpPr>
            <a:spLocks noChangeArrowheads="1"/>
          </p:cNvSpPr>
          <p:nvPr userDrawn="1"/>
        </p:nvSpPr>
        <p:spPr bwMode="auto">
          <a:xfrm>
            <a:off x="827998" y="194736"/>
            <a:ext cx="7992151" cy="180000"/>
          </a:xfrm>
          <a:prstGeom prst="rect">
            <a:avLst/>
          </a:prstGeom>
          <a:noFill/>
          <a:ln w="9525" algn="ctr">
            <a:noFill/>
            <a:miter lim="800000"/>
            <a:headEnd/>
            <a:tailEnd/>
          </a:ln>
          <a:effectLst/>
        </p:spPr>
        <p:txBody>
          <a:bodyPr vert="horz" wrap="none" lIns="0" tIns="0" rIns="0" bIns="0" numCol="1" anchor="t" anchorCtr="0" compatLnSpc="1">
            <a:prstTxWarp prst="textNoShape">
              <a:avLst/>
            </a:prstTxWarp>
            <a:noAutofit/>
          </a:bodyPr>
          <a:lstStyle/>
          <a:p>
            <a:pPr lvl="0">
              <a:tabLst>
                <a:tab pos="3779838" algn="l"/>
                <a:tab pos="7980363" algn="r"/>
              </a:tabLst>
            </a:pPr>
            <a:r>
              <a:rPr lang="en-US" sz="1200" noProof="1" smtClean="0">
                <a:solidFill>
                  <a:srgbClr val="000000"/>
                </a:solidFill>
                <a:latin typeface="E+H Serif" pitchFamily="18" charset="0"/>
              </a:rPr>
              <a:t>Products	Solutions	Services</a:t>
            </a:r>
            <a:endParaRPr lang="en-US" sz="1200" noProof="1">
              <a:solidFill>
                <a:srgbClr val="000000"/>
              </a:solidFill>
              <a:latin typeface="E+H Serif" pitchFamily="18" charset="0"/>
            </a:endParaRPr>
          </a:p>
        </p:txBody>
      </p:sp>
      <p:sp>
        <p:nvSpPr>
          <p:cNvPr id="20" name="Footer Placeholder 19"/>
          <p:cNvSpPr>
            <a:spLocks noGrp="1"/>
          </p:cNvSpPr>
          <p:nvPr>
            <p:ph type="ftr" sz="quarter" idx="15"/>
          </p:nvPr>
        </p:nvSpPr>
        <p:spPr>
          <a:xfrm>
            <a:off x="3065189" y="6451599"/>
            <a:ext cx="2830513" cy="180000"/>
          </a:xfrm>
        </p:spPr>
        <p:txBody>
          <a:bodyPr/>
          <a:lstStyle/>
          <a:p>
            <a:r>
              <a:rPr lang="en-US" dirty="0" smtClean="0"/>
              <a:t>Endress+Hauser </a:t>
            </a:r>
            <a:r>
              <a:rPr lang="mr-IN" dirty="0" smtClean="0"/>
              <a:t>–</a:t>
            </a:r>
            <a:r>
              <a:rPr lang="en-US" dirty="0" smtClean="0"/>
              <a:t> Abad Aguilar</a:t>
            </a:r>
            <a:endParaRPr lang="en-US" dirty="0"/>
          </a:p>
        </p:txBody>
      </p:sp>
      <p:sp>
        <p:nvSpPr>
          <p:cNvPr id="21" name="Slide Number Placeholder 20"/>
          <p:cNvSpPr>
            <a:spLocks noGrp="1"/>
          </p:cNvSpPr>
          <p:nvPr>
            <p:ph type="sldNum" sz="quarter" idx="16"/>
          </p:nvPr>
        </p:nvSpPr>
        <p:spPr>
          <a:xfrm>
            <a:off x="827789" y="6451599"/>
            <a:ext cx="571500" cy="180000"/>
          </a:xfrm>
        </p:spPr>
        <p:txBody>
          <a:bodyPr/>
          <a:lstStyle/>
          <a:p>
            <a:r>
              <a:rPr lang="en-US" smtClean="0"/>
              <a:t>Slide </a:t>
            </a:r>
            <a:fld id="{E90B5588-83D0-4188-8783-D1F5E4B3F114}" type="slidenum">
              <a:rPr lang="en-US" smtClean="0"/>
              <a:t>‹Nr.›</a:t>
            </a:fld>
            <a:endParaRPr lang="en-US" dirty="0"/>
          </a:p>
        </p:txBody>
      </p:sp>
      <p:pic>
        <p:nvPicPr>
          <p:cNvPr id="4" name="img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62775" y="6378575"/>
            <a:ext cx="1854200" cy="376258"/>
          </a:xfrm>
          <a:prstGeom prst="rect">
            <a:avLst/>
          </a:prstGeom>
        </p:spPr>
      </p:pic>
    </p:spTree>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H Title Only" type="titleOnly" preserve="1">
  <p:cSld name="E+H Title Only">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6" name="Date Placeholder 5"/>
          <p:cNvSpPr>
            <a:spLocks noGrp="1"/>
          </p:cNvSpPr>
          <p:nvPr>
            <p:ph type="dt" sz="half" idx="10"/>
          </p:nvPr>
        </p:nvSpPr>
        <p:spPr/>
        <p:txBody>
          <a:bodyPr/>
          <a:lstStyle/>
          <a:p>
            <a:endParaRPr lang="en-US" dirty="0"/>
          </a:p>
        </p:txBody>
      </p:sp>
      <p:sp>
        <p:nvSpPr>
          <p:cNvPr id="3" name="Fußzeilenplatzhalter 2"/>
          <p:cNvSpPr>
            <a:spLocks noGrp="1"/>
          </p:cNvSpPr>
          <p:nvPr>
            <p:ph type="ftr" sz="quarter" idx="11"/>
          </p:nvPr>
        </p:nvSpPr>
        <p:spPr/>
        <p:txBody>
          <a:bodyPr/>
          <a:lstStyle/>
          <a:p>
            <a:r>
              <a:rPr lang="en-US" dirty="0" smtClean="0"/>
              <a:t>Endress+Hauser </a:t>
            </a:r>
            <a:r>
              <a:rPr lang="en-US" dirty="0" smtClean="0"/>
              <a:t>Abad Aguilar</a:t>
            </a:r>
            <a:endParaRPr lang="en-US" dirty="0"/>
          </a:p>
        </p:txBody>
      </p:sp>
      <p:sp>
        <p:nvSpPr>
          <p:cNvPr id="4" name="Foliennummernplatzhalter 3"/>
          <p:cNvSpPr>
            <a:spLocks noGrp="1"/>
          </p:cNvSpPr>
          <p:nvPr>
            <p:ph type="sldNum" sz="quarter" idx="12"/>
          </p:nvPr>
        </p:nvSpPr>
        <p:spPr/>
        <p:txBody>
          <a:bodyPr/>
          <a:lstStyle/>
          <a:p>
            <a:r>
              <a:rPr lang="en-US" smtClean="0"/>
              <a:t>Slide </a:t>
            </a:r>
            <a:fld id="{3C49163B-E670-4D63-8369-A8CECC167134}"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H Blank" type="blank" preserve="1">
  <p:cSld name="E+H Blank">
    <p:spTree>
      <p:nvGrpSpPr>
        <p:cNvPr id="1" name=""/>
        <p:cNvGrpSpPr/>
        <p:nvPr/>
      </p:nvGrpSpPr>
      <p:grpSpPr>
        <a:xfrm>
          <a:off x="0" y="0"/>
          <a:ext cx="0" cy="0"/>
          <a:chOff x="0" y="0"/>
          <a:chExt cx="0" cy="0"/>
        </a:xfrm>
      </p:grpSpPr>
      <p:sp>
        <p:nvSpPr>
          <p:cNvPr id="2" name="txtPresentationTitle"/>
          <p:cNvSpPr>
            <a:spLocks noGrp="1"/>
          </p:cNvSpPr>
          <p:nvPr>
            <p:ph type="dt" sz="half" idx="10"/>
          </p:nvPr>
        </p:nvSpPr>
        <p:spPr/>
        <p:txBody>
          <a:bodyPr/>
          <a:lstStyle>
            <a:lvl1pPr>
              <a:defRPr>
                <a:latin typeface="E+H Serif" pitchFamily="18" charset="0"/>
              </a:defRPr>
            </a:lvl1pPr>
          </a:lstStyle>
          <a:p>
            <a:endParaRPr lang="en-US" dirty="0"/>
          </a:p>
        </p:txBody>
      </p:sp>
      <p:sp>
        <p:nvSpPr>
          <p:cNvPr id="5" name="Hider"/>
          <p:cNvSpPr/>
          <p:nvPr userDrawn="1">
            <p:custDataLst>
              <p:tags r:id="rId1"/>
            </p:custDataLst>
          </p:nvPr>
        </p:nvSpPr>
        <p:spPr bwMode="white">
          <a:xfrm>
            <a:off x="723014" y="964019"/>
            <a:ext cx="8158716" cy="1417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rgbClr val="000000"/>
              </a:solidFill>
              <a:latin typeface="E+H Serif" pitchFamily="18" charset="0"/>
            </a:endParaRPr>
          </a:p>
        </p:txBody>
      </p:sp>
      <p:sp>
        <p:nvSpPr>
          <p:cNvPr id="6" name="Fußzeilenplatzhalter 5"/>
          <p:cNvSpPr>
            <a:spLocks noGrp="1"/>
          </p:cNvSpPr>
          <p:nvPr>
            <p:ph type="ftr" sz="quarter" idx="11"/>
          </p:nvPr>
        </p:nvSpPr>
        <p:spPr/>
        <p:txBody>
          <a:bodyPr/>
          <a:lstStyle/>
          <a:p>
            <a:r>
              <a:rPr lang="en-US" dirty="0" smtClean="0"/>
              <a:t>Endress+Hauser </a:t>
            </a:r>
            <a:r>
              <a:rPr lang="en-US" dirty="0" smtClean="0"/>
              <a:t>Abad Aguilar</a:t>
            </a:r>
            <a:endParaRPr lang="en-US" dirty="0"/>
          </a:p>
        </p:txBody>
      </p:sp>
      <p:sp>
        <p:nvSpPr>
          <p:cNvPr id="7" name="Foliennummernplatzhalter 6"/>
          <p:cNvSpPr>
            <a:spLocks noGrp="1"/>
          </p:cNvSpPr>
          <p:nvPr>
            <p:ph type="sldNum" sz="quarter" idx="12"/>
          </p:nvPr>
        </p:nvSpPr>
        <p:spPr/>
        <p:txBody>
          <a:bodyPr/>
          <a:lstStyle/>
          <a:p>
            <a:r>
              <a:rPr lang="en-US" smtClean="0"/>
              <a:t>Slide </a:t>
            </a:r>
            <a:fld id="{DAB91F79-503B-4471-8534-65DC1BB7CF95}"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H Title and Chart" preserve="1" userDrawn="1">
  <p:cSld name="E+H Title and Chart">
    <p:spTree>
      <p:nvGrpSpPr>
        <p:cNvPr id="1" name=""/>
        <p:cNvGrpSpPr/>
        <p:nvPr/>
      </p:nvGrpSpPr>
      <p:grpSpPr>
        <a:xfrm>
          <a:off x="0" y="0"/>
          <a:ext cx="0" cy="0"/>
          <a:chOff x="0" y="0"/>
          <a:chExt cx="0" cy="0"/>
        </a:xfrm>
      </p:grpSpPr>
      <p:sp>
        <p:nvSpPr>
          <p:cNvPr id="3" name="txtContent"/>
          <p:cNvSpPr>
            <a:spLocks noGrp="1"/>
          </p:cNvSpPr>
          <p:nvPr>
            <p:ph type="chart" idx="1"/>
          </p:nvPr>
        </p:nvSpPr>
        <p:spPr>
          <a:xfrm>
            <a:off x="828000" y="1341439"/>
            <a:ext cx="7992150" cy="4751386"/>
          </a:xfrm>
        </p:spPr>
        <p:txBody>
          <a:bodyPr/>
          <a:lstStyle>
            <a:lvl1pPr marL="0" indent="0">
              <a:buNone/>
              <a:defRPr/>
            </a:lvl1pPr>
          </a:lstStyle>
          <a:p>
            <a:r>
              <a:rPr lang="en-US" smtClean="0"/>
              <a:t>Click icon to add chart</a:t>
            </a:r>
            <a:endParaRPr lang="en-US" dirty="0"/>
          </a:p>
        </p:txBody>
      </p:sp>
      <p:sp>
        <p:nvSpPr>
          <p:cNvPr id="10" name="txtTitle"/>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endParaRPr lang="en-US" dirty="0"/>
          </a:p>
        </p:txBody>
      </p:sp>
      <p:sp>
        <p:nvSpPr>
          <p:cNvPr id="6" name="Fußzeilenplatzhalter 5"/>
          <p:cNvSpPr>
            <a:spLocks noGrp="1"/>
          </p:cNvSpPr>
          <p:nvPr>
            <p:ph type="ftr" sz="quarter" idx="11"/>
          </p:nvPr>
        </p:nvSpPr>
        <p:spPr/>
        <p:txBody>
          <a:bodyPr/>
          <a:lstStyle/>
          <a:p>
            <a:r>
              <a:rPr lang="en-US" dirty="0" smtClean="0"/>
              <a:t>Endress+Hauser </a:t>
            </a:r>
            <a:r>
              <a:rPr lang="en-US" dirty="0" smtClean="0"/>
              <a:t>Abad Aguilar</a:t>
            </a:r>
            <a:endParaRPr lang="en-US" dirty="0"/>
          </a:p>
        </p:txBody>
      </p:sp>
      <p:sp>
        <p:nvSpPr>
          <p:cNvPr id="7" name="Foliennummernplatzhalter 6"/>
          <p:cNvSpPr>
            <a:spLocks noGrp="1"/>
          </p:cNvSpPr>
          <p:nvPr>
            <p:ph type="sldNum" sz="quarter" idx="12"/>
          </p:nvPr>
        </p:nvSpPr>
        <p:spPr/>
        <p:txBody>
          <a:bodyPr/>
          <a:lstStyle/>
          <a:p>
            <a:r>
              <a:rPr lang="en-US" smtClean="0"/>
              <a:t>Slide </a:t>
            </a:r>
            <a:fld id="{B45CBBA3-BB4F-4D27-BA3A-8C0FB02C397F}"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H Title and Table" preserve="1" userDrawn="1">
  <p:cSld name="E+H Title and Table">
    <p:spTree>
      <p:nvGrpSpPr>
        <p:cNvPr id="1" name=""/>
        <p:cNvGrpSpPr/>
        <p:nvPr/>
      </p:nvGrpSpPr>
      <p:grpSpPr>
        <a:xfrm>
          <a:off x="0" y="0"/>
          <a:ext cx="0" cy="0"/>
          <a:chOff x="0" y="0"/>
          <a:chExt cx="0" cy="0"/>
        </a:xfrm>
      </p:grpSpPr>
      <p:sp>
        <p:nvSpPr>
          <p:cNvPr id="3" name="txtContent"/>
          <p:cNvSpPr>
            <a:spLocks noGrp="1"/>
          </p:cNvSpPr>
          <p:nvPr>
            <p:ph type="tbl" idx="1"/>
          </p:nvPr>
        </p:nvSpPr>
        <p:spPr>
          <a:xfrm>
            <a:off x="828000" y="1341439"/>
            <a:ext cx="7992150" cy="4751386"/>
          </a:xfrm>
        </p:spPr>
        <p:txBody>
          <a:bodyPr/>
          <a:lstStyle>
            <a:lvl1pPr marL="0" indent="0">
              <a:buNone/>
              <a:defRPr/>
            </a:lvl1pPr>
          </a:lstStyle>
          <a:p>
            <a:r>
              <a:rPr lang="en-US" smtClean="0"/>
              <a:t>Click icon to add table</a:t>
            </a:r>
            <a:endParaRPr lang="en-US" dirty="0"/>
          </a:p>
        </p:txBody>
      </p:sp>
      <p:sp>
        <p:nvSpPr>
          <p:cNvPr id="7" name="txtTitle"/>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endParaRPr lang="en-US" dirty="0"/>
          </a:p>
        </p:txBody>
      </p:sp>
      <p:sp>
        <p:nvSpPr>
          <p:cNvPr id="6" name="Fußzeilenplatzhalter 5"/>
          <p:cNvSpPr>
            <a:spLocks noGrp="1"/>
          </p:cNvSpPr>
          <p:nvPr>
            <p:ph type="ftr" sz="quarter" idx="11"/>
          </p:nvPr>
        </p:nvSpPr>
        <p:spPr/>
        <p:txBody>
          <a:bodyPr/>
          <a:lstStyle/>
          <a:p>
            <a:r>
              <a:rPr lang="en-US" dirty="0" smtClean="0"/>
              <a:t>Endress+Hauser </a:t>
            </a:r>
            <a:r>
              <a:rPr lang="en-US" dirty="0" smtClean="0"/>
              <a:t>Abad Aguilar</a:t>
            </a:r>
            <a:endParaRPr lang="en-US" dirty="0"/>
          </a:p>
        </p:txBody>
      </p:sp>
      <p:sp>
        <p:nvSpPr>
          <p:cNvPr id="8" name="Foliennummernplatzhalter 7"/>
          <p:cNvSpPr>
            <a:spLocks noGrp="1"/>
          </p:cNvSpPr>
          <p:nvPr>
            <p:ph type="sldNum" sz="quarter" idx="12"/>
          </p:nvPr>
        </p:nvSpPr>
        <p:spPr/>
        <p:txBody>
          <a:bodyPr/>
          <a:lstStyle/>
          <a:p>
            <a:r>
              <a:rPr lang="en-US" smtClean="0"/>
              <a:t>Slide </a:t>
            </a:r>
            <a:fld id="{D6FFA70F-78BC-4650-8A08-3A5095858E5F}"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654175" y="431800"/>
            <a:ext cx="5595938" cy="4572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654175" y="1295400"/>
            <a:ext cx="3522663" cy="5326063"/>
          </a:xfrm>
        </p:spPr>
        <p:txBody>
          <a:bodyPr/>
          <a:lstStyle/>
          <a:p>
            <a:endParaRPr lang="en-US"/>
          </a:p>
        </p:txBody>
      </p:sp>
      <p:sp>
        <p:nvSpPr>
          <p:cNvPr id="4" name="Text Placeholder 3"/>
          <p:cNvSpPr>
            <a:spLocks noGrp="1"/>
          </p:cNvSpPr>
          <p:nvPr>
            <p:ph type="body" sz="half" idx="2"/>
          </p:nvPr>
        </p:nvSpPr>
        <p:spPr>
          <a:xfrm>
            <a:off x="5329238" y="1295400"/>
            <a:ext cx="3522662" cy="5326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654175" y="117475"/>
            <a:ext cx="5305425" cy="306388"/>
          </a:xfrm>
        </p:spPr>
        <p:txBody>
          <a:bodyPr/>
          <a:lstStyle>
            <a:lvl1pPr>
              <a:defRPr/>
            </a:lvl1pPr>
          </a:lstStyle>
          <a:p>
            <a:endParaRPr lang="en-US"/>
          </a:p>
        </p:txBody>
      </p:sp>
      <p:sp>
        <p:nvSpPr>
          <p:cNvPr id="6" name="Footer Placeholder 5"/>
          <p:cNvSpPr>
            <a:spLocks noGrp="1"/>
          </p:cNvSpPr>
          <p:nvPr>
            <p:ph type="ftr" sz="quarter" idx="11"/>
          </p:nvPr>
        </p:nvSpPr>
        <p:spPr>
          <a:xfrm>
            <a:off x="215900" y="6227763"/>
            <a:ext cx="1187450" cy="179387"/>
          </a:xfrm>
        </p:spPr>
        <p:txBody>
          <a:bodyPr/>
          <a:lstStyle>
            <a:lvl1pPr>
              <a:defRPr/>
            </a:lvl1pPr>
          </a:lstStyle>
          <a:p>
            <a:r>
              <a:rPr lang="en-US" smtClean="0"/>
              <a:t>Endress+Hauser Consult AG Sales Support</a:t>
            </a:r>
            <a:endParaRPr lang="en-US"/>
          </a:p>
        </p:txBody>
      </p:sp>
      <p:sp>
        <p:nvSpPr>
          <p:cNvPr id="7" name="Slide Number Placeholder 6"/>
          <p:cNvSpPr>
            <a:spLocks noGrp="1"/>
          </p:cNvSpPr>
          <p:nvPr>
            <p:ph type="sldNum" sz="quarter" idx="12"/>
          </p:nvPr>
        </p:nvSpPr>
        <p:spPr>
          <a:xfrm>
            <a:off x="188913" y="6519863"/>
            <a:ext cx="1187450" cy="179387"/>
          </a:xfrm>
        </p:spPr>
        <p:txBody>
          <a:bodyPr/>
          <a:lstStyle>
            <a:lvl1pPr>
              <a:defRPr/>
            </a:lvl1pPr>
          </a:lstStyle>
          <a:p>
            <a:r>
              <a:rPr lang="en-US" smtClean="0"/>
              <a:t>Slide </a:t>
            </a:r>
            <a:fld id="{11B2A431-2635-49D3-921E-F5D93D8D104D}" type="slidenum">
              <a:rPr lang="en-US" smtClean="0"/>
              <a:t>‹Nr.›</a:t>
            </a:fld>
            <a:endParaRPr lang="en-US"/>
          </a:p>
        </p:txBody>
      </p:sp>
    </p:spTree>
    <p:extLst>
      <p:ext uri="{BB962C8B-B14F-4D97-AF65-F5344CB8AC3E}">
        <p14:creationId xmlns:p14="http://schemas.microsoft.com/office/powerpoint/2010/main" val="2215383954"/>
      </p:ext>
    </p:extLst>
  </p:cSld>
  <p:clrMapOvr>
    <a:masterClrMapping/>
  </p:clrMapOvr>
  <p:timing>
    <p:tnLst>
      <p:par>
        <p:cT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6" name="Slide Number Placeholder 5"/>
          <p:cNvSpPr>
            <a:spLocks noGrp="1"/>
          </p:cNvSpPr>
          <p:nvPr>
            <p:ph type="sldNum" sz="quarter" idx="12"/>
          </p:nvPr>
        </p:nvSpPr>
        <p:spPr/>
        <p:txBody>
          <a:bodyPr/>
          <a:lstStyle/>
          <a:p>
            <a:r>
              <a:rPr lang="en-US" smtClean="0"/>
              <a:t>Slide </a:t>
            </a:r>
            <a:fld id="{46C107CB-4612-43E9-9548-A1F1AFE6085B}" type="slidenum">
              <a:rPr lang="en-US" smtClean="0"/>
              <a:t>‹Nr.›</a:t>
            </a:fld>
            <a:endParaRPr lang="en-US" dirty="0"/>
          </a:p>
        </p:txBody>
      </p:sp>
    </p:spTree>
    <p:extLst>
      <p:ext uri="{BB962C8B-B14F-4D97-AF65-F5344CB8AC3E}">
        <p14:creationId xmlns:p14="http://schemas.microsoft.com/office/powerpoint/2010/main" val="96771398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H Title and Bullet" preserve="1" userDrawn="1">
  <p:cSld name="E+H Title and Bullet">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Fußzeilenplatzhalter 4"/>
          <p:cNvSpPr>
            <a:spLocks noGrp="1"/>
          </p:cNvSpPr>
          <p:nvPr>
            <p:ph type="ftr" sz="quarter" idx="15"/>
          </p:nvPr>
        </p:nvSpPr>
        <p:spPr/>
        <p:txBody>
          <a:bodyPr/>
          <a:lstStyle/>
          <a:p>
            <a:r>
              <a:rPr lang="en-US" dirty="0" smtClean="0"/>
              <a:t>Endress+Hauser </a:t>
            </a:r>
            <a:r>
              <a:rPr lang="en-US" dirty="0" smtClean="0"/>
              <a:t>Abad Aguilar</a:t>
            </a:r>
            <a:endParaRPr lang="en-US" dirty="0"/>
          </a:p>
        </p:txBody>
      </p:sp>
      <p:sp>
        <p:nvSpPr>
          <p:cNvPr id="6" name="Foliennummernplatzhalter 5"/>
          <p:cNvSpPr>
            <a:spLocks noGrp="1"/>
          </p:cNvSpPr>
          <p:nvPr>
            <p:ph type="sldNum" sz="quarter" idx="16"/>
          </p:nvPr>
        </p:nvSpPr>
        <p:spPr/>
        <p:txBody>
          <a:bodyPr/>
          <a:lstStyle/>
          <a:p>
            <a:r>
              <a:rPr lang="en-US" smtClean="0"/>
              <a:t>Slide </a:t>
            </a:r>
            <a:fld id="{2FD24DB7-A48E-4F08-ADB7-9B7F6697ED88}" type="slidenum">
              <a:rPr lang="en-US" smtClean="0"/>
              <a:t>‹Nr.›</a:t>
            </a:fld>
            <a:endParaRPr lang="en-US" dirty="0"/>
          </a:p>
        </p:txBody>
      </p:sp>
      <p:sp>
        <p:nvSpPr>
          <p:cNvPr id="4" name="Text Placeholder 3"/>
          <p:cNvSpPr>
            <a:spLocks noGrp="1"/>
          </p:cNvSpPr>
          <p:nvPr>
            <p:ph type="body" sz="quarter" idx="17"/>
          </p:nvPr>
        </p:nvSpPr>
        <p:spPr>
          <a:xfrm>
            <a:off x="828000" y="1340768"/>
            <a:ext cx="7973999" cy="47520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H Title Slide 2" preserve="1" userDrawn="1">
  <p:cSld name="E+H Title Slide 2">
    <p:spTree>
      <p:nvGrpSpPr>
        <p:cNvPr id="1" name=""/>
        <p:cNvGrpSpPr/>
        <p:nvPr/>
      </p:nvGrpSpPr>
      <p:grpSpPr>
        <a:xfrm>
          <a:off x="0" y="0"/>
          <a:ext cx="0" cy="0"/>
          <a:chOff x="0" y="0"/>
          <a:chExt cx="0" cy="0"/>
        </a:xfrm>
      </p:grpSpPr>
      <p:sp>
        <p:nvSpPr>
          <p:cNvPr id="2" name="txtTitle"/>
          <p:cNvSpPr>
            <a:spLocks noGrp="1"/>
          </p:cNvSpPr>
          <p:nvPr>
            <p:ph type="ctrTitle"/>
          </p:nvPr>
        </p:nvSpPr>
        <p:spPr>
          <a:xfrm>
            <a:off x="828000" y="619648"/>
            <a:ext cx="7992150" cy="666849"/>
          </a:xfrm>
          <a:noFill/>
          <a:ln w="9525">
            <a:noFill/>
            <a:miter lim="800000"/>
            <a:headEnd/>
            <a:tailEnd/>
          </a:ln>
          <a:effectLst/>
        </p:spPr>
        <p:txBody>
          <a:bodyPr vert="horz" wrap="non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lang="en-US" sz="2400" b="1" baseline="0" dirty="0">
                <a:solidFill>
                  <a:srgbClr val="A8005C"/>
                </a:solidFill>
                <a:latin typeface="E+H Serif" pitchFamily="18" charset="0"/>
                <a:ea typeface="+mj-ea"/>
                <a:cs typeface="+mj-cs"/>
              </a:defRPr>
            </a:lvl1pPr>
          </a:lstStyle>
          <a:p>
            <a:r>
              <a:rPr lang="en-US" smtClean="0"/>
              <a:t>Click to edit Master title style</a:t>
            </a:r>
            <a:endParaRPr lang="en-US" dirty="0"/>
          </a:p>
        </p:txBody>
      </p:sp>
      <p:sp>
        <p:nvSpPr>
          <p:cNvPr id="6" name="Footer Placeholder 5"/>
          <p:cNvSpPr>
            <a:spLocks noGrp="1"/>
          </p:cNvSpPr>
          <p:nvPr>
            <p:ph type="ftr" sz="quarter" idx="11"/>
          </p:nvPr>
        </p:nvSpPr>
        <p:spPr>
          <a:xfrm>
            <a:off x="3065189" y="6451600"/>
            <a:ext cx="2830513" cy="180000"/>
          </a:xfrm>
        </p:spPr>
        <p:txBody>
          <a:bodyPr/>
          <a:lstStyle>
            <a:lvl1pPr>
              <a:defRPr>
                <a:solidFill>
                  <a:srgbClr val="000000"/>
                </a:solidFill>
                <a:latin typeface="E+H Serif" pitchFamily="18" charset="0"/>
              </a:defRPr>
            </a:lvl1pPr>
          </a:lstStyle>
          <a:p>
            <a:r>
              <a:rPr lang="en-US" dirty="0" smtClean="0"/>
              <a:t>Endress+Hauser </a:t>
            </a:r>
            <a:r>
              <a:rPr lang="en-US" dirty="0" smtClean="0"/>
              <a:t>Abad Aguilar</a:t>
            </a:r>
            <a:endParaRPr lang="en-US" dirty="0"/>
          </a:p>
        </p:txBody>
      </p:sp>
      <p:sp>
        <p:nvSpPr>
          <p:cNvPr id="7" name="Slide Number Placeholder 6"/>
          <p:cNvSpPr>
            <a:spLocks noGrp="1"/>
          </p:cNvSpPr>
          <p:nvPr>
            <p:ph type="sldNum" sz="quarter" idx="12"/>
          </p:nvPr>
        </p:nvSpPr>
        <p:spPr>
          <a:xfrm>
            <a:off x="827789" y="6451600"/>
            <a:ext cx="571500" cy="180000"/>
          </a:xfrm>
        </p:spPr>
        <p:txBody>
          <a:bodyPr/>
          <a:lstStyle>
            <a:lvl1pPr>
              <a:defRPr>
                <a:solidFill>
                  <a:srgbClr val="000000"/>
                </a:solidFill>
                <a:latin typeface="E+H Serif" pitchFamily="18" charset="0"/>
              </a:defRPr>
            </a:lvl1pPr>
          </a:lstStyle>
          <a:p>
            <a:r>
              <a:rPr lang="en-US" smtClean="0"/>
              <a:t>Slide </a:t>
            </a:r>
            <a:fld id="{41070C66-2971-45E7-A925-B21E2C42B247}" type="slidenum">
              <a:rPr lang="en-US" smtClean="0"/>
              <a:t>‹Nr.›</a:t>
            </a:fld>
            <a:endParaRPr lang="en-US" dirty="0"/>
          </a:p>
        </p:txBody>
      </p:sp>
      <p:sp>
        <p:nvSpPr>
          <p:cNvPr id="14" name="shBlueMargin"/>
          <p:cNvSpPr>
            <a:spLocks noChangeArrowheads="1"/>
          </p:cNvSpPr>
          <p:nvPr userDrawn="1"/>
        </p:nvSpPr>
        <p:spPr bwMode="auto">
          <a:xfrm>
            <a:off x="-1" y="0"/>
            <a:ext cx="252000" cy="6264000"/>
          </a:xfrm>
          <a:prstGeom prst="rect">
            <a:avLst/>
          </a:prstGeom>
          <a:solidFill>
            <a:srgbClr val="009EE3"/>
          </a:solidFill>
          <a:ln w="12700" cap="sq">
            <a:noFill/>
            <a:miter lim="800000"/>
            <a:headEnd type="none" w="sm" len="sm"/>
            <a:tailEnd type="none" w="sm" len="sm"/>
          </a:ln>
          <a:effectLst/>
        </p:spPr>
        <p:txBody>
          <a:bodyPr wrap="none" anchor="ctr"/>
          <a:lstStyle/>
          <a:p>
            <a:endParaRPr lang="en-US">
              <a:latin typeface="E+H Serif" pitchFamily="18" charset="0"/>
            </a:endParaRPr>
          </a:p>
        </p:txBody>
      </p:sp>
      <p:sp>
        <p:nvSpPr>
          <p:cNvPr id="18" name="Picture Placeholder 8"/>
          <p:cNvSpPr>
            <a:spLocks noGrp="1"/>
          </p:cNvSpPr>
          <p:nvPr>
            <p:ph type="pic" sz="quarter" idx="13"/>
          </p:nvPr>
        </p:nvSpPr>
        <p:spPr>
          <a:xfrm>
            <a:off x="2232837" y="2448000"/>
            <a:ext cx="6911161" cy="3816000"/>
          </a:xfrm>
        </p:spPr>
        <p:txBody>
          <a:bodyPr tIns="1440000"/>
          <a:lstStyle>
            <a:lvl1pPr marL="0" indent="0" algn="ctr">
              <a:buFontTx/>
              <a:buNone/>
              <a:defRPr>
                <a:latin typeface="E+H Serif" pitchFamily="18" charset="0"/>
              </a:defRPr>
            </a:lvl1pPr>
          </a:lstStyle>
          <a:p>
            <a:r>
              <a:rPr lang="en-US" smtClean="0"/>
              <a:t>Click icon to add picture</a:t>
            </a:r>
            <a:endParaRPr lang="en-US" dirty="0"/>
          </a:p>
        </p:txBody>
      </p:sp>
      <p:sp>
        <p:nvSpPr>
          <p:cNvPr id="8" name="shLeftMarginBg"/>
          <p:cNvSpPr/>
          <p:nvPr userDrawn="1"/>
        </p:nvSpPr>
        <p:spPr>
          <a:xfrm>
            <a:off x="251998" y="2447999"/>
            <a:ext cx="1980839" cy="3816000"/>
          </a:xfrm>
          <a:prstGeom prst="rect">
            <a:avLst/>
          </a:prstGeom>
          <a:solidFill>
            <a:srgbClr val="C3CE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latin typeface="E+H Serif" pitchFamily="18" charset="0"/>
            </a:endParaRPr>
          </a:p>
        </p:txBody>
      </p:sp>
      <p:sp>
        <p:nvSpPr>
          <p:cNvPr id="23" name="txtDate"/>
          <p:cNvSpPr>
            <a:spLocks noChangeArrowheads="1"/>
          </p:cNvSpPr>
          <p:nvPr userDrawn="1"/>
        </p:nvSpPr>
        <p:spPr bwMode="auto">
          <a:xfrm>
            <a:off x="1946489" y="6451600"/>
            <a:ext cx="571500" cy="180000"/>
          </a:xfrm>
          <a:prstGeom prst="rect">
            <a:avLst/>
          </a:prstGeom>
          <a:noFill/>
          <a:ln w="9525">
            <a:noFill/>
            <a:miter lim="800000"/>
            <a:headEnd/>
            <a:tailEnd/>
          </a:ln>
          <a:effectLst/>
        </p:spPr>
        <p:txBody>
          <a:bodyPr wrap="none" lIns="0" tIns="0" rIns="0" bIns="0" anchor="ctr">
            <a:noAutofit/>
          </a:bodyPr>
          <a:lstStyle/>
          <a:p>
            <a:endParaRPr lang="en-US" sz="1200" noProof="1">
              <a:solidFill>
                <a:srgbClr val="000000"/>
              </a:solidFill>
              <a:latin typeface="E+H Serif" pitchFamily="18" charset="0"/>
            </a:endParaRPr>
          </a:p>
        </p:txBody>
      </p:sp>
      <p:sp>
        <p:nvSpPr>
          <p:cNvPr id="13" name="txtSubtitle"/>
          <p:cNvSpPr>
            <a:spLocks noGrp="1"/>
          </p:cNvSpPr>
          <p:nvPr>
            <p:ph type="subTitle" idx="1"/>
          </p:nvPr>
        </p:nvSpPr>
        <p:spPr>
          <a:xfrm>
            <a:off x="827998" y="1340768"/>
            <a:ext cx="7992151" cy="720080"/>
          </a:xfr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6000"/>
              </a:lnSpc>
              <a:spcBef>
                <a:spcPts val="0"/>
              </a:spcBef>
              <a:spcAft>
                <a:spcPct val="0"/>
              </a:spcAft>
              <a:buClr>
                <a:srgbClr val="0088FF"/>
              </a:buClr>
              <a:buFont typeface="Wingdings" pitchFamily="2" charset="2"/>
              <a:buNone/>
              <a:defRPr lang="en-US" sz="2000" smtClean="0">
                <a:solidFill>
                  <a:srgbClr val="000000"/>
                </a:solidFill>
                <a:latin typeface="E+H Serif"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shLine"/>
          <p:cNvSpPr>
            <a:spLocks noChangeShapeType="1"/>
          </p:cNvSpPr>
          <p:nvPr userDrawn="1"/>
        </p:nvSpPr>
        <p:spPr bwMode="gray">
          <a:xfrm flipV="1">
            <a:off x="827088" y="432000"/>
            <a:ext cx="7993062" cy="0"/>
          </a:xfrm>
          <a:prstGeom prst="line">
            <a:avLst/>
          </a:prstGeom>
          <a:noFill/>
          <a:ln w="6350">
            <a:solidFill>
              <a:srgbClr val="000000"/>
            </a:solidFill>
            <a:round/>
            <a:headEnd type="none" w="sm" len="sm"/>
            <a:tailEnd type="none" w="sm" len="sm"/>
          </a:ln>
          <a:effectLst/>
        </p:spPr>
        <p:txBody>
          <a:bodyPr wrap="none" anchor="ctr"/>
          <a:lstStyle/>
          <a:p>
            <a:endParaRPr lang="en-US">
              <a:solidFill>
                <a:srgbClr val="000000"/>
              </a:solidFill>
              <a:latin typeface="E+H Serif" pitchFamily="18" charset="0"/>
            </a:endParaRPr>
          </a:p>
        </p:txBody>
      </p:sp>
      <p:sp>
        <p:nvSpPr>
          <p:cNvPr id="17" name="txtTitleHeader"/>
          <p:cNvSpPr>
            <a:spLocks noChangeArrowheads="1"/>
          </p:cNvSpPr>
          <p:nvPr userDrawn="1"/>
        </p:nvSpPr>
        <p:spPr bwMode="auto">
          <a:xfrm>
            <a:off x="827998" y="194736"/>
            <a:ext cx="7992151" cy="180000"/>
          </a:xfrm>
          <a:prstGeom prst="rect">
            <a:avLst/>
          </a:prstGeom>
          <a:noFill/>
          <a:ln w="9525" algn="ctr">
            <a:noFill/>
            <a:miter lim="800000"/>
            <a:headEnd/>
            <a:tailEnd/>
          </a:ln>
          <a:effectLst/>
        </p:spPr>
        <p:txBody>
          <a:bodyPr vert="horz" wrap="none" lIns="0" tIns="0" rIns="0" bIns="0" numCol="1" anchor="t" anchorCtr="0" compatLnSpc="1">
            <a:prstTxWarp prst="textNoShape">
              <a:avLst/>
            </a:prstTxWarp>
            <a:noAutofit/>
          </a:bodyPr>
          <a:lstStyle/>
          <a:p>
            <a:pPr lvl="0">
              <a:tabLst>
                <a:tab pos="3779838" algn="l"/>
                <a:tab pos="7980363" algn="r"/>
              </a:tabLst>
            </a:pPr>
            <a:r>
              <a:rPr lang="en-US" sz="1200" noProof="1" smtClean="0">
                <a:solidFill>
                  <a:srgbClr val="000000"/>
                </a:solidFill>
                <a:latin typeface="E+H Serif" pitchFamily="18" charset="0"/>
              </a:rPr>
              <a:t>Products	Solutions	Services</a:t>
            </a:r>
            <a:endParaRPr lang="en-US" sz="1200" noProof="1">
              <a:solidFill>
                <a:srgbClr val="000000"/>
              </a:solidFill>
              <a:latin typeface="E+H Serif" pitchFamily="18" charset="0"/>
            </a:endParaRPr>
          </a:p>
        </p:txBody>
      </p:sp>
      <p:pic>
        <p:nvPicPr>
          <p:cNvPr id="3" name="img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62775" y="6378575"/>
            <a:ext cx="1854200" cy="376258"/>
          </a:xfrm>
          <a:prstGeom prst="rect">
            <a:avLst/>
          </a:prstGeom>
        </p:spPr>
      </p:pic>
    </p:spTree>
    <p:extLst>
      <p:ext uri="{BB962C8B-B14F-4D97-AF65-F5344CB8AC3E}">
        <p14:creationId xmlns:p14="http://schemas.microsoft.com/office/powerpoint/2010/main" val="3242173202"/>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H Section Header" preserve="1" userDrawn="1">
  <p:cSld name="E+H Section Header">
    <p:spTree>
      <p:nvGrpSpPr>
        <p:cNvPr id="1" name=""/>
        <p:cNvGrpSpPr/>
        <p:nvPr/>
      </p:nvGrpSpPr>
      <p:grpSpPr>
        <a:xfrm>
          <a:off x="0" y="0"/>
          <a:ext cx="0" cy="0"/>
          <a:chOff x="0" y="0"/>
          <a:chExt cx="0" cy="0"/>
        </a:xfrm>
      </p:grpSpPr>
      <p:sp>
        <p:nvSpPr>
          <p:cNvPr id="2" name="BackgroundShape"/>
          <p:cNvSpPr>
            <a:spLocks/>
          </p:cNvSpPr>
          <p:nvPr userDrawn="1"/>
        </p:nvSpPr>
        <p:spPr>
          <a:xfrm>
            <a:off x="827998" y="2785532"/>
            <a:ext cx="7992151" cy="3307292"/>
          </a:xfrm>
          <a:prstGeom prst="rect">
            <a:avLst/>
          </a:prstGeom>
          <a:solidFill>
            <a:srgbClr val="C3CE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err="1" smtClean="0">
              <a:solidFill>
                <a:srgbClr val="000000"/>
              </a:solidFill>
              <a:latin typeface="E+H Serif" pitchFamily="18" charset="0"/>
            </a:endParaRPr>
          </a:p>
        </p:txBody>
      </p:sp>
      <p:sp>
        <p:nvSpPr>
          <p:cNvPr id="6" name="Title 5"/>
          <p:cNvSpPr>
            <a:spLocks noGrp="1"/>
          </p:cNvSpPr>
          <p:nvPr>
            <p:ph type="title"/>
          </p:nvPr>
        </p:nvSpPr>
        <p:spPr>
          <a:xfrm>
            <a:off x="828000" y="619648"/>
            <a:ext cx="7992151" cy="666849"/>
          </a:xfrm>
        </p:spPr>
        <p:txBody>
          <a:bodyPr/>
          <a:lstStyle/>
          <a:p>
            <a:r>
              <a:rPr lang="en-US" smtClean="0"/>
              <a:t>Click to edit Master title style</a:t>
            </a:r>
            <a:endParaRPr lang="en-US" dirty="0"/>
          </a:p>
        </p:txBody>
      </p:sp>
      <p:sp>
        <p:nvSpPr>
          <p:cNvPr id="7" name="Text Placeholder 6"/>
          <p:cNvSpPr>
            <a:spLocks noGrp="1"/>
          </p:cNvSpPr>
          <p:nvPr>
            <p:ph type="body" sz="quarter" idx="16"/>
          </p:nvPr>
        </p:nvSpPr>
        <p:spPr>
          <a:xfrm>
            <a:off x="828675" y="1341438"/>
            <a:ext cx="7991474" cy="1117600"/>
          </a:xfrm>
        </p:spPr>
        <p:txBody>
          <a:bodyPr lIns="0" tIns="0" numCol="2"/>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9"/>
          <p:cNvSpPr>
            <a:spLocks noGrp="1"/>
          </p:cNvSpPr>
          <p:nvPr>
            <p:ph type="pic" sz="quarter" idx="17"/>
          </p:nvPr>
        </p:nvSpPr>
        <p:spPr>
          <a:xfrm>
            <a:off x="827087" y="2785532"/>
            <a:ext cx="7993061" cy="3307292"/>
          </a:xfrm>
        </p:spPr>
        <p:txBody>
          <a:bodyPr/>
          <a:lstStyle/>
          <a:p>
            <a:endParaRPr lang="de-DE" dirty="0"/>
          </a:p>
        </p:txBody>
      </p:sp>
      <p:sp>
        <p:nvSpPr>
          <p:cNvPr id="11" name="shBlueMargin"/>
          <p:cNvSpPr>
            <a:spLocks noChangeArrowheads="1"/>
          </p:cNvSpPr>
          <p:nvPr userDrawn="1"/>
        </p:nvSpPr>
        <p:spPr bwMode="auto">
          <a:xfrm>
            <a:off x="-1" y="0"/>
            <a:ext cx="252000" cy="6264000"/>
          </a:xfrm>
          <a:prstGeom prst="rect">
            <a:avLst/>
          </a:prstGeom>
          <a:solidFill>
            <a:srgbClr val="009EE3"/>
          </a:solidFill>
          <a:ln w="12700" cap="sq">
            <a:noFill/>
            <a:miter lim="800000"/>
            <a:headEnd type="none" w="sm" len="sm"/>
            <a:tailEnd type="none" w="sm" len="sm"/>
          </a:ln>
          <a:effectLst/>
        </p:spPr>
        <p:txBody>
          <a:bodyPr wrap="none" anchor="ctr"/>
          <a:lstStyle/>
          <a:p>
            <a:endParaRPr lang="en-US">
              <a:latin typeface="E+H Serif" pitchFamily="18" charset="0"/>
            </a:endParaRPr>
          </a:p>
        </p:txBody>
      </p:sp>
      <p:sp>
        <p:nvSpPr>
          <p:cNvPr id="13" name="shLine"/>
          <p:cNvSpPr>
            <a:spLocks noChangeShapeType="1"/>
          </p:cNvSpPr>
          <p:nvPr userDrawn="1"/>
        </p:nvSpPr>
        <p:spPr bwMode="gray">
          <a:xfrm flipV="1">
            <a:off x="827087" y="6265314"/>
            <a:ext cx="7993063" cy="0"/>
          </a:xfrm>
          <a:prstGeom prst="line">
            <a:avLst/>
          </a:prstGeom>
          <a:noFill/>
          <a:ln w="6350">
            <a:solidFill>
              <a:srgbClr val="000000"/>
            </a:solidFill>
            <a:round/>
            <a:headEnd type="none" w="sm" len="sm"/>
            <a:tailEnd type="none" w="sm" len="sm"/>
          </a:ln>
          <a:effectLst/>
        </p:spPr>
        <p:txBody>
          <a:bodyPr wrap="none" anchor="ctr"/>
          <a:lstStyle/>
          <a:p>
            <a:endParaRPr lang="en-US">
              <a:latin typeface="E+H Serif"/>
            </a:endParaRPr>
          </a:p>
        </p:txBody>
      </p:sp>
      <p:sp>
        <p:nvSpPr>
          <p:cNvPr id="12" name="txtTitleHeader"/>
          <p:cNvSpPr>
            <a:spLocks noChangeArrowheads="1"/>
          </p:cNvSpPr>
          <p:nvPr userDrawn="1"/>
        </p:nvSpPr>
        <p:spPr bwMode="auto">
          <a:xfrm>
            <a:off x="827998" y="194736"/>
            <a:ext cx="7992151" cy="180000"/>
          </a:xfrm>
          <a:prstGeom prst="rect">
            <a:avLst/>
          </a:prstGeom>
          <a:noFill/>
          <a:ln w="9525" algn="ctr">
            <a:noFill/>
            <a:miter lim="800000"/>
            <a:headEnd/>
            <a:tailEnd/>
          </a:ln>
          <a:effectLst/>
        </p:spPr>
        <p:txBody>
          <a:bodyPr vert="horz" wrap="none" lIns="0" tIns="0" rIns="0" bIns="0" numCol="1" anchor="t" anchorCtr="0" compatLnSpc="1">
            <a:prstTxWarp prst="textNoShape">
              <a:avLst/>
            </a:prstTxWarp>
            <a:noAutofit/>
          </a:bodyPr>
          <a:lstStyle/>
          <a:p>
            <a:pPr lvl="0">
              <a:tabLst>
                <a:tab pos="3779838" algn="l"/>
                <a:tab pos="7980363" algn="r"/>
              </a:tabLst>
            </a:pPr>
            <a:r>
              <a:rPr lang="en-US" sz="1200" noProof="1" smtClean="0">
                <a:solidFill>
                  <a:srgbClr val="000000"/>
                </a:solidFill>
                <a:latin typeface="E+H Serif" pitchFamily="18" charset="0"/>
              </a:rPr>
              <a:t>Products	Solutions	Services</a:t>
            </a:r>
            <a:endParaRPr lang="en-US" sz="1200" noProof="1">
              <a:solidFill>
                <a:srgbClr val="000000"/>
              </a:solidFill>
              <a:latin typeface="E+H Serif" pitchFamily="18" charset="0"/>
            </a:endParaRPr>
          </a:p>
        </p:txBody>
      </p:sp>
      <p:sp>
        <p:nvSpPr>
          <p:cNvPr id="15" name="shLine"/>
          <p:cNvSpPr>
            <a:spLocks noChangeShapeType="1"/>
          </p:cNvSpPr>
          <p:nvPr userDrawn="1"/>
        </p:nvSpPr>
        <p:spPr bwMode="gray">
          <a:xfrm flipV="1">
            <a:off x="827088" y="432000"/>
            <a:ext cx="7993062" cy="1588"/>
          </a:xfrm>
          <a:prstGeom prst="line">
            <a:avLst/>
          </a:prstGeom>
          <a:noFill/>
          <a:ln w="6350">
            <a:solidFill>
              <a:srgbClr val="000000"/>
            </a:solidFill>
            <a:round/>
            <a:headEnd type="none" w="sm" len="sm"/>
            <a:tailEnd type="none" w="sm" len="sm"/>
          </a:ln>
          <a:effectLst/>
        </p:spPr>
        <p:txBody>
          <a:bodyPr wrap="none" anchor="ctr"/>
          <a:lstStyle/>
          <a:p>
            <a:endParaRPr lang="en-US">
              <a:latin typeface="E+H Serif"/>
            </a:endParaRPr>
          </a:p>
        </p:txBody>
      </p:sp>
      <p:sp>
        <p:nvSpPr>
          <p:cNvPr id="8" name="Footer Placeholder 7"/>
          <p:cNvSpPr>
            <a:spLocks noGrp="1"/>
          </p:cNvSpPr>
          <p:nvPr>
            <p:ph type="ftr" sz="quarter" idx="19"/>
          </p:nvPr>
        </p:nvSpPr>
        <p:spPr>
          <a:xfrm>
            <a:off x="3065189" y="6451599"/>
            <a:ext cx="2830513" cy="180000"/>
          </a:xfrm>
        </p:spPr>
        <p:txBody>
          <a:bodyPr/>
          <a:lstStyle/>
          <a:p>
            <a:r>
              <a:rPr lang="en-US" dirty="0" smtClean="0"/>
              <a:t>Endress+Hauser </a:t>
            </a:r>
            <a:r>
              <a:rPr lang="en-US" dirty="0" smtClean="0"/>
              <a:t>Abad Aguilar</a:t>
            </a:r>
            <a:endParaRPr lang="en-US" dirty="0"/>
          </a:p>
        </p:txBody>
      </p:sp>
      <p:sp>
        <p:nvSpPr>
          <p:cNvPr id="16" name="Slide Number Placeholder 15"/>
          <p:cNvSpPr>
            <a:spLocks noGrp="1"/>
          </p:cNvSpPr>
          <p:nvPr>
            <p:ph type="sldNum" sz="quarter" idx="20"/>
          </p:nvPr>
        </p:nvSpPr>
        <p:spPr>
          <a:xfrm>
            <a:off x="827789" y="6451599"/>
            <a:ext cx="571500" cy="180000"/>
          </a:xfrm>
        </p:spPr>
        <p:txBody>
          <a:bodyPr/>
          <a:lstStyle/>
          <a:p>
            <a:r>
              <a:rPr lang="en-US" smtClean="0"/>
              <a:t>Slide </a:t>
            </a:r>
            <a:fld id="{A0EFFCCC-5374-4AC2-B66A-F6BBE2F5FEB8}" type="slidenum">
              <a:rPr lang="en-US" smtClean="0"/>
              <a:t>‹Nr.›</a:t>
            </a:fld>
            <a:endParaRPr lang="en-US" dirty="0"/>
          </a:p>
        </p:txBody>
      </p:sp>
      <p:sp>
        <p:nvSpPr>
          <p:cNvPr id="17" name="txtDate"/>
          <p:cNvSpPr>
            <a:spLocks noChangeArrowheads="1"/>
          </p:cNvSpPr>
          <p:nvPr userDrawn="1"/>
        </p:nvSpPr>
        <p:spPr bwMode="auto">
          <a:xfrm>
            <a:off x="1946489" y="6451599"/>
            <a:ext cx="571500" cy="180000"/>
          </a:xfrm>
          <a:prstGeom prst="rect">
            <a:avLst/>
          </a:prstGeom>
          <a:noFill/>
          <a:ln w="9525">
            <a:noFill/>
            <a:miter lim="800000"/>
            <a:headEnd/>
            <a:tailEnd/>
          </a:ln>
          <a:effectLst/>
        </p:spPr>
        <p:txBody>
          <a:bodyPr wrap="none" lIns="0" tIns="0" rIns="0" bIns="0" anchor="ctr">
            <a:noAutofit/>
          </a:bodyPr>
          <a:lstStyle/>
          <a:p>
            <a:endParaRPr lang="en-US" sz="1200" noProof="1">
              <a:solidFill>
                <a:srgbClr val="000000"/>
              </a:solidFill>
              <a:latin typeface="E+H Serif" pitchFamily="18" charset="0"/>
            </a:endParaRPr>
          </a:p>
        </p:txBody>
      </p:sp>
      <p:pic>
        <p:nvPicPr>
          <p:cNvPr id="3" name="img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62775" y="6378575"/>
            <a:ext cx="1854200" cy="376258"/>
          </a:xfrm>
          <a:prstGeom prst="rect">
            <a:avLst/>
          </a:prstGeom>
        </p:spPr>
      </p:pic>
    </p:spTree>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H Title and Text" preserve="1" userDrawn="1">
  <p:cSld name="E+H Title and Text">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7" name="txtContent"/>
          <p:cNvSpPr>
            <a:spLocks noGrp="1"/>
          </p:cNvSpPr>
          <p:nvPr>
            <p:ph type="body" sz="quarter" idx="13"/>
          </p:nvPr>
        </p:nvSpPr>
        <p:spPr>
          <a:xfrm>
            <a:off x="828000" y="1341439"/>
            <a:ext cx="7992150" cy="4751386"/>
          </a:xfrm>
        </p:spPr>
        <p:txBody>
          <a:bodyPr/>
          <a:lstStyle>
            <a:lvl1pPr marL="0" indent="0">
              <a:buFontTx/>
              <a:buNone/>
              <a:defRPr/>
            </a:lvl1pPr>
            <a:lvl2pPr marL="360363" indent="3175">
              <a:buFontTx/>
              <a:buNone/>
              <a:defRPr/>
            </a:lvl2pPr>
            <a:lvl3pPr marL="714375" indent="3175">
              <a:buFontTx/>
              <a:buNone/>
              <a:defRPr/>
            </a:lvl3pPr>
            <a:lvl4pPr marL="1074738" indent="0">
              <a:buFontTx/>
              <a:buNone/>
              <a:tabLst/>
              <a:defRPr/>
            </a:lvl4pPr>
            <a:lvl5pPr marL="1436688" indent="-3175">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4"/>
          </p:nvPr>
        </p:nvSpPr>
        <p:spPr/>
        <p:txBody>
          <a:bodyPr/>
          <a:lstStyle/>
          <a:p>
            <a:endParaRPr lang="en-US" dirty="0"/>
          </a:p>
        </p:txBody>
      </p:sp>
      <p:sp>
        <p:nvSpPr>
          <p:cNvPr id="4" name="Fußzeilenplatzhalter 3"/>
          <p:cNvSpPr>
            <a:spLocks noGrp="1"/>
          </p:cNvSpPr>
          <p:nvPr>
            <p:ph type="ftr" sz="quarter" idx="15"/>
          </p:nvPr>
        </p:nvSpPr>
        <p:spPr/>
        <p:txBody>
          <a:bodyPr/>
          <a:lstStyle/>
          <a:p>
            <a:r>
              <a:rPr lang="en-US" dirty="0" smtClean="0"/>
              <a:t>Endress+Hauser </a:t>
            </a:r>
            <a:r>
              <a:rPr lang="en-US" dirty="0" smtClean="0"/>
              <a:t>Abad Aguilar</a:t>
            </a:r>
            <a:endParaRPr lang="en-US" dirty="0"/>
          </a:p>
        </p:txBody>
      </p:sp>
      <p:sp>
        <p:nvSpPr>
          <p:cNvPr id="5" name="Foliennummernplatzhalter 4"/>
          <p:cNvSpPr>
            <a:spLocks noGrp="1"/>
          </p:cNvSpPr>
          <p:nvPr>
            <p:ph type="sldNum" sz="quarter" idx="16"/>
          </p:nvPr>
        </p:nvSpPr>
        <p:spPr/>
        <p:txBody>
          <a:bodyPr/>
          <a:lstStyle/>
          <a:p>
            <a:r>
              <a:rPr lang="en-US" smtClean="0"/>
              <a:t>Slide </a:t>
            </a:r>
            <a:fld id="{47D0AB8F-9CFF-4D56-BF12-3451B042C270}"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H Title and Content" type="obj" preserve="1">
  <p:cSld name="E+H Title and Content">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3" name="txtContent"/>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4" name="Fußzeilenplatzhalter 3"/>
          <p:cNvSpPr>
            <a:spLocks noGrp="1"/>
          </p:cNvSpPr>
          <p:nvPr>
            <p:ph type="ftr" sz="quarter" idx="11"/>
          </p:nvPr>
        </p:nvSpPr>
        <p:spPr/>
        <p:txBody>
          <a:bodyPr/>
          <a:lstStyle/>
          <a:p>
            <a:r>
              <a:rPr lang="en-US" dirty="0" smtClean="0"/>
              <a:t>Endress+Hauser </a:t>
            </a:r>
            <a:r>
              <a:rPr lang="en-US" dirty="0" smtClean="0"/>
              <a:t>Abad Aguilar</a:t>
            </a:r>
            <a:endParaRPr lang="en-US" dirty="0"/>
          </a:p>
        </p:txBody>
      </p:sp>
      <p:sp>
        <p:nvSpPr>
          <p:cNvPr id="5" name="Foliennummernplatzhalter 4"/>
          <p:cNvSpPr>
            <a:spLocks noGrp="1"/>
          </p:cNvSpPr>
          <p:nvPr>
            <p:ph type="sldNum" sz="quarter" idx="12"/>
          </p:nvPr>
        </p:nvSpPr>
        <p:spPr/>
        <p:txBody>
          <a:bodyPr/>
          <a:lstStyle/>
          <a:p>
            <a:r>
              <a:rPr lang="en-US" smtClean="0"/>
              <a:t>Slide </a:t>
            </a:r>
            <a:fld id="{E6C4A662-64C5-428B-80D1-2398DDDF6D91}"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H Two Bullet" preserve="1" userDrawn="1">
  <p:cSld name="E+H Two Bullet">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9" name="txtContent"/>
          <p:cNvSpPr>
            <a:spLocks noGrp="1"/>
          </p:cNvSpPr>
          <p:nvPr>
            <p:ph type="body" sz="quarter" idx="13"/>
          </p:nvPr>
        </p:nvSpPr>
        <p:spPr>
          <a:xfrm>
            <a:off x="827998" y="1341438"/>
            <a:ext cx="3888017"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xtContent2"/>
          <p:cNvSpPr>
            <a:spLocks noGrp="1"/>
          </p:cNvSpPr>
          <p:nvPr>
            <p:ph type="body" sz="quarter" idx="14"/>
          </p:nvPr>
        </p:nvSpPr>
        <p:spPr>
          <a:xfrm>
            <a:off x="4932040" y="1341438"/>
            <a:ext cx="388811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5"/>
          </p:nvPr>
        </p:nvSpPr>
        <p:spPr/>
        <p:txBody>
          <a:bodyPr/>
          <a:lstStyle/>
          <a:p>
            <a:endParaRPr lang="en-US" dirty="0"/>
          </a:p>
        </p:txBody>
      </p:sp>
      <p:sp>
        <p:nvSpPr>
          <p:cNvPr id="5" name="Fußzeilenplatzhalter 4"/>
          <p:cNvSpPr>
            <a:spLocks noGrp="1"/>
          </p:cNvSpPr>
          <p:nvPr>
            <p:ph type="ftr" sz="quarter" idx="16"/>
          </p:nvPr>
        </p:nvSpPr>
        <p:spPr/>
        <p:txBody>
          <a:bodyPr/>
          <a:lstStyle/>
          <a:p>
            <a:r>
              <a:rPr lang="en-US" dirty="0" smtClean="0"/>
              <a:t>Endress+Hauser </a:t>
            </a:r>
            <a:r>
              <a:rPr lang="en-US" dirty="0" smtClean="0"/>
              <a:t>Abad Aguilar</a:t>
            </a:r>
            <a:endParaRPr lang="en-US" dirty="0"/>
          </a:p>
        </p:txBody>
      </p:sp>
      <p:sp>
        <p:nvSpPr>
          <p:cNvPr id="6" name="Foliennummernplatzhalter 5"/>
          <p:cNvSpPr>
            <a:spLocks noGrp="1"/>
          </p:cNvSpPr>
          <p:nvPr>
            <p:ph type="sldNum" sz="quarter" idx="17"/>
          </p:nvPr>
        </p:nvSpPr>
        <p:spPr/>
        <p:txBody>
          <a:bodyPr/>
          <a:lstStyle/>
          <a:p>
            <a:r>
              <a:rPr lang="en-US" smtClean="0"/>
              <a:t>Slide </a:t>
            </a:r>
            <a:fld id="{0D3B747C-B160-4C8C-8CE8-8923644777CB}"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H Two Text" preserve="1" userDrawn="1">
  <p:cSld name="E+H Two Text">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9" name="txtContent"/>
          <p:cNvSpPr>
            <a:spLocks noGrp="1"/>
          </p:cNvSpPr>
          <p:nvPr>
            <p:ph type="body" sz="quarter" idx="13"/>
          </p:nvPr>
        </p:nvSpPr>
        <p:spPr>
          <a:xfrm>
            <a:off x="827998" y="1341438"/>
            <a:ext cx="3888017" cy="4751387"/>
          </a:xfrm>
        </p:spPr>
        <p:txBody>
          <a:bodyPr/>
          <a:lstStyle>
            <a:lvl1pPr marL="0" indent="0">
              <a:buNone/>
              <a:defRPr/>
            </a:lvl1pPr>
            <a:lvl2pPr marL="360363" indent="3175">
              <a:buNone/>
              <a:defRPr/>
            </a:lvl2pPr>
            <a:lvl3pPr marL="714375" indent="3175">
              <a:buNone/>
              <a:defRPr/>
            </a:lvl3pPr>
            <a:lvl4pPr marL="1076325" indent="4763">
              <a:buNone/>
              <a:defRPr/>
            </a:lvl4pPr>
            <a:lvl5pPr marL="1436688" indent="-3175">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xtContent2"/>
          <p:cNvSpPr>
            <a:spLocks noGrp="1"/>
          </p:cNvSpPr>
          <p:nvPr>
            <p:ph type="body" sz="quarter" idx="14"/>
          </p:nvPr>
        </p:nvSpPr>
        <p:spPr>
          <a:xfrm>
            <a:off x="4932040" y="1341439"/>
            <a:ext cx="3888110" cy="4751387"/>
          </a:xfrm>
        </p:spPr>
        <p:txBody>
          <a:bodyPr/>
          <a:lstStyle>
            <a:lvl1pPr marL="0" indent="0">
              <a:buFontTx/>
              <a:buNone/>
              <a:defRPr/>
            </a:lvl1pPr>
            <a:lvl2pPr marL="360363" indent="3175">
              <a:buFontTx/>
              <a:buNone/>
              <a:defRPr/>
            </a:lvl2pPr>
            <a:lvl3pPr marL="714375" indent="3175">
              <a:buFontTx/>
              <a:buNone/>
              <a:defRPr/>
            </a:lvl3pPr>
            <a:lvl4pPr marL="1076325" indent="-1588">
              <a:buFontTx/>
              <a:buNone/>
              <a:defRPr/>
            </a:lvl4pPr>
            <a:lvl5pPr marL="1436688" indent="-3175">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5"/>
          </p:nvPr>
        </p:nvSpPr>
        <p:spPr/>
        <p:txBody>
          <a:bodyPr/>
          <a:lstStyle/>
          <a:p>
            <a:endParaRPr lang="en-US" dirty="0"/>
          </a:p>
        </p:txBody>
      </p:sp>
      <p:sp>
        <p:nvSpPr>
          <p:cNvPr id="5" name="Fußzeilenplatzhalter 4"/>
          <p:cNvSpPr>
            <a:spLocks noGrp="1"/>
          </p:cNvSpPr>
          <p:nvPr>
            <p:ph type="ftr" sz="quarter" idx="16"/>
          </p:nvPr>
        </p:nvSpPr>
        <p:spPr/>
        <p:txBody>
          <a:bodyPr/>
          <a:lstStyle/>
          <a:p>
            <a:r>
              <a:rPr lang="en-US" dirty="0" smtClean="0"/>
              <a:t>Endress+Hauser </a:t>
            </a:r>
            <a:r>
              <a:rPr lang="en-US" dirty="0" smtClean="0"/>
              <a:t>Abad Aguilar</a:t>
            </a:r>
            <a:endParaRPr lang="en-US" dirty="0"/>
          </a:p>
        </p:txBody>
      </p:sp>
      <p:sp>
        <p:nvSpPr>
          <p:cNvPr id="6" name="Foliennummernplatzhalter 5"/>
          <p:cNvSpPr>
            <a:spLocks noGrp="1"/>
          </p:cNvSpPr>
          <p:nvPr>
            <p:ph type="sldNum" sz="quarter" idx="17"/>
          </p:nvPr>
        </p:nvSpPr>
        <p:spPr/>
        <p:txBody>
          <a:bodyPr/>
          <a:lstStyle/>
          <a:p>
            <a:r>
              <a:rPr lang="en-US" smtClean="0"/>
              <a:t>Slide </a:t>
            </a:r>
            <a:fld id="{6F631C43-0850-47F2-AAFC-9AE6B0C46F64}"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H Two Content" preserve="1" userDrawn="1">
  <p:cSld name="E+H Two Content">
    <p:spTree>
      <p:nvGrpSpPr>
        <p:cNvPr id="1" name=""/>
        <p:cNvGrpSpPr/>
        <p:nvPr/>
      </p:nvGrpSpPr>
      <p:grpSpPr>
        <a:xfrm>
          <a:off x="0" y="0"/>
          <a:ext cx="0" cy="0"/>
          <a:chOff x="0" y="0"/>
          <a:chExt cx="0" cy="0"/>
        </a:xfrm>
      </p:grpSpPr>
      <p:sp>
        <p:nvSpPr>
          <p:cNvPr id="2" name="txtTitle"/>
          <p:cNvSpPr>
            <a:spLocks noGrp="1"/>
          </p:cNvSpPr>
          <p:nvPr>
            <p:ph type="title"/>
          </p:nvPr>
        </p:nvSpPr>
        <p:spPr/>
        <p:txBody>
          <a:bodyPr/>
          <a:lstStyle/>
          <a:p>
            <a:r>
              <a:rPr lang="en-US" smtClean="0"/>
              <a:t>Click to edit Master title style</a:t>
            </a:r>
            <a:endParaRPr lang="en-US" dirty="0"/>
          </a:p>
        </p:txBody>
      </p:sp>
      <p:sp>
        <p:nvSpPr>
          <p:cNvPr id="8" name="Date Placeholder 7"/>
          <p:cNvSpPr>
            <a:spLocks noGrp="1"/>
          </p:cNvSpPr>
          <p:nvPr>
            <p:ph type="dt" sz="half" idx="10"/>
          </p:nvPr>
        </p:nvSpPr>
        <p:spPr/>
        <p:txBody>
          <a:bodyPr/>
          <a:lstStyle/>
          <a:p>
            <a:endParaRPr lang="en-US" dirty="0"/>
          </a:p>
        </p:txBody>
      </p:sp>
      <p:sp>
        <p:nvSpPr>
          <p:cNvPr id="4" name="Content Placeholder 3"/>
          <p:cNvSpPr>
            <a:spLocks noGrp="1"/>
          </p:cNvSpPr>
          <p:nvPr>
            <p:ph sz="quarter" idx="13"/>
          </p:nvPr>
        </p:nvSpPr>
        <p:spPr>
          <a:xfrm>
            <a:off x="827998" y="1341438"/>
            <a:ext cx="3888017"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4"/>
          </p:nvPr>
        </p:nvSpPr>
        <p:spPr>
          <a:xfrm>
            <a:off x="4932040" y="1341439"/>
            <a:ext cx="3888110" cy="47513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ußzeilenplatzhalter 2"/>
          <p:cNvSpPr>
            <a:spLocks noGrp="1"/>
          </p:cNvSpPr>
          <p:nvPr>
            <p:ph type="ftr" sz="quarter" idx="15"/>
          </p:nvPr>
        </p:nvSpPr>
        <p:spPr/>
        <p:txBody>
          <a:bodyPr/>
          <a:lstStyle/>
          <a:p>
            <a:r>
              <a:rPr lang="en-US" dirty="0" smtClean="0"/>
              <a:t>Endress+Hauser </a:t>
            </a:r>
            <a:r>
              <a:rPr lang="en-US" dirty="0" smtClean="0"/>
              <a:t>Abad Aguilar</a:t>
            </a:r>
            <a:endParaRPr lang="en-US" dirty="0"/>
          </a:p>
        </p:txBody>
      </p:sp>
      <p:sp>
        <p:nvSpPr>
          <p:cNvPr id="5" name="Foliennummernplatzhalter 4"/>
          <p:cNvSpPr>
            <a:spLocks noGrp="1"/>
          </p:cNvSpPr>
          <p:nvPr>
            <p:ph type="sldNum" sz="quarter" idx="16"/>
          </p:nvPr>
        </p:nvSpPr>
        <p:spPr/>
        <p:txBody>
          <a:bodyPr/>
          <a:lstStyle/>
          <a:p>
            <a:r>
              <a:rPr lang="en-US" smtClean="0"/>
              <a:t>Slide </a:t>
            </a:r>
            <a:fld id="{6E762D9B-EA45-414C-8D5F-EE32EEAEDD1D}" type="slidenum">
              <a:rPr lang="en-US" smtClean="0"/>
              <a:t>‹Nr.›</a:t>
            </a:fld>
            <a:endParaRPr lang="en-US" dirty="0"/>
          </a:p>
        </p:txBody>
      </p:sp>
    </p:spTree>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xtTitle"/>
          <p:cNvSpPr>
            <a:spLocks noGrp="1" noChangeArrowheads="1"/>
          </p:cNvSpPr>
          <p:nvPr>
            <p:ph type="title"/>
          </p:nvPr>
        </p:nvSpPr>
        <p:spPr bwMode="auto">
          <a:xfrm>
            <a:off x="827998" y="620687"/>
            <a:ext cx="7992151" cy="360041"/>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p>
            <a:pPr lvl="0"/>
            <a:endParaRPr lang="en-US" dirty="0" smtClean="0"/>
          </a:p>
        </p:txBody>
      </p:sp>
      <p:sp>
        <p:nvSpPr>
          <p:cNvPr id="1027" name="txtContent"/>
          <p:cNvSpPr>
            <a:spLocks noGrp="1" noChangeArrowheads="1"/>
          </p:cNvSpPr>
          <p:nvPr>
            <p:ph type="body" idx="1"/>
          </p:nvPr>
        </p:nvSpPr>
        <p:spPr bwMode="auto">
          <a:xfrm>
            <a:off x="828000" y="1340769"/>
            <a:ext cx="7992150" cy="475205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smtClean="0"/>
          </a:p>
        </p:txBody>
      </p:sp>
      <p:sp>
        <p:nvSpPr>
          <p:cNvPr id="1031" name="shBlueMargin"/>
          <p:cNvSpPr>
            <a:spLocks noChangeArrowheads="1"/>
          </p:cNvSpPr>
          <p:nvPr/>
        </p:nvSpPr>
        <p:spPr bwMode="auto">
          <a:xfrm>
            <a:off x="-1" y="0"/>
            <a:ext cx="252000" cy="6264000"/>
          </a:xfrm>
          <a:prstGeom prst="rect">
            <a:avLst/>
          </a:prstGeom>
          <a:solidFill>
            <a:srgbClr val="009EE3"/>
          </a:solidFill>
          <a:ln w="12700" cap="sq">
            <a:noFill/>
            <a:miter lim="800000"/>
            <a:headEnd type="none" w="sm" len="sm"/>
            <a:tailEnd type="none" w="sm" len="sm"/>
          </a:ln>
          <a:effectLst/>
        </p:spPr>
        <p:txBody>
          <a:bodyPr wrap="none" anchor="ctr"/>
          <a:lstStyle/>
          <a:p>
            <a:endParaRPr lang="en-US">
              <a:latin typeface="E+H Serif"/>
            </a:endParaRPr>
          </a:p>
        </p:txBody>
      </p:sp>
      <p:sp>
        <p:nvSpPr>
          <p:cNvPr id="1028" name="txtPresentationTitle"/>
          <p:cNvSpPr>
            <a:spLocks noGrp="1" noChangeArrowheads="1"/>
          </p:cNvSpPr>
          <p:nvPr>
            <p:ph type="dt" sz="half" idx="2"/>
          </p:nvPr>
        </p:nvSpPr>
        <p:spPr bwMode="auto">
          <a:xfrm>
            <a:off x="827998" y="194736"/>
            <a:ext cx="7980555" cy="180000"/>
          </a:xfrm>
          <a:prstGeom prst="rect">
            <a:avLst/>
          </a:prstGeom>
          <a:noFill/>
          <a:ln w="9525" algn="ctr">
            <a:noFill/>
            <a:miter lim="800000"/>
            <a:headEnd/>
            <a:tailEnd/>
          </a:ln>
          <a:effectLst/>
        </p:spPr>
        <p:txBody>
          <a:bodyPr vert="horz" wrap="none" lIns="0" tIns="0" rIns="0" bIns="0" numCol="1" anchor="t" anchorCtr="0" compatLnSpc="1">
            <a:prstTxWarp prst="textNoShape">
              <a:avLst/>
            </a:prstTxWarp>
            <a:noAutofit/>
          </a:bodyPr>
          <a:lstStyle>
            <a:lvl1pPr>
              <a:defRPr sz="1200">
                <a:solidFill>
                  <a:srgbClr val="000000"/>
                </a:solidFill>
                <a:latin typeface="E+H Serif"/>
              </a:defRPr>
            </a:lvl1pPr>
          </a:lstStyle>
          <a:p>
            <a:endParaRPr lang="en-US" dirty="0"/>
          </a:p>
        </p:txBody>
      </p:sp>
      <p:sp>
        <p:nvSpPr>
          <p:cNvPr id="1029" name="txtPresenter"/>
          <p:cNvSpPr>
            <a:spLocks noGrp="1" noChangeArrowheads="1"/>
          </p:cNvSpPr>
          <p:nvPr>
            <p:ph type="ftr" sz="quarter" idx="3"/>
          </p:nvPr>
        </p:nvSpPr>
        <p:spPr bwMode="auto">
          <a:xfrm>
            <a:off x="3065189" y="6451599"/>
            <a:ext cx="2830513"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defRPr sz="1200" noProof="1">
                <a:solidFill>
                  <a:srgbClr val="000000"/>
                </a:solidFill>
                <a:latin typeface="E+H Serif"/>
              </a:defRPr>
            </a:lvl1pPr>
          </a:lstStyle>
          <a:p>
            <a:r>
              <a:rPr lang="en-US" dirty="0" smtClean="0"/>
              <a:t>Endress+Hauser </a:t>
            </a:r>
            <a:r>
              <a:rPr lang="en-US" dirty="0" smtClean="0"/>
              <a:t>Abad Aguilar</a:t>
            </a:r>
            <a:endParaRPr lang="en-US" dirty="0"/>
          </a:p>
        </p:txBody>
      </p:sp>
      <p:sp>
        <p:nvSpPr>
          <p:cNvPr id="1030" name="txtSlideNumber"/>
          <p:cNvSpPr>
            <a:spLocks noGrp="1" noChangeArrowheads="1"/>
          </p:cNvSpPr>
          <p:nvPr>
            <p:ph type="sldNum" sz="quarter" idx="4"/>
          </p:nvPr>
        </p:nvSpPr>
        <p:spPr bwMode="auto">
          <a:xfrm>
            <a:off x="827789" y="6451599"/>
            <a:ext cx="5715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a:defRPr sz="1200" noProof="1">
                <a:solidFill>
                  <a:srgbClr val="000000"/>
                </a:solidFill>
                <a:latin typeface="E+H Serif"/>
              </a:defRPr>
            </a:lvl1pPr>
          </a:lstStyle>
          <a:p>
            <a:r>
              <a:rPr lang="en-US" smtClean="0"/>
              <a:t>Slide </a:t>
            </a:r>
            <a:fld id="{4B3CE0E2-FD4B-41F7-8933-6854CB353E4C}" type="slidenum">
              <a:rPr lang="en-US" smtClean="0"/>
              <a:t>‹Nr.›</a:t>
            </a:fld>
            <a:endParaRPr lang="en-US" dirty="0"/>
          </a:p>
        </p:txBody>
      </p:sp>
      <p:sp>
        <p:nvSpPr>
          <p:cNvPr id="1033" name="shLine"/>
          <p:cNvSpPr>
            <a:spLocks noChangeShapeType="1"/>
          </p:cNvSpPr>
          <p:nvPr/>
        </p:nvSpPr>
        <p:spPr bwMode="gray">
          <a:xfrm flipV="1">
            <a:off x="827087" y="6265314"/>
            <a:ext cx="7993063" cy="0"/>
          </a:xfrm>
          <a:prstGeom prst="line">
            <a:avLst/>
          </a:prstGeom>
          <a:noFill/>
          <a:ln w="6350">
            <a:solidFill>
              <a:srgbClr val="000000"/>
            </a:solidFill>
            <a:round/>
            <a:headEnd type="none" w="sm" len="sm"/>
            <a:tailEnd type="none" w="sm" len="sm"/>
          </a:ln>
          <a:effectLst/>
        </p:spPr>
        <p:txBody>
          <a:bodyPr wrap="none" anchor="ctr"/>
          <a:lstStyle/>
          <a:p>
            <a:endParaRPr lang="en-US">
              <a:latin typeface="E+H Serif"/>
            </a:endParaRPr>
          </a:p>
        </p:txBody>
      </p:sp>
      <p:sp>
        <p:nvSpPr>
          <p:cNvPr id="15" name="shLine"/>
          <p:cNvSpPr>
            <a:spLocks noChangeShapeType="1"/>
          </p:cNvSpPr>
          <p:nvPr/>
        </p:nvSpPr>
        <p:spPr bwMode="gray">
          <a:xfrm flipV="1">
            <a:off x="827088" y="1044000"/>
            <a:ext cx="7993062" cy="0"/>
          </a:xfrm>
          <a:prstGeom prst="line">
            <a:avLst/>
          </a:prstGeom>
          <a:noFill/>
          <a:ln w="6350">
            <a:solidFill>
              <a:srgbClr val="000000"/>
            </a:solidFill>
            <a:round/>
            <a:headEnd type="none" w="sm" len="sm"/>
            <a:tailEnd type="none" w="sm" len="sm"/>
          </a:ln>
          <a:effectLst/>
        </p:spPr>
        <p:txBody>
          <a:bodyPr wrap="none" anchor="ctr"/>
          <a:lstStyle/>
          <a:p>
            <a:endParaRPr lang="en-US">
              <a:latin typeface="E+H Serif" pitchFamily="18" charset="0"/>
            </a:endParaRPr>
          </a:p>
        </p:txBody>
      </p:sp>
      <p:sp>
        <p:nvSpPr>
          <p:cNvPr id="12" name="txtDate"/>
          <p:cNvSpPr>
            <a:spLocks noChangeArrowheads="1"/>
          </p:cNvSpPr>
          <p:nvPr/>
        </p:nvSpPr>
        <p:spPr bwMode="auto">
          <a:xfrm>
            <a:off x="1946489" y="6451599"/>
            <a:ext cx="571500" cy="180000"/>
          </a:xfrm>
          <a:prstGeom prst="rect">
            <a:avLst/>
          </a:prstGeom>
          <a:noFill/>
          <a:ln w="9525">
            <a:noFill/>
            <a:miter lim="800000"/>
            <a:headEnd/>
            <a:tailEnd/>
          </a:ln>
          <a:effectLst/>
        </p:spPr>
        <p:txBody>
          <a:bodyPr wrap="none" lIns="0" tIns="0" rIns="0" bIns="0" anchor="ctr">
            <a:noAutofit/>
          </a:bodyPr>
          <a:lstStyle/>
          <a:p>
            <a:endParaRPr lang="en-US" sz="1200" noProof="1">
              <a:solidFill>
                <a:srgbClr val="000000"/>
              </a:solidFill>
              <a:latin typeface="E+H Serif" pitchFamily="18" charset="0"/>
            </a:endParaRPr>
          </a:p>
        </p:txBody>
      </p:sp>
      <p:pic>
        <p:nvPicPr>
          <p:cNvPr id="4" name="imgLogo"/>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6962775" y="6378576"/>
            <a:ext cx="1854200" cy="216725"/>
          </a:xfrm>
          <a:prstGeom prst="rect">
            <a:avLst/>
          </a:prstGeom>
        </p:spPr>
      </p:pic>
      <p:sp>
        <p:nvSpPr>
          <p:cNvPr id="5" name="NavButtonAction Button: Back or Previous 4">
            <a:hlinkClick r:id="" action="ppaction://hlinkshowjump?jump=previousslide" highlightClick="1"/>
          </p:cNvPr>
          <p:cNvSpPr/>
          <p:nvPr userDrawn="1"/>
        </p:nvSpPr>
        <p:spPr>
          <a:xfrm>
            <a:off x="252000" y="6483350"/>
            <a:ext cx="196850" cy="177800"/>
          </a:xfrm>
          <a:prstGeom prst="actionButtonBackPrevious">
            <a:avLst/>
          </a:prstGeom>
          <a:solidFill>
            <a:srgbClr val="AE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rgbClr val="000000"/>
              </a:solidFill>
              <a:latin typeface="E+H Serif" pitchFamily="18" charset="0"/>
            </a:endParaRPr>
          </a:p>
        </p:txBody>
      </p:sp>
      <p:sp>
        <p:nvSpPr>
          <p:cNvPr id="6" name="NavButtonAction Button: Forward or Next 5">
            <a:hlinkClick r:id="" action="ppaction://hlinkshowjump?jump=nextslide" highlightClick="1"/>
          </p:cNvPr>
          <p:cNvSpPr/>
          <p:nvPr userDrawn="1"/>
        </p:nvSpPr>
        <p:spPr>
          <a:xfrm>
            <a:off x="485363" y="6483350"/>
            <a:ext cx="196850" cy="177800"/>
          </a:xfrm>
          <a:prstGeom prst="actionButtonForwardNext">
            <a:avLst/>
          </a:prstGeom>
          <a:solidFill>
            <a:srgbClr val="AE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rgbClr val="000000"/>
              </a:solidFill>
              <a:latin typeface="E+H Serif" pitchFamily="18" charset="0"/>
            </a:endParaRPr>
          </a:p>
        </p:txBody>
      </p:sp>
    </p:spTree>
  </p:cSld>
  <p:clrMap bg1="lt1" tx1="dk1" bg2="lt2" tx2="dk2" accent1="accent1" accent2="accent2" accent3="accent3" accent4="accent4" accent5="accent5" accent6="accent6" hlink="hlink" folHlink="folHlink"/>
  <p:sldLayoutIdLst>
    <p:sldLayoutId id="2147483667" r:id="rId1"/>
    <p:sldLayoutId id="2147483664" r:id="rId2"/>
    <p:sldLayoutId id="2147483671" r:id="rId3"/>
    <p:sldLayoutId id="2147483668" r:id="rId4"/>
    <p:sldLayoutId id="2147483663" r:id="rId5"/>
    <p:sldLayoutId id="2147483650" r:id="rId6"/>
    <p:sldLayoutId id="2147483665" r:id="rId7"/>
    <p:sldLayoutId id="2147483666" r:id="rId8"/>
    <p:sldLayoutId id="2147483652" r:id="rId9"/>
    <p:sldLayoutId id="2147483654" r:id="rId10"/>
    <p:sldLayoutId id="2147483655" r:id="rId11"/>
    <p:sldLayoutId id="2147483669" r:id="rId12"/>
    <p:sldLayoutId id="2147483670" r:id="rId13"/>
    <p:sldLayoutId id="2147483673" r:id="rId14"/>
    <p:sldLayoutId id="2147483674" r:id="rId15"/>
  </p:sldLayoutIdLst>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1">
          <a:solidFill>
            <a:srgbClr val="A8005C"/>
          </a:solidFill>
          <a:latin typeface="E+H Serif"/>
          <a:ea typeface="+mj-ea"/>
          <a:cs typeface="+mj-cs"/>
        </a:defRPr>
      </a:lvl1pPr>
      <a:lvl2pPr algn="l" rtl="0" eaLnBrk="1" fontAlgn="base" hangingPunct="1">
        <a:spcBef>
          <a:spcPct val="0"/>
        </a:spcBef>
        <a:spcAft>
          <a:spcPct val="0"/>
        </a:spcAft>
        <a:defRPr sz="2400">
          <a:solidFill>
            <a:schemeClr val="tx2"/>
          </a:solidFill>
          <a:latin typeface="E+H Serif" pitchFamily="2" charset="0"/>
        </a:defRPr>
      </a:lvl2pPr>
      <a:lvl3pPr algn="l" rtl="0" eaLnBrk="1" fontAlgn="base" hangingPunct="1">
        <a:spcBef>
          <a:spcPct val="0"/>
        </a:spcBef>
        <a:spcAft>
          <a:spcPct val="0"/>
        </a:spcAft>
        <a:defRPr sz="2400">
          <a:solidFill>
            <a:schemeClr val="tx2"/>
          </a:solidFill>
          <a:latin typeface="E+H Serif" pitchFamily="2" charset="0"/>
        </a:defRPr>
      </a:lvl3pPr>
      <a:lvl4pPr algn="l" rtl="0" eaLnBrk="1" fontAlgn="base" hangingPunct="1">
        <a:spcBef>
          <a:spcPct val="0"/>
        </a:spcBef>
        <a:spcAft>
          <a:spcPct val="0"/>
        </a:spcAft>
        <a:defRPr sz="2400">
          <a:solidFill>
            <a:schemeClr val="tx2"/>
          </a:solidFill>
          <a:latin typeface="E+H Serif" pitchFamily="2" charset="0"/>
        </a:defRPr>
      </a:lvl4pPr>
      <a:lvl5pPr algn="l" rtl="0" eaLnBrk="1" fontAlgn="base" hangingPunct="1">
        <a:spcBef>
          <a:spcPct val="0"/>
        </a:spcBef>
        <a:spcAft>
          <a:spcPct val="0"/>
        </a:spcAft>
        <a:defRPr sz="2400">
          <a:solidFill>
            <a:schemeClr val="tx2"/>
          </a:solidFill>
          <a:latin typeface="E+H Serif" pitchFamily="2" charset="0"/>
        </a:defRPr>
      </a:lvl5pPr>
      <a:lvl6pPr marL="457200" algn="l" rtl="0" eaLnBrk="1" fontAlgn="base" hangingPunct="1">
        <a:spcBef>
          <a:spcPct val="0"/>
        </a:spcBef>
        <a:spcAft>
          <a:spcPct val="0"/>
        </a:spcAft>
        <a:defRPr sz="2400">
          <a:solidFill>
            <a:schemeClr val="tx2"/>
          </a:solidFill>
          <a:latin typeface="E+H Serif" pitchFamily="2" charset="0"/>
        </a:defRPr>
      </a:lvl6pPr>
      <a:lvl7pPr marL="914400" algn="l" rtl="0" eaLnBrk="1" fontAlgn="base" hangingPunct="1">
        <a:spcBef>
          <a:spcPct val="0"/>
        </a:spcBef>
        <a:spcAft>
          <a:spcPct val="0"/>
        </a:spcAft>
        <a:defRPr sz="2400">
          <a:solidFill>
            <a:schemeClr val="tx2"/>
          </a:solidFill>
          <a:latin typeface="E+H Serif" pitchFamily="2" charset="0"/>
        </a:defRPr>
      </a:lvl7pPr>
      <a:lvl8pPr marL="1371600" algn="l" rtl="0" eaLnBrk="1" fontAlgn="base" hangingPunct="1">
        <a:spcBef>
          <a:spcPct val="0"/>
        </a:spcBef>
        <a:spcAft>
          <a:spcPct val="0"/>
        </a:spcAft>
        <a:defRPr sz="2400">
          <a:solidFill>
            <a:schemeClr val="tx2"/>
          </a:solidFill>
          <a:latin typeface="E+H Serif" pitchFamily="2" charset="0"/>
        </a:defRPr>
      </a:lvl8pPr>
      <a:lvl9pPr marL="1828800" algn="l" rtl="0" eaLnBrk="1" fontAlgn="base" hangingPunct="1">
        <a:spcBef>
          <a:spcPct val="0"/>
        </a:spcBef>
        <a:spcAft>
          <a:spcPct val="0"/>
        </a:spcAft>
        <a:defRPr sz="2400">
          <a:solidFill>
            <a:schemeClr val="tx2"/>
          </a:solidFill>
          <a:latin typeface="E+H Serif" pitchFamily="2" charset="0"/>
        </a:defRPr>
      </a:lvl9pPr>
    </p:titleStyle>
    <p:bodyStyle>
      <a:lvl1pPr marL="269875" indent="-269875" algn="l" rtl="0" eaLnBrk="1" fontAlgn="base" hangingPunct="1">
        <a:lnSpc>
          <a:spcPct val="110000"/>
        </a:lnSpc>
        <a:spcBef>
          <a:spcPts val="0"/>
        </a:spcBef>
        <a:spcAft>
          <a:spcPts val="600"/>
        </a:spcAft>
        <a:buClr>
          <a:srgbClr val="007CAA"/>
        </a:buClr>
        <a:buFont typeface="E+H Serif" pitchFamily="18" charset="0"/>
        <a:buChar char="•"/>
        <a:defRPr sz="2000">
          <a:solidFill>
            <a:srgbClr val="000000"/>
          </a:solidFill>
          <a:latin typeface="E+H Serif"/>
          <a:ea typeface="+mn-ea"/>
          <a:cs typeface="+mn-cs"/>
        </a:defRPr>
      </a:lvl1pPr>
      <a:lvl2pPr marL="541338" indent="-271463" algn="l" rtl="0" eaLnBrk="1" fontAlgn="base" hangingPunct="1">
        <a:lnSpc>
          <a:spcPct val="110000"/>
        </a:lnSpc>
        <a:spcBef>
          <a:spcPts val="0"/>
        </a:spcBef>
        <a:spcAft>
          <a:spcPts val="600"/>
        </a:spcAft>
        <a:buClr>
          <a:srgbClr val="007CAA"/>
        </a:buClr>
        <a:buFont typeface="E+H Serif" pitchFamily="18" charset="0"/>
        <a:buChar char="•"/>
        <a:defRPr sz="1800">
          <a:solidFill>
            <a:srgbClr val="000000"/>
          </a:solidFill>
          <a:latin typeface="E+H Serif"/>
        </a:defRPr>
      </a:lvl2pPr>
      <a:lvl3pPr marL="717550" indent="-182563" algn="l" rtl="0" eaLnBrk="1" fontAlgn="base" hangingPunct="1">
        <a:lnSpc>
          <a:spcPct val="110000"/>
        </a:lnSpc>
        <a:spcBef>
          <a:spcPts val="0"/>
        </a:spcBef>
        <a:spcAft>
          <a:spcPts val="400"/>
        </a:spcAft>
        <a:buClr>
          <a:srgbClr val="007CAA"/>
        </a:buClr>
        <a:buFont typeface="E+H Serif" pitchFamily="18" charset="0"/>
        <a:buChar char="•"/>
        <a:defRPr sz="1400">
          <a:solidFill>
            <a:srgbClr val="000000"/>
          </a:solidFill>
          <a:latin typeface="E+H Serif"/>
        </a:defRPr>
      </a:lvl3pPr>
      <a:lvl4pPr marL="900113" indent="-176213" algn="l" rtl="0" eaLnBrk="1" fontAlgn="base" hangingPunct="1">
        <a:lnSpc>
          <a:spcPct val="110000"/>
        </a:lnSpc>
        <a:spcBef>
          <a:spcPts val="0"/>
        </a:spcBef>
        <a:spcAft>
          <a:spcPts val="400"/>
        </a:spcAft>
        <a:buClr>
          <a:srgbClr val="007CAA"/>
        </a:buClr>
        <a:buFont typeface="E+H Serif" pitchFamily="18" charset="0"/>
        <a:buChar char="•"/>
        <a:defRPr sz="1400">
          <a:solidFill>
            <a:srgbClr val="000000"/>
          </a:solidFill>
          <a:latin typeface="E+H Serif"/>
        </a:defRPr>
      </a:lvl4pPr>
      <a:lvl5pPr marL="1074738" indent="-182563" algn="l" rtl="0" eaLnBrk="1" fontAlgn="base" hangingPunct="1">
        <a:lnSpc>
          <a:spcPct val="110000"/>
        </a:lnSpc>
        <a:spcBef>
          <a:spcPts val="0"/>
        </a:spcBef>
        <a:spcAft>
          <a:spcPts val="400"/>
        </a:spcAft>
        <a:buClr>
          <a:srgbClr val="007CAA"/>
        </a:buClr>
        <a:buFont typeface="E+H Serif" pitchFamily="18" charset="0"/>
        <a:buChar char="•"/>
        <a:defRPr sz="1400">
          <a:solidFill>
            <a:srgbClr val="000000"/>
          </a:solidFill>
          <a:latin typeface="E+H Serif"/>
        </a:defRPr>
      </a:lvl5pPr>
      <a:lvl6pPr marL="2252663" indent="-179388" algn="l" rtl="0" eaLnBrk="1" fontAlgn="base" hangingPunct="1">
        <a:lnSpc>
          <a:spcPct val="110000"/>
        </a:lnSpc>
        <a:spcBef>
          <a:spcPct val="90000"/>
        </a:spcBef>
        <a:spcAft>
          <a:spcPct val="0"/>
        </a:spcAft>
        <a:buClr>
          <a:srgbClr val="0088FF"/>
        </a:buClr>
        <a:buFont typeface="Wingdings" pitchFamily="2" charset="2"/>
        <a:buChar char="n"/>
        <a:defRPr sz="1600">
          <a:solidFill>
            <a:srgbClr val="000000"/>
          </a:solidFill>
          <a:latin typeface="+mn-lt"/>
        </a:defRPr>
      </a:lvl6pPr>
      <a:lvl7pPr marL="2709863" indent="-179388" algn="l" rtl="0" eaLnBrk="1" fontAlgn="base" hangingPunct="1">
        <a:lnSpc>
          <a:spcPct val="110000"/>
        </a:lnSpc>
        <a:spcBef>
          <a:spcPct val="90000"/>
        </a:spcBef>
        <a:spcAft>
          <a:spcPct val="0"/>
        </a:spcAft>
        <a:buClr>
          <a:srgbClr val="0088FF"/>
        </a:buClr>
        <a:buFont typeface="Wingdings" pitchFamily="2" charset="2"/>
        <a:buChar char="n"/>
        <a:defRPr sz="1600">
          <a:solidFill>
            <a:srgbClr val="000000"/>
          </a:solidFill>
          <a:latin typeface="+mn-lt"/>
        </a:defRPr>
      </a:lvl7pPr>
      <a:lvl8pPr marL="3167063" indent="-179388" algn="l" rtl="0" eaLnBrk="1" fontAlgn="base" hangingPunct="1">
        <a:lnSpc>
          <a:spcPct val="110000"/>
        </a:lnSpc>
        <a:spcBef>
          <a:spcPct val="90000"/>
        </a:spcBef>
        <a:spcAft>
          <a:spcPct val="0"/>
        </a:spcAft>
        <a:buClr>
          <a:srgbClr val="0088FF"/>
        </a:buClr>
        <a:buFont typeface="Wingdings" pitchFamily="2" charset="2"/>
        <a:buChar char="n"/>
        <a:defRPr sz="1600">
          <a:solidFill>
            <a:srgbClr val="000000"/>
          </a:solidFill>
          <a:latin typeface="+mn-lt"/>
        </a:defRPr>
      </a:lvl8pPr>
      <a:lvl9pPr marL="3624263" indent="-179388" algn="l" rtl="0" eaLnBrk="1" fontAlgn="base" hangingPunct="1">
        <a:lnSpc>
          <a:spcPct val="110000"/>
        </a:lnSpc>
        <a:spcBef>
          <a:spcPct val="90000"/>
        </a:spcBef>
        <a:spcAft>
          <a:spcPct val="0"/>
        </a:spcAft>
        <a:buClr>
          <a:srgbClr val="0088FF"/>
        </a:buClr>
        <a:buFont typeface="Wingdings" pitchFamily="2" charset="2"/>
        <a:buChar char="n"/>
        <a:defRPr sz="1600">
          <a:solidFill>
            <a:srgbClr val="00000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jpg"/><Relationship Id="rId1" Type="http://schemas.openxmlformats.org/officeDocument/2006/relationships/tags" Target="../tags/tag3.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 Target="slide17.xml"/><Relationship Id="rId4" Type="http://schemas.openxmlformats.org/officeDocument/2006/relationships/slide" Target="slide22.xml"/><Relationship Id="rId5" Type="http://schemas.openxmlformats.org/officeDocument/2006/relationships/slide" Target="slide26.xml"/><Relationship Id="rId6" Type="http://schemas.openxmlformats.org/officeDocument/2006/relationships/slide" Target="slide57.xml"/><Relationship Id="rId7" Type="http://schemas.openxmlformats.org/officeDocument/2006/relationships/slide" Target="slide65.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slide" Target="slide77.xml"/><Relationship Id="rId21" Type="http://schemas.openxmlformats.org/officeDocument/2006/relationships/hyperlink" Target="../../../Applications/Start%20Applications.pptx" TargetMode="External"/><Relationship Id="rId10" Type="http://schemas.openxmlformats.org/officeDocument/2006/relationships/image" Target="../media/image33.png"/><Relationship Id="rId11" Type="http://schemas.openxmlformats.org/officeDocument/2006/relationships/oleObject" Target="../embeddings/oleObject6.bin"/><Relationship Id="rId12" Type="http://schemas.openxmlformats.org/officeDocument/2006/relationships/image" Target="../media/image28.png"/><Relationship Id="rId13" Type="http://schemas.openxmlformats.org/officeDocument/2006/relationships/image" Target="../media/image34.jpeg"/><Relationship Id="rId14" Type="http://schemas.openxmlformats.org/officeDocument/2006/relationships/image" Target="../media/image35.jpeg"/><Relationship Id="rId15" Type="http://schemas.openxmlformats.org/officeDocument/2006/relationships/slide" Target="slide2.xml"/><Relationship Id="rId16" Type="http://schemas.openxmlformats.org/officeDocument/2006/relationships/slide" Target="slide22.xml"/><Relationship Id="rId17" Type="http://schemas.openxmlformats.org/officeDocument/2006/relationships/slide" Target="slide26.xml"/><Relationship Id="rId18" Type="http://schemas.openxmlformats.org/officeDocument/2006/relationships/slide" Target="slide57.xml"/><Relationship Id="rId19" Type="http://schemas.openxmlformats.org/officeDocument/2006/relationships/slide" Target="slide65.xml"/><Relationship Id="rId1" Type="http://schemas.openxmlformats.org/officeDocument/2006/relationships/vmlDrawing" Target="../drawings/vmlDrawing3.vml"/><Relationship Id="rId2" Type="http://schemas.openxmlformats.org/officeDocument/2006/relationships/slideLayout" Target="../slideLayouts/slideLayout10.xml"/><Relationship Id="rId3" Type="http://schemas.openxmlformats.org/officeDocument/2006/relationships/notesSlide" Target="../notesSlides/notesSlide18.xml"/><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oleObject" Target="../embeddings/oleObject5.bin"/><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1" Type="http://schemas.openxmlformats.org/officeDocument/2006/relationships/oleObject" Target="../embeddings/oleObject7.bin"/><Relationship Id="rId12" Type="http://schemas.openxmlformats.org/officeDocument/2006/relationships/image" Target="../media/image36.png"/><Relationship Id="rId13" Type="http://schemas.openxmlformats.org/officeDocument/2006/relationships/oleObject" Target="../embeddings/oleObject8.bin"/><Relationship Id="rId14" Type="http://schemas.openxmlformats.org/officeDocument/2006/relationships/oleObject" Target="../embeddings/oleObject9.bin"/><Relationship Id="rId15" Type="http://schemas.openxmlformats.org/officeDocument/2006/relationships/image" Target="../media/image44.png"/><Relationship Id="rId16" Type="http://schemas.openxmlformats.org/officeDocument/2006/relationships/image" Target="../media/image45.png"/><Relationship Id="rId1" Type="http://schemas.openxmlformats.org/officeDocument/2006/relationships/vmlDrawing" Target="../drawings/vmlDrawing4.vml"/><Relationship Id="rId2" Type="http://schemas.openxmlformats.org/officeDocument/2006/relationships/slideLayout" Target="../slideLayouts/slideLayout10.xml"/><Relationship Id="rId3" Type="http://schemas.openxmlformats.org/officeDocument/2006/relationships/notesSlide" Target="../notesSlides/notesSlide19.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slide" Target="slide22.xml"/><Relationship Id="rId12" Type="http://schemas.openxmlformats.org/officeDocument/2006/relationships/slide" Target="slide26.xml"/><Relationship Id="rId13" Type="http://schemas.openxmlformats.org/officeDocument/2006/relationships/slide" Target="slide57.xml"/><Relationship Id="rId14" Type="http://schemas.openxmlformats.org/officeDocument/2006/relationships/slide" Target="slide65.xml"/><Relationship Id="rId15" Type="http://schemas.openxmlformats.org/officeDocument/2006/relationships/slide" Target="slide77.xml"/><Relationship Id="rId16"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7.jpe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jpeg"/><Relationship Id="rId9" Type="http://schemas.openxmlformats.org/officeDocument/2006/relationships/image" Target="../media/image52.png"/><Relationship Id="rId10" Type="http://schemas.openxmlformats.org/officeDocument/2006/relationships/slide" Target="slide2.xml"/></Relationships>
</file>

<file path=ppt/slides/_rels/slide21.xml.rels><?xml version="1.0" encoding="UTF-8" standalone="yes"?>
<Relationships xmlns="http://schemas.openxmlformats.org/package/2006/relationships"><Relationship Id="rId11" Type="http://schemas.openxmlformats.org/officeDocument/2006/relationships/hyperlink" Target="../../../Applications/Start%20Applications.pptx" TargetMode="External"/><Relationship Id="rId12" Type="http://schemas.openxmlformats.org/officeDocument/2006/relationships/hyperlink" Target="../../../Digital%20Communication/Fieldbus.pptx#-1,1,Digital Communication" TargetMode="External"/><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 Target="slide2.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slide" Target="slide57.xml"/><Relationship Id="rId12" Type="http://schemas.openxmlformats.org/officeDocument/2006/relationships/slide" Target="slide65.xml"/><Relationship Id="rId13" Type="http://schemas.openxmlformats.org/officeDocument/2006/relationships/slide" Target="slide77.xml"/><Relationship Id="rId14" Type="http://schemas.openxmlformats.org/officeDocument/2006/relationships/hyperlink" Target="../../../Applications/Start%20Applications.pptx" TargetMode="External"/><Relationship Id="rId15" Type="http://schemas.openxmlformats.org/officeDocument/2006/relationships/hyperlink" Target="../../../Chemical%20Industry/SIL.pptx#-1,1,Safety in chemical industry" TargetMode="External"/><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5.jpe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slide" Target="slide2.xml"/><Relationship Id="rId9" Type="http://schemas.openxmlformats.org/officeDocument/2006/relationships/slide" Target="slide17.xml"/><Relationship Id="rId10" Type="http://schemas.openxmlformats.org/officeDocument/2006/relationships/slide" Target="slide26.xml"/></Relationships>
</file>

<file path=ppt/slides/_rels/slide24.xml.rels><?xml version="1.0" encoding="UTF-8" standalone="yes"?>
<Relationships xmlns="http://schemas.openxmlformats.org/package/2006/relationships"><Relationship Id="rId11" Type="http://schemas.openxmlformats.org/officeDocument/2006/relationships/slide" Target="slide65.xml"/><Relationship Id="rId12" Type="http://schemas.openxmlformats.org/officeDocument/2006/relationships/slide" Target="slide77.xml"/><Relationship Id="rId13"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61.png"/><Relationship Id="rId7" Type="http://schemas.openxmlformats.org/officeDocument/2006/relationships/slide" Target="slide2.xml"/><Relationship Id="rId8" Type="http://schemas.openxmlformats.org/officeDocument/2006/relationships/slide" Target="slide17.xml"/><Relationship Id="rId9" Type="http://schemas.openxmlformats.org/officeDocument/2006/relationships/slide" Target="slide26.xml"/><Relationship Id="rId10" Type="http://schemas.openxmlformats.org/officeDocument/2006/relationships/slide" Target="slide57.xml"/></Relationships>
</file>

<file path=ppt/slides/_rels/slide25.xml.rels><?xml version="1.0" encoding="UTF-8" standalone="yes"?>
<Relationships xmlns="http://schemas.openxmlformats.org/package/2006/relationships"><Relationship Id="rId11" Type="http://schemas.openxmlformats.org/officeDocument/2006/relationships/slide" Target="slide2.xml"/><Relationship Id="rId12" Type="http://schemas.openxmlformats.org/officeDocument/2006/relationships/slide" Target="slide17.xml"/><Relationship Id="rId13" Type="http://schemas.openxmlformats.org/officeDocument/2006/relationships/slide" Target="slide26.xml"/><Relationship Id="rId14" Type="http://schemas.openxmlformats.org/officeDocument/2006/relationships/slide" Target="slide57.xml"/><Relationship Id="rId15" Type="http://schemas.openxmlformats.org/officeDocument/2006/relationships/slide" Target="slide65.xml"/><Relationship Id="rId16" Type="http://schemas.openxmlformats.org/officeDocument/2006/relationships/slide" Target="slide77.xml"/><Relationship Id="rId17" Type="http://schemas.openxmlformats.org/officeDocument/2006/relationships/hyperlink" Target="../../../Applications/Start%20Applications.pptx" TargetMode="External"/><Relationship Id="rId18" Type="http://schemas.openxmlformats.org/officeDocument/2006/relationships/hyperlink" Target="../../../Digital%20Communication/Fieldbus.pptx#-1,1,Digital Communication" TargetMode="External"/><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61.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hyperlink" Target="../../../Applications/Start%20Applications.pptx" TargetMode="External"/><Relationship Id="rId12" Type="http://schemas.openxmlformats.org/officeDocument/2006/relationships/hyperlink" Target="../../../Chemical%20Industry/Plant%20Safety.pptx#-1,1,Safety in the Chemical Industry" TargetMode="External"/><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s>
</file>

<file path=ppt/slides/_rels/slide28.xml.rels><?xml version="1.0" encoding="UTF-8" standalone="yes"?>
<Relationships xmlns="http://schemas.openxmlformats.org/package/2006/relationships"><Relationship Id="rId11" Type="http://schemas.openxmlformats.org/officeDocument/2006/relationships/hyperlink" Target="../../../Applications/Start%20Applications.pptx" TargetMode="External"/><Relationship Id="rId12" Type="http://schemas.openxmlformats.org/officeDocument/2006/relationships/hyperlink" Target="../../../Chemical%20Industry/Plant%20Safety.pptx#-1,1,Safety in the Chemical Industry" TargetMode="External"/><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68.wmf"/><Relationship Id="rId4" Type="http://schemas.openxmlformats.org/officeDocument/2006/relationships/image" Target="../media/image55.jpe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s>
</file>

<file path=ppt/slides/_rels/slide29.xml.rels><?xml version="1.0" encoding="UTF-8" standalone="yes"?>
<Relationships xmlns="http://schemas.openxmlformats.org/package/2006/relationships"><Relationship Id="rId11" Type="http://schemas.openxmlformats.org/officeDocument/2006/relationships/slide" Target="slide57.xml"/><Relationship Id="rId12" Type="http://schemas.openxmlformats.org/officeDocument/2006/relationships/slide" Target="slide65.xml"/><Relationship Id="rId13" Type="http://schemas.openxmlformats.org/officeDocument/2006/relationships/slide" Target="slide77.xml"/><Relationship Id="rId14" Type="http://schemas.openxmlformats.org/officeDocument/2006/relationships/hyperlink" Target="../../../Applications/Start%20Applications.pptx" TargetMode="External"/><Relationship Id="rId1" Type="http://schemas.openxmlformats.org/officeDocument/2006/relationships/vmlDrawing" Target="../drawings/vmlDrawing5.vml"/><Relationship Id="rId2" Type="http://schemas.openxmlformats.org/officeDocument/2006/relationships/slideLayout" Target="../slideLayouts/slideLayout10.xml"/><Relationship Id="rId3" Type="http://schemas.openxmlformats.org/officeDocument/2006/relationships/notesSlide" Target="../notesSlides/notesSlide29.xml"/><Relationship Id="rId4" Type="http://schemas.openxmlformats.org/officeDocument/2006/relationships/oleObject" Target="../embeddings/oleObject10.bin"/><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 Target="slide2.xml"/><Relationship Id="rId9" Type="http://schemas.openxmlformats.org/officeDocument/2006/relationships/slide" Target="slide17.xml"/><Relationship Id="rId10" Type="http://schemas.openxmlformats.org/officeDocument/2006/relationships/slide" Target="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vmlDrawing" Target="../drawings/vmlDrawing6.vml"/><Relationship Id="rId2" Type="http://schemas.openxmlformats.org/officeDocument/2006/relationships/slideLayout" Target="../slideLayouts/slideLayout10.xml"/><Relationship Id="rId3" Type="http://schemas.openxmlformats.org/officeDocument/2006/relationships/notesSlide" Target="../notesSlides/notesSlide30.xml"/><Relationship Id="rId4" Type="http://schemas.openxmlformats.org/officeDocument/2006/relationships/oleObject" Target="../embeddings/oleObject11.bin"/><Relationship Id="rId5" Type="http://schemas.openxmlformats.org/officeDocument/2006/relationships/image" Target="../media/image73.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31.xml.rels><?xml version="1.0" encoding="UTF-8" standalone="yes"?>
<Relationships xmlns="http://schemas.openxmlformats.org/package/2006/relationships"><Relationship Id="rId11" Type="http://schemas.openxmlformats.org/officeDocument/2006/relationships/slide" Target="slide65.xml"/><Relationship Id="rId12" Type="http://schemas.openxmlformats.org/officeDocument/2006/relationships/slide" Target="slide77.xml"/><Relationship Id="rId13"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slide" Target="slide2.xml"/><Relationship Id="rId8" Type="http://schemas.openxmlformats.org/officeDocument/2006/relationships/slide" Target="slide17.xml"/><Relationship Id="rId9" Type="http://schemas.openxmlformats.org/officeDocument/2006/relationships/slide" Target="slide22.xml"/><Relationship Id="rId10" Type="http://schemas.openxmlformats.org/officeDocument/2006/relationships/slide" Target="slide57.xml"/></Relationships>
</file>

<file path=ppt/slides/_rels/slide32.xml.rels><?xml version="1.0" encoding="UTF-8" standalone="yes"?>
<Relationships xmlns="http://schemas.openxmlformats.org/package/2006/relationships"><Relationship Id="rId11" Type="http://schemas.openxmlformats.org/officeDocument/2006/relationships/slide" Target="slide65.xml"/><Relationship Id="rId12" Type="http://schemas.openxmlformats.org/officeDocument/2006/relationships/slide" Target="slide77.xml"/><Relationship Id="rId13"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slide" Target="slide2.xml"/><Relationship Id="rId8" Type="http://schemas.openxmlformats.org/officeDocument/2006/relationships/slide" Target="slide17.xml"/><Relationship Id="rId9" Type="http://schemas.openxmlformats.org/officeDocument/2006/relationships/slide" Target="slide22.xml"/><Relationship Id="rId10" Type="http://schemas.openxmlformats.org/officeDocument/2006/relationships/slide" Target="slide57.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image" Target="../media/image68.wmf"/><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36.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79.png"/><Relationship Id="rId5" Type="http://schemas.openxmlformats.org/officeDocument/2006/relationships/image" Target="../media/image88.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slide" Target="slide65.xml"/><Relationship Id="rId12" Type="http://schemas.openxmlformats.org/officeDocument/2006/relationships/slide" Target="slide77.xml"/><Relationship Id="rId13"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slide" Target="slide2.xml"/><Relationship Id="rId8" Type="http://schemas.openxmlformats.org/officeDocument/2006/relationships/slide" Target="slide17.xml"/><Relationship Id="rId9" Type="http://schemas.openxmlformats.org/officeDocument/2006/relationships/slide" Target="slide22.xml"/><Relationship Id="rId10" Type="http://schemas.openxmlformats.org/officeDocument/2006/relationships/slide" Target="slide5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1" Type="http://schemas.openxmlformats.org/officeDocument/2006/relationships/slide" Target="slide57.xml"/><Relationship Id="rId12" Type="http://schemas.openxmlformats.org/officeDocument/2006/relationships/slide" Target="slide65.xml"/><Relationship Id="rId13" Type="http://schemas.openxmlformats.org/officeDocument/2006/relationships/slide" Target="slide77.xml"/><Relationship Id="rId14" Type="http://schemas.openxmlformats.org/officeDocument/2006/relationships/hyperlink" Target="../../../Applications/Start%20Applications.pptx" TargetMode="External"/><Relationship Id="rId1" Type="http://schemas.openxmlformats.org/officeDocument/2006/relationships/vmlDrawing" Target="../drawings/vmlDrawing7.vml"/><Relationship Id="rId2" Type="http://schemas.openxmlformats.org/officeDocument/2006/relationships/slideLayout" Target="../slideLayouts/slideLayout10.xml"/><Relationship Id="rId3" Type="http://schemas.openxmlformats.org/officeDocument/2006/relationships/notesSlide" Target="../notesSlides/notesSlide44.xml"/><Relationship Id="rId4" Type="http://schemas.openxmlformats.org/officeDocument/2006/relationships/oleObject" Target="../embeddings/oleObject12.bin"/><Relationship Id="rId5" Type="http://schemas.openxmlformats.org/officeDocument/2006/relationships/image" Target="../media/image97.emf"/><Relationship Id="rId6" Type="http://schemas.openxmlformats.org/officeDocument/2006/relationships/image" Target="../media/image90.png"/><Relationship Id="rId7" Type="http://schemas.openxmlformats.org/officeDocument/2006/relationships/image" Target="../media/image74.png"/><Relationship Id="rId8" Type="http://schemas.openxmlformats.org/officeDocument/2006/relationships/slide" Target="slide2.xml"/><Relationship Id="rId9" Type="http://schemas.openxmlformats.org/officeDocument/2006/relationships/slide" Target="slide17.xml"/><Relationship Id="rId10" Type="http://schemas.openxmlformats.org/officeDocument/2006/relationships/slide" Target="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jpe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47.xml.rels><?xml version="1.0" encoding="UTF-8" standalone="yes"?>
<Relationships xmlns="http://schemas.openxmlformats.org/package/2006/relationships"><Relationship Id="rId11" Type="http://schemas.openxmlformats.org/officeDocument/2006/relationships/image" Target="../media/image111.png"/><Relationship Id="rId12" Type="http://schemas.openxmlformats.org/officeDocument/2006/relationships/slide" Target="slide2.xml"/><Relationship Id="rId13" Type="http://schemas.openxmlformats.org/officeDocument/2006/relationships/slide" Target="slide17.xml"/><Relationship Id="rId14" Type="http://schemas.openxmlformats.org/officeDocument/2006/relationships/slide" Target="slide22.xml"/><Relationship Id="rId15" Type="http://schemas.openxmlformats.org/officeDocument/2006/relationships/slide" Target="slide57.xml"/><Relationship Id="rId16" Type="http://schemas.openxmlformats.org/officeDocument/2006/relationships/slide" Target="slide65.xml"/><Relationship Id="rId17" Type="http://schemas.openxmlformats.org/officeDocument/2006/relationships/slide" Target="slide77.xml"/><Relationship Id="rId18"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2.wmf"/><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57.xml"/><Relationship Id="rId7" Type="http://schemas.openxmlformats.org/officeDocument/2006/relationships/slide" Target="slide65.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3" Type="http://schemas.openxmlformats.org/officeDocument/2006/relationships/hyperlink" Target="../../../00%20videos%20and%20movies/Measuring%20principle/Flow/Coriolis%20PowerPoint%20Version%20EN.wmv" TargetMode="External"/><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Flow-Folder/MP_11_Flow/02%20Presentations/Flow%20Filme%20komplett/Coriolis_Messprinzip_e.wmv"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26.xml"/><Relationship Id="rId9" Type="http://schemas.openxmlformats.org/officeDocument/2006/relationships/slide" Target="slide57.xml"/><Relationship Id="rId10" Type="http://schemas.openxmlformats.org/officeDocument/2006/relationships/slide" Target="slide65.xml"/></Relationships>
</file>

<file path=ppt/slides/_rels/slide50.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3.jpeg"/><Relationship Id="rId4" Type="http://schemas.openxmlformats.org/officeDocument/2006/relationships/image" Target="../media/image114.jpeg"/><Relationship Id="rId5" Type="http://schemas.openxmlformats.org/officeDocument/2006/relationships/image" Target="../media/image115.jpe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51.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16.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57.xml"/><Relationship Id="rId10" Type="http://schemas.openxmlformats.org/officeDocument/2006/relationships/slide" Target="slide65.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57.xml"/><Relationship Id="rId7" Type="http://schemas.openxmlformats.org/officeDocument/2006/relationships/slide" Target="slide65.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57.xml"/><Relationship Id="rId7" Type="http://schemas.openxmlformats.org/officeDocument/2006/relationships/slide" Target="slide65.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1" Type="http://schemas.openxmlformats.org/officeDocument/2006/relationships/slide" Target="slide2.xml"/><Relationship Id="rId12" Type="http://schemas.openxmlformats.org/officeDocument/2006/relationships/slide" Target="slide17.xml"/><Relationship Id="rId13" Type="http://schemas.openxmlformats.org/officeDocument/2006/relationships/slide" Target="slide22.xml"/><Relationship Id="rId14" Type="http://schemas.openxmlformats.org/officeDocument/2006/relationships/slide" Target="slide26.xml"/><Relationship Id="rId15" Type="http://schemas.openxmlformats.org/officeDocument/2006/relationships/slide" Target="slide65.xml"/><Relationship Id="rId16" Type="http://schemas.openxmlformats.org/officeDocument/2006/relationships/slide" Target="slide77.xml"/><Relationship Id="rId17"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slide" Target="slide60.xml"/><Relationship Id="rId4" Type="http://schemas.openxmlformats.org/officeDocument/2006/relationships/slide" Target="slide61.xml"/><Relationship Id="rId5" Type="http://schemas.openxmlformats.org/officeDocument/2006/relationships/slide" Target="slide62.xml"/><Relationship Id="rId6" Type="http://schemas.openxmlformats.org/officeDocument/2006/relationships/slide" Target="slide63.xml"/><Relationship Id="rId7" Type="http://schemas.openxmlformats.org/officeDocument/2006/relationships/slide" Target="slide64.xml"/><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jpe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26.xml"/><Relationship Id="rId9" Type="http://schemas.openxmlformats.org/officeDocument/2006/relationships/slide" Target="slide65.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slide" Target="slide22.xml"/><Relationship Id="rId12" Type="http://schemas.openxmlformats.org/officeDocument/2006/relationships/slide" Target="slide26.xml"/><Relationship Id="rId13" Type="http://schemas.openxmlformats.org/officeDocument/2006/relationships/slide" Target="slide57.xml"/><Relationship Id="rId14" Type="http://schemas.openxmlformats.org/officeDocument/2006/relationships/slide" Target="slide65.xml"/><Relationship Id="rId15" Type="http://schemas.openxmlformats.org/officeDocument/2006/relationships/slide" Target="slide77.xml"/><Relationship Id="rId16" Type="http://schemas.openxmlformats.org/officeDocument/2006/relationships/hyperlink" Target="../../../Applications/Start%20Applications.pptx" TargetMode="External"/><Relationship Id="rId1" Type="http://schemas.openxmlformats.org/officeDocument/2006/relationships/vmlDrawing" Target="../drawings/vmlDrawing1.vml"/><Relationship Id="rId2" Type="http://schemas.openxmlformats.org/officeDocument/2006/relationships/slideLayout" Target="../slideLayouts/slideLayout10.xml"/><Relationship Id="rId3" Type="http://schemas.openxmlformats.org/officeDocument/2006/relationships/notesSlide" Target="../notesSlides/notesSlide6.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oleObject" Target="../embeddings/oleObject1.bin"/><Relationship Id="rId9" Type="http://schemas.openxmlformats.org/officeDocument/2006/relationships/image" Target="../media/image10.wmf"/><Relationship Id="rId10"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1" Type="http://schemas.openxmlformats.org/officeDocument/2006/relationships/image" Target="../media/image128.wmf"/><Relationship Id="rId12" Type="http://schemas.openxmlformats.org/officeDocument/2006/relationships/image" Target="../media/image131.png"/><Relationship Id="rId1" Type="http://schemas.openxmlformats.org/officeDocument/2006/relationships/vmlDrawing" Target="../drawings/vmlDrawing8.vml"/><Relationship Id="rId2" Type="http://schemas.microsoft.com/office/2007/relationships/media" Target="file:////D:/1Data/public/Daten/03_Marketing1%20%2013,2%20GB/Kundenpr&#228;sentation%20%5b685%20MB%5d/Shell/demo_f250_Nutzmode_mit_halbem_Deckel.avi" TargetMode="External"/><Relationship Id="rId3" Type="http://schemas.openxmlformats.org/officeDocument/2006/relationships/video" Target="file:////D:/1Data/public/Daten/03_Marketing1%20%2013,2%20GB/Kundenpr&#228;sentation%20%5b685%20MB%5d/Shell/demo_f250_Nutzmode_mit_halbem_Deckel.avi" TargetMode="External"/><Relationship Id="rId4" Type="http://schemas.openxmlformats.org/officeDocument/2006/relationships/slideLayout" Target="../slideLayouts/slideLayout10.xml"/><Relationship Id="rId5" Type="http://schemas.openxmlformats.org/officeDocument/2006/relationships/notesSlide" Target="../notesSlides/notesSlide61.xml"/><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oleObject" Target="../embeddings/oleObject13.bin"/><Relationship Id="rId9" Type="http://schemas.openxmlformats.org/officeDocument/2006/relationships/image" Target="../media/image127.emf"/><Relationship Id="rId10" Type="http://schemas.openxmlformats.org/officeDocument/2006/relationships/oleObject" Target="../embeddings/oleObject14.bin"/></Relationships>
</file>

<file path=ppt/slides/_rels/slide62.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 Target="slide22.xml"/><Relationship Id="rId6" Type="http://schemas.openxmlformats.org/officeDocument/2006/relationships/image" Target="../media/image134.png"/><Relationship Id="rId7" Type="http://schemas.openxmlformats.org/officeDocument/2006/relationships/slide" Target="slide2.xml"/><Relationship Id="rId8" Type="http://schemas.openxmlformats.org/officeDocument/2006/relationships/slide" Target="slide17.xml"/><Relationship Id="rId9" Type="http://schemas.openxmlformats.org/officeDocument/2006/relationships/slide" Target="slide26.xml"/><Relationship Id="rId10" Type="http://schemas.openxmlformats.org/officeDocument/2006/relationships/slide" Target="slide65.xml"/></Relationships>
</file>

<file path=ppt/slides/_rels/slide63.xml.rels><?xml version="1.0" encoding="UTF-8" standalone="yes"?>
<Relationships xmlns="http://schemas.openxmlformats.org/package/2006/relationships"><Relationship Id="rId11" Type="http://schemas.openxmlformats.org/officeDocument/2006/relationships/slide" Target="slide22.xml"/><Relationship Id="rId12" Type="http://schemas.openxmlformats.org/officeDocument/2006/relationships/slide" Target="slide26.xml"/><Relationship Id="rId13" Type="http://schemas.openxmlformats.org/officeDocument/2006/relationships/slide" Target="slide65.xml"/><Relationship Id="rId14" Type="http://schemas.openxmlformats.org/officeDocument/2006/relationships/slide" Target="slide77.xml"/><Relationship Id="rId15"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35.jpeg"/><Relationship Id="rId4" Type="http://schemas.openxmlformats.org/officeDocument/2006/relationships/image" Target="../media/image29.jpeg"/><Relationship Id="rId5" Type="http://schemas.openxmlformats.org/officeDocument/2006/relationships/image" Target="../media/image136.jpeg"/><Relationship Id="rId6" Type="http://schemas.openxmlformats.org/officeDocument/2006/relationships/image" Target="../media/image137.png"/><Relationship Id="rId7" Type="http://schemas.openxmlformats.org/officeDocument/2006/relationships/image" Target="../media/image123.jpeg"/><Relationship Id="rId8" Type="http://schemas.openxmlformats.org/officeDocument/2006/relationships/image" Target="../media/image81.png"/><Relationship Id="rId9" Type="http://schemas.openxmlformats.org/officeDocument/2006/relationships/slide" Target="slide2.xml"/><Relationship Id="rId10" Type="http://schemas.openxmlformats.org/officeDocument/2006/relationships/slide" Target="slide17.xml"/></Relationships>
</file>

<file path=ppt/slides/_rels/slide64.xml.rels><?xml version="1.0" encoding="UTF-8" standalone="yes"?>
<Relationships xmlns="http://schemas.openxmlformats.org/package/2006/relationships"><Relationship Id="rId11" Type="http://schemas.openxmlformats.org/officeDocument/2006/relationships/slide" Target="slide77.xml"/><Relationship Id="rId12"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135.jpeg"/><Relationship Id="rId4" Type="http://schemas.openxmlformats.org/officeDocument/2006/relationships/image" Target="../media/image136.jpeg"/><Relationship Id="rId5" Type="http://schemas.openxmlformats.org/officeDocument/2006/relationships/image" Target="../media/image81.png"/><Relationship Id="rId6" Type="http://schemas.openxmlformats.org/officeDocument/2006/relationships/slide" Target="slide2.xml"/><Relationship Id="rId7" Type="http://schemas.openxmlformats.org/officeDocument/2006/relationships/slide" Target="slide17.xml"/><Relationship Id="rId8" Type="http://schemas.openxmlformats.org/officeDocument/2006/relationships/slide" Target="slide22.xml"/><Relationship Id="rId9" Type="http://schemas.openxmlformats.org/officeDocument/2006/relationships/slide" Target="slide26.xml"/><Relationship Id="rId10"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138.jpeg"/><Relationship Id="rId5" Type="http://schemas.openxmlformats.org/officeDocument/2006/relationships/image" Target="../media/image139.jp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8.jpe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26.xml"/><Relationship Id="rId9" Type="http://schemas.openxmlformats.org/officeDocument/2006/relationships/slide" Target="slide57.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slide" Target="slide2.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26.xml"/><Relationship Id="rId9" Type="http://schemas.openxmlformats.org/officeDocument/2006/relationships/slide" Target="slide57.xml"/><Relationship Id="rId10" Type="http://schemas.openxmlformats.org/officeDocument/2006/relationships/slide" Target="slide77.xml"/><Relationship Id="rId11"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slide" Target="slide17.xml"/><Relationship Id="rId12" Type="http://schemas.openxmlformats.org/officeDocument/2006/relationships/slide" Target="slide22.xml"/><Relationship Id="rId13" Type="http://schemas.openxmlformats.org/officeDocument/2006/relationships/slide" Target="slide26.xml"/><Relationship Id="rId14" Type="http://schemas.openxmlformats.org/officeDocument/2006/relationships/slide" Target="slide57.xml"/><Relationship Id="rId15" Type="http://schemas.openxmlformats.org/officeDocument/2006/relationships/slide" Target="slide65.xml"/><Relationship Id="rId16" Type="http://schemas.openxmlformats.org/officeDocument/2006/relationships/slide" Target="slide77.xml"/><Relationship Id="rId17" Type="http://schemas.openxmlformats.org/officeDocument/2006/relationships/hyperlink" Target="../../../Applications/Start%20Applications.pptx" TargetMode="External"/><Relationship Id="rId1" Type="http://schemas.openxmlformats.org/officeDocument/2006/relationships/vmlDrawing" Target="../drawings/vmlDrawing2.vml"/><Relationship Id="rId2" Type="http://schemas.openxmlformats.org/officeDocument/2006/relationships/slideLayout" Target="../slideLayouts/slideLayout10.xml"/><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15.wmf"/><Relationship Id="rId6" Type="http://schemas.openxmlformats.org/officeDocument/2006/relationships/image" Target="../media/image18.png"/><Relationship Id="rId7" Type="http://schemas.openxmlformats.org/officeDocument/2006/relationships/oleObject" Target="../embeddings/oleObject3.bin"/><Relationship Id="rId8" Type="http://schemas.openxmlformats.org/officeDocument/2006/relationships/image" Target="../media/image16.wmf"/><Relationship Id="rId9" Type="http://schemas.openxmlformats.org/officeDocument/2006/relationships/oleObject" Target="../embeddings/oleObject4.bin"/><Relationship Id="rId10" Type="http://schemas.openxmlformats.org/officeDocument/2006/relationships/image" Target="../media/image17.wmf"/></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e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48.jpe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0" Type="http://schemas.openxmlformats.org/officeDocument/2006/relationships/hyperlink" Target="../../../Added%20Value%20Services/Commissioning.pptx#-1,1,Commissioning" TargetMode="External"/><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slide" Target="slide2.xml"/><Relationship Id="rId5" Type="http://schemas.openxmlformats.org/officeDocument/2006/relationships/slide" Target="slide17.xml"/><Relationship Id="rId6" Type="http://schemas.openxmlformats.org/officeDocument/2006/relationships/slide" Target="slide22.xml"/><Relationship Id="rId7" Type="http://schemas.openxmlformats.org/officeDocument/2006/relationships/slide" Target="slide26.xml"/><Relationship Id="rId8" Type="http://schemas.openxmlformats.org/officeDocument/2006/relationships/slide" Target="slide57.xml"/><Relationship Id="rId9" Type="http://schemas.openxmlformats.org/officeDocument/2006/relationships/slide" Target="slide65.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slide" Target="slide17.xml"/><Relationship Id="rId5" Type="http://schemas.openxmlformats.org/officeDocument/2006/relationships/slide" Target="slide22.xml"/><Relationship Id="rId6" Type="http://schemas.openxmlformats.org/officeDocument/2006/relationships/slide" Target="slide26.xml"/><Relationship Id="rId7" Type="http://schemas.openxmlformats.org/officeDocument/2006/relationships/slide" Target="slide57.xml"/><Relationship Id="rId8" Type="http://schemas.openxmlformats.org/officeDocument/2006/relationships/slide" Target="slide65.xml"/><Relationship Id="rId9" Type="http://schemas.openxmlformats.org/officeDocument/2006/relationships/slide" Target="slide77.xml"/><Relationship Id="rId10"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 Target="slide17.xml"/><Relationship Id="rId4" Type="http://schemas.openxmlformats.org/officeDocument/2006/relationships/slide" Target="slide22.xml"/><Relationship Id="rId5" Type="http://schemas.openxmlformats.org/officeDocument/2006/relationships/slide" Target="slide26.xml"/><Relationship Id="rId6" Type="http://schemas.openxmlformats.org/officeDocument/2006/relationships/slide" Target="slide57.xml"/><Relationship Id="rId7" Type="http://schemas.openxmlformats.org/officeDocument/2006/relationships/slide" Target="slide65.xml"/><Relationship Id="rId8" Type="http://schemas.openxmlformats.org/officeDocument/2006/relationships/slide" Target="slide77.xml"/><Relationship Id="rId9" Type="http://schemas.openxmlformats.org/officeDocument/2006/relationships/hyperlink" Target="../../../Applications/Start%20Applications.pptx"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ctrTitle"/>
          </p:nvPr>
        </p:nvSpPr>
        <p:spPr/>
        <p:txBody>
          <a:bodyPr/>
          <a:lstStyle/>
          <a:p>
            <a:r>
              <a:rPr lang="en-US" smtClean="0"/>
              <a:t>Proline Promass</a:t>
            </a:r>
            <a:endParaRPr lang="en-US"/>
          </a:p>
        </p:txBody>
      </p:sp>
      <p:sp>
        <p:nvSpPr>
          <p:cNvPr id="11" name="Subtitle 10"/>
          <p:cNvSpPr>
            <a:spLocks noGrp="1"/>
          </p:cNvSpPr>
          <p:nvPr>
            <p:ph type="subTitle" idx="1"/>
          </p:nvPr>
        </p:nvSpPr>
        <p:spPr/>
        <p:txBody>
          <a:bodyPr/>
          <a:lstStyle/>
          <a:p>
            <a:endParaRPr lang="en-US"/>
          </a:p>
        </p:txBody>
      </p:sp>
      <p:sp>
        <p:nvSpPr>
          <p:cNvPr id="14" name="Slide Number Placeholder 13"/>
          <p:cNvSpPr>
            <a:spLocks noGrp="1"/>
          </p:cNvSpPr>
          <p:nvPr>
            <p:ph type="sldNum" sz="quarter" idx="16"/>
          </p:nvPr>
        </p:nvSpPr>
        <p:spPr/>
        <p:txBody>
          <a:bodyPr/>
          <a:lstStyle/>
          <a:p>
            <a:r>
              <a:rPr lang="en-US" smtClean="0"/>
              <a:t>Slide </a:t>
            </a:r>
            <a:fld id="{4BD0F9DA-7E92-4457-BCDC-814DB9F97F9A}" type="slidenum">
              <a:rPr lang="en-US" smtClean="0"/>
              <a:t>1</a:t>
            </a:fld>
            <a:endParaRPr lang="en-US" dirty="0"/>
          </a:p>
        </p:txBody>
      </p:sp>
      <p:sp>
        <p:nvSpPr>
          <p:cNvPr id="15" name="Footer Placeholder 14"/>
          <p:cNvSpPr>
            <a:spLocks noGrp="1"/>
          </p:cNvSpPr>
          <p:nvPr>
            <p:ph type="ftr" sz="quarter" idx="15"/>
          </p:nvPr>
        </p:nvSpPr>
        <p:spPr/>
        <p:txBody>
          <a:bodyPr/>
          <a:lstStyle/>
          <a:p>
            <a:r>
              <a:rPr lang="en-US" dirty="0" smtClean="0"/>
              <a:t>Endress+Hauser </a:t>
            </a:r>
            <a:r>
              <a:rPr lang="en-US" dirty="0"/>
              <a:t>Abad Aguilar</a:t>
            </a:r>
            <a:endParaRPr lang="en-US" dirty="0"/>
          </a:p>
        </p:txBody>
      </p:sp>
      <p:pic>
        <p:nvPicPr>
          <p:cNvPr id="19" name="imgTitleImage"/>
          <p:cNvPicPr>
            <a:picLocks noGrp="1"/>
          </p:cNvPicPr>
          <p:nvPr>
            <p:ph type="pic" sz="quarter" idx="13"/>
            <p:custDataLst>
              <p:tags r:id="rId1"/>
            </p:custDataLst>
          </p:nvPr>
        </p:nvPicPr>
        <p:blipFill>
          <a:blip r:embed="rId4">
            <a:extLst>
              <a:ext uri="{28A0092B-C50C-407E-A947-70E740481C1C}">
                <a14:useLocalDpi xmlns:a14="http://schemas.microsoft.com/office/drawing/2010/main" val="0"/>
              </a:ext>
            </a:extLst>
          </a:blip>
          <a:srcRect t="15" b="15"/>
          <a:stretch>
            <a:fillRect/>
          </a:stretch>
        </p:blipFill>
        <p:spPr/>
      </p:pic>
    </p:spTree>
    <p:extLst>
      <p:ext uri="{BB962C8B-B14F-4D97-AF65-F5344CB8AC3E}">
        <p14:creationId xmlns:p14="http://schemas.microsoft.com/office/powerpoint/2010/main" val="2698749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So far, the best coriolis flowmeter on the market </a:t>
            </a:r>
          </a:p>
        </p:txBody>
      </p:sp>
      <p:sp>
        <p:nvSpPr>
          <p:cNvPr id="500741" name="Rectangle 5"/>
          <p:cNvSpPr>
            <a:spLocks noGrp="1" noChangeArrowheads="1"/>
          </p:cNvSpPr>
          <p:nvPr>
            <p:ph type="body" sz="quarter" idx="17"/>
          </p:nvPr>
        </p:nvSpPr>
        <p:spPr>
          <a:xfrm>
            <a:off x="828001" y="1340768"/>
            <a:ext cx="3687728"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00025" indent="-200025">
              <a:buSzPct val="100000"/>
              <a:buFont typeface="E+H Serif"/>
              <a:buChar char="•"/>
            </a:pPr>
            <a:r>
              <a:rPr lang="en-US" sz="1400" dirty="0"/>
              <a:t>Not affected by </a:t>
            </a:r>
            <a:r>
              <a:rPr lang="en-US" sz="1400" dirty="0" smtClean="0"/>
              <a:t>:</a:t>
            </a:r>
          </a:p>
          <a:p>
            <a:pPr marL="471488" lvl="1" indent="-200025">
              <a:buSzPct val="100000"/>
              <a:buFont typeface="E+H Serif"/>
              <a:buChar char="•"/>
            </a:pPr>
            <a:r>
              <a:rPr lang="en-US" sz="1400" dirty="0" smtClean="0"/>
              <a:t>temperature </a:t>
            </a:r>
            <a:r>
              <a:rPr lang="en-US" sz="1400" dirty="0"/>
              <a:t>change </a:t>
            </a:r>
            <a:endParaRPr lang="en-US" sz="1400" dirty="0" smtClean="0"/>
          </a:p>
          <a:p>
            <a:pPr marL="471488" lvl="1" indent="-200025">
              <a:buSzPct val="100000"/>
              <a:buFont typeface="E+H Serif"/>
              <a:buChar char="•"/>
            </a:pPr>
            <a:r>
              <a:rPr lang="en-US" sz="1400" dirty="0" smtClean="0"/>
              <a:t>pressure </a:t>
            </a:r>
            <a:r>
              <a:rPr lang="en-US" sz="1400" dirty="0"/>
              <a:t>change  </a:t>
            </a:r>
            <a:endParaRPr lang="en-US" sz="1400" dirty="0" smtClean="0"/>
          </a:p>
          <a:p>
            <a:pPr marL="471488" lvl="1" indent="-200025">
              <a:buSzPct val="100000"/>
              <a:buFont typeface="E+H Serif"/>
              <a:buChar char="•"/>
            </a:pPr>
            <a:r>
              <a:rPr lang="en-US" sz="1400" dirty="0" smtClean="0"/>
              <a:t>external </a:t>
            </a:r>
            <a:r>
              <a:rPr lang="en-US" sz="1400" dirty="0"/>
              <a:t>vibration</a:t>
            </a:r>
          </a:p>
          <a:p>
            <a:pPr marL="200025" indent="-200025">
              <a:buSzPct val="100000"/>
              <a:buFont typeface="E+H Serif"/>
              <a:buChar char="•"/>
            </a:pPr>
            <a:r>
              <a:rPr lang="en-US" sz="1400" dirty="0"/>
              <a:t>Tested and calibrated in metrological laboratories complying to ISO 17025</a:t>
            </a:r>
          </a:p>
        </p:txBody>
      </p:sp>
      <p:pic>
        <p:nvPicPr>
          <p:cNvPr id="500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335" y="2972467"/>
            <a:ext cx="4802327" cy="133759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0740" name="Text Box 4"/>
          <p:cNvSpPr txBox="1">
            <a:spLocks noChangeArrowheads="1"/>
          </p:cNvSpPr>
          <p:nvPr/>
        </p:nvSpPr>
        <p:spPr bwMode="auto">
          <a:xfrm>
            <a:off x="1308100" y="5610949"/>
            <a:ext cx="7835900" cy="46166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dirty="0" smtClean="0">
                <a:solidFill>
                  <a:srgbClr val="A8005C"/>
                </a:solidFill>
              </a:rPr>
              <a:t>AS GOOD AS A SWISS WATCH</a:t>
            </a:r>
            <a:endParaRPr lang="en-US" sz="2400" dirty="0">
              <a:solidFill>
                <a:srgbClr val="A8005C"/>
              </a:solidFill>
            </a:endParaRPr>
          </a:p>
        </p:txBody>
      </p:sp>
      <p:grpSp>
        <p:nvGrpSpPr>
          <p:cNvPr id="500742" name="Group 6"/>
          <p:cNvGrpSpPr>
            <a:grpSpLocks/>
          </p:cNvGrpSpPr>
          <p:nvPr/>
        </p:nvGrpSpPr>
        <p:grpSpPr bwMode="auto">
          <a:xfrm>
            <a:off x="2736850" y="1809751"/>
            <a:ext cx="5492751" cy="3070226"/>
            <a:chOff x="1724" y="1140"/>
            <a:chExt cx="3460" cy="1934"/>
          </a:xfrm>
        </p:grpSpPr>
        <p:pic>
          <p:nvPicPr>
            <p:cNvPr id="500743" name="Picture 7" descr="large_flag_of_switzerl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091232" flipH="1">
              <a:off x="1724" y="2417"/>
              <a:ext cx="774" cy="657"/>
            </a:xfrm>
            <a:prstGeom prst="rect">
              <a:avLst/>
            </a:prstGeom>
            <a:noFill/>
            <a:extLst>
              <a:ext uri="{909E8E84-426E-40DD-AFC4-6F175D3DCCD1}">
                <a14:hiddenFill xmlns:a14="http://schemas.microsoft.com/office/drawing/2010/main">
                  <a:solidFill>
                    <a:srgbClr val="FFFFFF"/>
                  </a:solidFill>
                </a14:hiddenFill>
              </a:ext>
            </a:extLst>
          </p:spPr>
        </p:pic>
        <p:sp>
          <p:nvSpPr>
            <p:cNvPr id="500744" name="Text Box 8"/>
            <p:cNvSpPr txBox="1">
              <a:spLocks noChangeArrowheads="1"/>
            </p:cNvSpPr>
            <p:nvPr/>
          </p:nvSpPr>
          <p:spPr bwMode="auto">
            <a:xfrm rot="20091232">
              <a:off x="2332" y="1774"/>
              <a:ext cx="2268" cy="669"/>
            </a:xfrm>
            <a:prstGeom prst="rect">
              <a:avLst/>
            </a:prstGeom>
            <a:solidFill>
              <a:srgbClr val="007CAA"/>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1400" dirty="0" smtClean="0">
                  <a:solidFill>
                    <a:srgbClr val="FFFFFF"/>
                  </a:solidFill>
                </a:rPr>
                <a:t>All</a:t>
              </a:r>
            </a:p>
            <a:p>
              <a:pPr algn="ctr">
                <a:spcBef>
                  <a:spcPct val="50000"/>
                </a:spcBef>
              </a:pPr>
              <a:r>
                <a:rPr lang="en-US" sz="1400" dirty="0" smtClean="0">
                  <a:solidFill>
                    <a:srgbClr val="FFFFFF"/>
                  </a:solidFill>
                </a:rPr>
                <a:t>our </a:t>
              </a:r>
              <a:r>
                <a:rPr lang="en-US" sz="1400" dirty="0">
                  <a:solidFill>
                    <a:srgbClr val="FFFFFF"/>
                  </a:solidFill>
                </a:rPr>
                <a:t>sensors and electronics are produced in Switzerland, with the precision of a Swiss time piece</a:t>
              </a:r>
            </a:p>
          </p:txBody>
        </p:sp>
        <p:pic>
          <p:nvPicPr>
            <p:cNvPr id="500745" name="Picture 9" descr="large_flag_of_switzerl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091232">
              <a:off x="4425" y="1140"/>
              <a:ext cx="759" cy="66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p:cNvSpPr>
            <a:spLocks noGrp="1"/>
          </p:cNvSpPr>
          <p:nvPr>
            <p:ph type="sldNum" sz="quarter" idx="16"/>
          </p:nvPr>
        </p:nvSpPr>
        <p:spPr/>
        <p:txBody>
          <a:bodyPr/>
          <a:lstStyle/>
          <a:p>
            <a:r>
              <a:rPr lang="en-US" smtClean="0"/>
              <a:t>Slide </a:t>
            </a:r>
            <a:fld id="{F9E6AFD1-F801-4519-A468-5B73DAD558E5}" type="slidenum">
              <a:rPr lang="en-US" smtClean="0"/>
              <a:t>10</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2300410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00742"/>
                                        </p:tgtEl>
                                        <p:attrNameLst>
                                          <p:attrName>style.visibility</p:attrName>
                                        </p:attrNameLst>
                                      </p:cBhvr>
                                      <p:to>
                                        <p:strVal val="visible"/>
                                      </p:to>
                                    </p:set>
                                    <p:animEffect transition="in" filter="box(in)">
                                      <p:cBhvr>
                                        <p:cTn id="7" dur="500"/>
                                        <p:tgtEl>
                                          <p:spTgt spid="500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Flow accuracy identical for volume and mass</a:t>
            </a:r>
          </a:p>
        </p:txBody>
      </p:sp>
      <p:graphicFrame>
        <p:nvGraphicFramePr>
          <p:cNvPr id="502788" name="Group 4"/>
          <p:cNvGraphicFramePr>
            <a:graphicFrameLocks noGrp="1"/>
          </p:cNvGraphicFramePr>
          <p:nvPr>
            <p:extLst>
              <p:ext uri="{D42A27DB-BD31-4B8C-83A1-F6EECF244321}">
                <p14:modId xmlns:p14="http://schemas.microsoft.com/office/powerpoint/2010/main" val="3909477854"/>
              </p:ext>
            </p:extLst>
          </p:nvPr>
        </p:nvGraphicFramePr>
        <p:xfrm>
          <a:off x="2524297" y="1421845"/>
          <a:ext cx="6056996" cy="4400829"/>
        </p:xfrm>
        <a:graphic>
          <a:graphicData uri="http://schemas.openxmlformats.org/drawingml/2006/table">
            <a:tbl>
              <a:tblPr/>
              <a:tblGrid>
                <a:gridCol w="1703737"/>
                <a:gridCol w="2130993"/>
                <a:gridCol w="2222266"/>
              </a:tblGrid>
              <a:tr h="566837">
                <a:tc>
                  <a:txBody>
                    <a:bodyPr/>
                    <a:lstStyle/>
                    <a:p>
                      <a:pPr marL="0" marR="0" lvl="0" indent="0" algn="l" defTabSz="914400" rtl="0" eaLnBrk="1" fontAlgn="base" latinLnBrk="0" hangingPunct="1">
                        <a:lnSpc>
                          <a:spcPct val="110000"/>
                        </a:lnSpc>
                        <a:spcBef>
                          <a:spcPct val="90000"/>
                        </a:spcBef>
                        <a:spcAft>
                          <a:spcPct val="0"/>
                        </a:spcAft>
                        <a:buClr>
                          <a:srgbClr val="0088FF"/>
                        </a:buClr>
                        <a:buSzTx/>
                        <a:buFont typeface="Wingdings" pitchFamily="2" charset="2"/>
                        <a:buNone/>
                        <a:tabLst/>
                      </a:pPr>
                      <a:endParaRPr kumimoji="0" lang="en-GB" sz="1500" b="0" i="0" u="none" strike="noStrike" cap="none" normalizeH="0" baseline="0" dirty="0" smtClean="0">
                        <a:ln>
                          <a:noFill/>
                        </a:ln>
                        <a:solidFill>
                          <a:srgbClr val="000000"/>
                        </a:solidFill>
                        <a:effectLst/>
                        <a:latin typeface="E+H Weidemann Com Medium" pitchFamily="2" charset="0"/>
                      </a:endParaRPr>
                    </a:p>
                  </a:txBody>
                  <a:tcPr marL="76192" marR="76192" marT="38096" marB="380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0000"/>
                          </a:solidFill>
                          <a:effectLst/>
                          <a:latin typeface="E+H Serif"/>
                        </a:rPr>
                        <a:t>Mass flow Uncertainty (liquid)</a:t>
                      </a:r>
                    </a:p>
                  </a:txBody>
                  <a:tcPr marL="76192" marR="76192" marT="38096" marB="380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0000"/>
                          </a:solidFill>
                          <a:effectLst/>
                          <a:latin typeface="E+H Serif"/>
                        </a:rPr>
                        <a:t>Uncertainty of volume flow (liquid)</a:t>
                      </a:r>
                    </a:p>
                  </a:txBody>
                  <a:tcPr marL="76192" marR="76192" marT="38096" marB="380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637">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A8005C"/>
                          </a:solidFill>
                          <a:effectLst/>
                          <a:latin typeface="E+H Serif"/>
                        </a:rPr>
                        <a:t>Promass 83F</a:t>
                      </a:r>
                      <a:r>
                        <a:rPr kumimoji="0" lang="en-GB" sz="1500" b="0" i="0" u="none" strike="noStrike" cap="none" normalizeH="0" baseline="0" smtClean="0">
                          <a:ln>
                            <a:noFill/>
                          </a:ln>
                          <a:solidFill>
                            <a:srgbClr val="000000"/>
                          </a:solidFill>
                          <a:effectLst/>
                          <a:latin typeface="E+H Serif"/>
                        </a:rPr>
                        <a:t/>
                      </a:r>
                      <a:br>
                        <a:rPr kumimoji="0" lang="en-GB" sz="1500" b="0" i="0" u="none" strike="noStrike" cap="none" normalizeH="0" baseline="0" smtClean="0">
                          <a:ln>
                            <a:noFill/>
                          </a:ln>
                          <a:solidFill>
                            <a:srgbClr val="000000"/>
                          </a:solidFill>
                          <a:effectLst/>
                          <a:latin typeface="E+H Serif"/>
                        </a:rPr>
                      </a:br>
                      <a:r>
                        <a:rPr kumimoji="0" lang="en-GB" sz="1500" b="0" i="0" u="none" strike="noStrike" cap="none" normalizeH="0" baseline="0" smtClean="0">
                          <a:ln>
                            <a:noFill/>
                          </a:ln>
                          <a:solidFill>
                            <a:srgbClr val="A8005C"/>
                          </a:solidFill>
                          <a:effectLst/>
                          <a:latin typeface="E+H Serif"/>
                        </a:rPr>
                        <a:t>PremiumCal</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A8005C"/>
                          </a:solidFill>
                          <a:effectLst/>
                          <a:latin typeface="E+H Serif"/>
                        </a:rPr>
                        <a:t>0,05%</a:t>
                      </a:r>
                      <a:endParaRPr kumimoji="0" lang="en-GB" sz="1500" b="0" i="0" u="none" strike="noStrike" cap="none" normalizeH="0" baseline="0" smtClean="0">
                        <a:ln>
                          <a:noFill/>
                        </a:ln>
                        <a:solidFill>
                          <a:srgbClr val="A8005C"/>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0000"/>
                          </a:solidFill>
                          <a:effectLst/>
                          <a:latin typeface="E+H Serif"/>
                        </a:rPr>
                        <a:t>---</a:t>
                      </a: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2972">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83F</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295">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83S</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26">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83P</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dirty="0" smtClean="0">
                          <a:ln>
                            <a:noFill/>
                          </a:ln>
                          <a:solidFill>
                            <a:srgbClr val="007CAA"/>
                          </a:solidFill>
                          <a:effectLst/>
                          <a:latin typeface="E+H Serif"/>
                        </a:rPr>
                        <a:t>0,10%</a:t>
                      </a:r>
                      <a:endParaRPr kumimoji="0" lang="en-GB" sz="1500" b="0" i="0" u="none" strike="noStrike" cap="none" normalizeH="0" baseline="0" dirty="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295">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83I</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295">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83A</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de-DE" sz="1500" b="0" i="0" u="none" strike="noStrike" cap="none" normalizeH="0" baseline="0" smtClean="0">
                          <a:ln>
                            <a:noFill/>
                          </a:ln>
                          <a:solidFill>
                            <a:srgbClr val="007CAA"/>
                          </a:solidFill>
                          <a:effectLst/>
                          <a:latin typeface="E+H Serif"/>
                        </a:rPr>
                        <a:t>0,10%</a:t>
                      </a:r>
                      <a:endParaRPr kumimoji="0" lang="en-GB" sz="1500" b="0" i="0" u="none" strike="noStrike" cap="none" normalizeH="0" baseline="0" smtClean="0">
                        <a:ln>
                          <a:noFill/>
                        </a:ln>
                        <a:solidFill>
                          <a:srgbClr val="007CAA"/>
                        </a:solidFill>
                        <a:effectLst/>
                        <a:latin typeface="E+H Serif"/>
                      </a:endParaRP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2972">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Promass 83H</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0,10%</a:t>
                      </a: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007CAA"/>
                          </a:solidFill>
                          <a:effectLst/>
                          <a:latin typeface="E+H Serif"/>
                        </a:rPr>
                        <a:t>0,10%</a:t>
                      </a: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650">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969696"/>
                          </a:solidFill>
                          <a:effectLst/>
                          <a:latin typeface="E+H Serif"/>
                        </a:rPr>
                        <a:t>Promass 83E</a:t>
                      </a:r>
                    </a:p>
                  </a:txBody>
                  <a:tcPr marL="74992" marR="74992" marT="38996" marB="3899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smtClean="0">
                          <a:ln>
                            <a:noFill/>
                          </a:ln>
                          <a:solidFill>
                            <a:srgbClr val="969696"/>
                          </a:solidFill>
                          <a:effectLst/>
                          <a:latin typeface="E+H Serif"/>
                        </a:rPr>
                        <a:t>0,25%</a:t>
                      </a:r>
                    </a:p>
                  </a:txBody>
                  <a:tcPr marL="74992" marR="74992" marT="38996" marB="38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90000"/>
                        </a:spcBef>
                        <a:spcAft>
                          <a:spcPct val="0"/>
                        </a:spcAft>
                        <a:buClr>
                          <a:srgbClr val="0088FF"/>
                        </a:buClr>
                        <a:buSzTx/>
                        <a:buFont typeface="Wingdings" pitchFamily="2" charset="2"/>
                        <a:buNone/>
                        <a:tabLst/>
                      </a:pPr>
                      <a:r>
                        <a:rPr kumimoji="0" lang="en-GB" sz="1500" b="0" i="0" u="none" strike="noStrike" cap="none" normalizeH="0" baseline="0" dirty="0" smtClean="0">
                          <a:ln>
                            <a:noFill/>
                          </a:ln>
                          <a:solidFill>
                            <a:srgbClr val="969696"/>
                          </a:solidFill>
                          <a:effectLst/>
                          <a:latin typeface="E+H Serif"/>
                        </a:rPr>
                        <a:t>0,25%</a:t>
                      </a:r>
                    </a:p>
                  </a:txBody>
                  <a:tcPr marL="74992" marR="74992" marT="38996" marB="3899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lide Number Placeholder 3"/>
          <p:cNvSpPr>
            <a:spLocks noGrp="1"/>
          </p:cNvSpPr>
          <p:nvPr>
            <p:ph type="sldNum" sz="quarter" idx="12"/>
          </p:nvPr>
        </p:nvSpPr>
        <p:spPr/>
        <p:txBody>
          <a:bodyPr/>
          <a:lstStyle/>
          <a:p>
            <a:r>
              <a:rPr lang="en-US" smtClean="0"/>
              <a:t>Slide </a:t>
            </a:r>
            <a:fld id="{D7A3CA08-2D52-4B5C-90D2-04280901230A}" type="slidenum">
              <a:rPr lang="en-US" smtClean="0"/>
              <a:t>11</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5"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3"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4"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a:hlinkClick r:id="rId5"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6"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7"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4440436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Linear accuracy</a:t>
            </a:r>
          </a:p>
        </p:txBody>
      </p:sp>
      <p:sp>
        <p:nvSpPr>
          <p:cNvPr id="504836" name="Rectangle 3"/>
          <p:cNvSpPr>
            <a:spLocks noGrp="1" noChangeArrowheads="1"/>
          </p:cNvSpPr>
          <p:nvPr>
            <p:ph type="body" idx="4294967295"/>
          </p:nvPr>
        </p:nvSpPr>
        <p:spPr>
          <a:xfrm>
            <a:off x="2416175" y="1341438"/>
            <a:ext cx="6727825" cy="4751387"/>
          </a:xfrm>
        </p:spPr>
        <p:txBody>
          <a:bodyPr/>
          <a:lstStyle/>
          <a:p>
            <a:pPr marL="0" indent="0"/>
            <a:r>
              <a:rPr lang="en-US" sz="2400" smtClean="0"/>
              <a:t> Linear accuracy from 0,5 m/s</a:t>
            </a:r>
            <a:br>
              <a:rPr lang="en-US" sz="2400" smtClean="0"/>
            </a:br>
            <a:endParaRPr lang="en-US" sz="2400"/>
          </a:p>
        </p:txBody>
      </p:sp>
      <p:pic>
        <p:nvPicPr>
          <p:cNvPr id="5048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129" y="1988326"/>
            <a:ext cx="6581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4838" name="Line 5"/>
          <p:cNvSpPr>
            <a:spLocks noChangeShapeType="1"/>
          </p:cNvSpPr>
          <p:nvPr/>
        </p:nvSpPr>
        <p:spPr bwMode="auto">
          <a:xfrm>
            <a:off x="3532948" y="2378851"/>
            <a:ext cx="11113" cy="337185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4839" name="Line 6"/>
          <p:cNvSpPr>
            <a:spLocks noChangeShapeType="1"/>
          </p:cNvSpPr>
          <p:nvPr/>
        </p:nvSpPr>
        <p:spPr bwMode="auto">
          <a:xfrm>
            <a:off x="7460423" y="2383614"/>
            <a:ext cx="11113" cy="337185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4840" name="Text Box 7"/>
          <p:cNvSpPr txBox="1">
            <a:spLocks noChangeArrowheads="1"/>
          </p:cNvSpPr>
          <p:nvPr/>
        </p:nvSpPr>
        <p:spPr bwMode="auto">
          <a:xfrm>
            <a:off x="4238145" y="5362668"/>
            <a:ext cx="25218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a:r>
              <a:rPr lang="en-US" smtClean="0">
                <a:latin typeface="E+H Serif"/>
              </a:rPr>
              <a:t>Linear accuracy</a:t>
            </a:r>
            <a:br>
              <a:rPr lang="en-US" smtClean="0">
                <a:latin typeface="E+H Serif"/>
              </a:rPr>
            </a:br>
            <a:r>
              <a:rPr lang="en-US" smtClean="0">
                <a:latin typeface="E+H Serif"/>
              </a:rPr>
              <a:t>Highest turndown 25:1</a:t>
            </a:r>
            <a:endParaRPr lang="en-US">
              <a:latin typeface="E+H Serif"/>
            </a:endParaRPr>
          </a:p>
        </p:txBody>
      </p:sp>
      <p:sp>
        <p:nvSpPr>
          <p:cNvPr id="504841" name="Line 8"/>
          <p:cNvSpPr>
            <a:spLocks noChangeShapeType="1"/>
          </p:cNvSpPr>
          <p:nvPr/>
        </p:nvSpPr>
        <p:spPr bwMode="auto">
          <a:xfrm>
            <a:off x="3574223" y="5566551"/>
            <a:ext cx="957263" cy="0"/>
          </a:xfrm>
          <a:prstGeom prst="line">
            <a:avLst/>
          </a:prstGeom>
          <a:noFill/>
          <a:ln w="4127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04842" name="Line 9"/>
          <p:cNvSpPr>
            <a:spLocks noChangeShapeType="1"/>
          </p:cNvSpPr>
          <p:nvPr/>
        </p:nvSpPr>
        <p:spPr bwMode="auto">
          <a:xfrm>
            <a:off x="6434898" y="5560201"/>
            <a:ext cx="957263" cy="0"/>
          </a:xfrm>
          <a:prstGeom prst="line">
            <a:avLst/>
          </a:prstGeom>
          <a:noFill/>
          <a:ln w="412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4843" name="Text Box 10"/>
          <p:cNvSpPr txBox="1">
            <a:spLocks noChangeArrowheads="1"/>
          </p:cNvSpPr>
          <p:nvPr/>
        </p:nvSpPr>
        <p:spPr bwMode="auto">
          <a:xfrm rot="-1908416">
            <a:off x="7846379" y="1511762"/>
            <a:ext cx="796925" cy="336550"/>
          </a:xfrm>
          <a:prstGeom prst="rect">
            <a:avLst/>
          </a:prstGeom>
          <a:solidFill>
            <a:srgbClr val="E94C0A"/>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a:spcBef>
                <a:spcPct val="50000"/>
              </a:spcBef>
            </a:pPr>
            <a:r>
              <a:rPr lang="en-US" sz="1600" b="1" dirty="0" smtClean="0">
                <a:solidFill>
                  <a:schemeClr val="bg1"/>
                </a:solidFill>
                <a:latin typeface="Arial Black" pitchFamily="34" charset="0"/>
              </a:rPr>
              <a:t>New</a:t>
            </a:r>
            <a:endParaRPr lang="en-US" sz="1600" b="1" dirty="0">
              <a:solidFill>
                <a:schemeClr val="bg1"/>
              </a:solidFill>
              <a:latin typeface="Arial Black" pitchFamily="34" charset="0"/>
            </a:endParaRPr>
          </a:p>
        </p:txBody>
      </p:sp>
      <p:sp>
        <p:nvSpPr>
          <p:cNvPr id="4" name="Slide Number Placeholder 3"/>
          <p:cNvSpPr>
            <a:spLocks noGrp="1"/>
          </p:cNvSpPr>
          <p:nvPr>
            <p:ph type="sldNum" sz="quarter" idx="12"/>
          </p:nvPr>
        </p:nvSpPr>
        <p:spPr/>
        <p:txBody>
          <a:bodyPr/>
          <a:lstStyle/>
          <a:p>
            <a:r>
              <a:rPr lang="en-US" smtClean="0"/>
              <a:t>Slide </a:t>
            </a:r>
            <a:fld id="{4B0FE4D9-C43B-4C7F-8FC0-B94FFC2B713F}" type="slidenum">
              <a:rPr lang="en-US" smtClean="0"/>
              <a:t>12</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2"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3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3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0" name="Straight Connector 3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1"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54778413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Standard density calibration </a:t>
            </a:r>
          </a:p>
        </p:txBody>
      </p:sp>
      <p:sp>
        <p:nvSpPr>
          <p:cNvPr id="506884" name="Rectangle 3"/>
          <p:cNvSpPr>
            <a:spLocks noChangeArrowheads="1"/>
          </p:cNvSpPr>
          <p:nvPr/>
        </p:nvSpPr>
        <p:spPr bwMode="auto">
          <a:xfrm>
            <a:off x="5781675" y="1323536"/>
            <a:ext cx="3362325"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1463" indent="-271463">
              <a:lnSpc>
                <a:spcPct val="110000"/>
              </a:lnSpc>
              <a:spcBef>
                <a:spcPct val="90000"/>
              </a:spcBef>
              <a:buClr>
                <a:srgbClr val="007CAA"/>
              </a:buClr>
              <a:buSzPct val="100000"/>
              <a:buFont typeface="E+H Serif"/>
              <a:buChar char="•"/>
            </a:pPr>
            <a:r>
              <a:rPr lang="en-US" dirty="0" smtClean="0">
                <a:latin typeface="E+H Serif"/>
              </a:rPr>
              <a:t>Calibration with air and water under reference conditions.</a:t>
            </a:r>
          </a:p>
          <a:p>
            <a:pPr marL="271463" indent="-271463">
              <a:lnSpc>
                <a:spcPct val="110000"/>
              </a:lnSpc>
              <a:spcBef>
                <a:spcPct val="90000"/>
              </a:spcBef>
              <a:buClr>
                <a:srgbClr val="007CAA"/>
              </a:buClr>
              <a:buSzPct val="100000"/>
              <a:buFont typeface="E+H Serif"/>
              <a:buChar char="•"/>
            </a:pPr>
            <a:r>
              <a:rPr lang="en-US" dirty="0" smtClean="0">
                <a:latin typeface="E+H Serif"/>
              </a:rPr>
              <a:t>Standard Certificate</a:t>
            </a:r>
          </a:p>
          <a:p>
            <a:pPr marL="271463" indent="-271463">
              <a:lnSpc>
                <a:spcPct val="110000"/>
              </a:lnSpc>
              <a:spcBef>
                <a:spcPct val="90000"/>
              </a:spcBef>
              <a:buClr>
                <a:srgbClr val="007CAA"/>
              </a:buClr>
              <a:buSzPct val="100000"/>
              <a:buFont typeface="E+H Serif"/>
              <a:buChar char="•"/>
            </a:pPr>
            <a:r>
              <a:rPr lang="en-US" dirty="0" smtClean="0">
                <a:latin typeface="E+H Serif"/>
              </a:rPr>
              <a:t>Accuracy : </a:t>
            </a:r>
            <a:br>
              <a:rPr lang="en-US" dirty="0" smtClean="0">
                <a:latin typeface="E+H Serif"/>
              </a:rPr>
            </a:br>
            <a:r>
              <a:rPr lang="en-US" dirty="0" smtClean="0">
                <a:latin typeface="E+H Serif"/>
              </a:rPr>
              <a:t>± 0.5 kg/m3 at ± 50kg/m3 and ±10°C of reference conditions.</a:t>
            </a:r>
            <a:endParaRPr lang="en-US" dirty="0">
              <a:latin typeface="E+H Serif"/>
            </a:endParaRPr>
          </a:p>
        </p:txBody>
      </p:sp>
      <p:pic>
        <p:nvPicPr>
          <p:cNvPr id="5068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281" y="1326949"/>
            <a:ext cx="3387530" cy="471610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D459F657-91A3-4752-A9ED-7FE4AFD97AB1}" type="slidenum">
              <a:rPr lang="en-US" smtClean="0"/>
              <a:t>13</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6"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4" name="Straight Connector 3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5"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080615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Special density calibration </a:t>
            </a:r>
          </a:p>
        </p:txBody>
      </p:sp>
      <p:sp>
        <p:nvSpPr>
          <p:cNvPr id="508932" name="Text Box 3"/>
          <p:cNvSpPr txBox="1">
            <a:spLocks noChangeArrowheads="1"/>
          </p:cNvSpPr>
          <p:nvPr/>
        </p:nvSpPr>
        <p:spPr bwMode="auto">
          <a:xfrm>
            <a:off x="5795419" y="1363006"/>
            <a:ext cx="3175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marL="271463" indent="-271463">
              <a:spcBef>
                <a:spcPct val="50000"/>
              </a:spcBef>
              <a:buClr>
                <a:srgbClr val="007CAA"/>
              </a:buClr>
              <a:buSzPct val="100000"/>
              <a:buFont typeface="E+H Serif"/>
              <a:buChar char="•"/>
            </a:pPr>
            <a:r>
              <a:rPr lang="en-US" sz="2000" dirty="0" smtClean="0">
                <a:latin typeface="E+H Serif"/>
              </a:rPr>
              <a:t>Guaranteed accuracy within the whole working conditions of the device</a:t>
            </a:r>
          </a:p>
          <a:p>
            <a:pPr marL="271463" indent="-271463">
              <a:spcBef>
                <a:spcPct val="50000"/>
              </a:spcBef>
              <a:buClr>
                <a:srgbClr val="007CAA"/>
              </a:buClr>
              <a:buSzPct val="100000"/>
              <a:buFont typeface="E+H Serif"/>
              <a:buChar char="•"/>
            </a:pPr>
            <a:r>
              <a:rPr lang="en-US" sz="2000" dirty="0" smtClean="0">
                <a:latin typeface="E+H Serif"/>
              </a:rPr>
              <a:t>No adjustment required in situ  </a:t>
            </a:r>
          </a:p>
          <a:p>
            <a:pPr marL="271463" indent="-271463">
              <a:spcBef>
                <a:spcPct val="50000"/>
              </a:spcBef>
              <a:buClr>
                <a:srgbClr val="007CAA"/>
              </a:buClr>
              <a:buSzPct val="100000"/>
              <a:buFont typeface="E+H Serif"/>
              <a:buChar char="•"/>
            </a:pPr>
            <a:r>
              <a:rPr lang="en-US" sz="2000" dirty="0" smtClean="0">
                <a:latin typeface="E+H Serif"/>
              </a:rPr>
              <a:t>Linearized device in terms of temperature and density </a:t>
            </a:r>
            <a:endParaRPr lang="en-US" sz="2000" dirty="0">
              <a:latin typeface="E+H Serif"/>
            </a:endParaRPr>
          </a:p>
        </p:txBody>
      </p:sp>
      <p:pic>
        <p:nvPicPr>
          <p:cNvPr id="5089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4" y="1340508"/>
            <a:ext cx="3379245" cy="475231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AB2B78F2-25FA-429B-96E4-33A41FADAB66}" type="slidenum">
              <a:rPr lang="en-US" smtClean="0"/>
              <a:t>14</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6"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4" name="Straight Connector 3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5"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526522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80"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Special density calibration </a:t>
            </a:r>
          </a:p>
        </p:txBody>
      </p:sp>
      <p:sp>
        <p:nvSpPr>
          <p:cNvPr id="4" name="Slide Number Placeholder 3"/>
          <p:cNvSpPr>
            <a:spLocks noGrp="1"/>
          </p:cNvSpPr>
          <p:nvPr>
            <p:ph type="sldNum" sz="quarter" idx="12"/>
          </p:nvPr>
        </p:nvSpPr>
        <p:spPr/>
        <p:txBody>
          <a:bodyPr/>
          <a:lstStyle/>
          <a:p>
            <a:r>
              <a:rPr lang="en-US" smtClean="0"/>
              <a:t>Slide </a:t>
            </a:r>
            <a:fld id="{91C1283D-EF72-427E-ACAF-BA5A29DC0E79}" type="slidenum">
              <a:rPr lang="en-US" smtClean="0"/>
              <a:t>15</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332404"/>
            <a:ext cx="6277659" cy="4766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4"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6"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2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2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0" name="Straight Connector 2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1"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33076679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Density specification</a:t>
            </a:r>
          </a:p>
        </p:txBody>
      </p:sp>
      <p:pic>
        <p:nvPicPr>
          <p:cNvPr id="5130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341945"/>
            <a:ext cx="6544383" cy="464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714A0824-489D-47EE-BE72-50FB65FA0D09}" type="slidenum">
              <a:rPr lang="en-US" smtClean="0"/>
              <a:t>16</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5"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79733100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xtTitle"/>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Segmentation</a:t>
            </a:r>
          </a:p>
        </p:txBody>
      </p:sp>
      <p:sp>
        <p:nvSpPr>
          <p:cNvPr id="6" name="Content Placeholder 5"/>
          <p:cNvSpPr>
            <a:spLocks noGrp="1"/>
          </p:cNvSpPr>
          <p:nvPr>
            <p:ph idx="1"/>
          </p:nvPr>
        </p:nvSpPr>
        <p:spPr>
          <a:noFill/>
          <a:ln w="9525">
            <a:noFill/>
            <a:miter lim="800000"/>
            <a:headEnd/>
            <a:tailEnd/>
          </a:ln>
          <a:effectLst/>
        </p:spPr>
        <p:txBody>
          <a:bodyPr vert="horz" wrap="square" lIns="0" tIns="0" rIns="0" bIns="0" numCol="1" anchor="t" anchorCtr="0" compatLnSpc="1">
            <a:prstTxWarp prst="textNoShape">
              <a:avLst/>
            </a:prstTxWarp>
          </a:bodyPr>
          <a:lstStyle/>
          <a:p>
            <a:endParaRPr lang="en-US"/>
          </a:p>
        </p:txBody>
      </p:sp>
      <p:sp>
        <p:nvSpPr>
          <p:cNvPr id="8" name="Slide Number Placeholder 7"/>
          <p:cNvSpPr>
            <a:spLocks noGrp="1"/>
          </p:cNvSpPr>
          <p:nvPr>
            <p:ph type="sldNum" sz="quarter" idx="12"/>
          </p:nvPr>
        </p:nvSpPr>
        <p:spPr/>
        <p:txBody>
          <a:bodyPr/>
          <a:lstStyle/>
          <a:p>
            <a:r>
              <a:rPr lang="en-US" smtClean="0"/>
              <a:t>Slide </a:t>
            </a:r>
            <a:fld id="{86A6299F-9942-4726-B5C6-BFC1B6F0E2FA}" type="slidenum">
              <a:rPr lang="en-US" smtClean="0"/>
              <a:t>17</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3638728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smtClean="0"/>
              <a:t>Promass</a:t>
            </a:r>
            <a:r>
              <a:rPr lang="en-US" dirty="0" smtClean="0"/>
              <a:t> Sensors</a:t>
            </a:r>
            <a:endParaRPr lang="en-US" dirty="0"/>
          </a:p>
        </p:txBody>
      </p:sp>
      <p:pic>
        <p:nvPicPr>
          <p:cNvPr id="515075" name="Picture 2" descr="PromassDN25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2614" y="2166938"/>
            <a:ext cx="1572284" cy="299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076" name="Picture 3" descr="alwaysf"/>
          <p:cNvPicPr>
            <a:picLocks noChangeAspect="1" noChangeArrowheads="1"/>
          </p:cNvPicPr>
          <p:nvPr/>
        </p:nvPicPr>
        <p:blipFill>
          <a:blip r:embed="rId5">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3713300" y="1957572"/>
            <a:ext cx="73818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077" name="Picture 4" descr="always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4088" y="4245159"/>
            <a:ext cx="672669" cy="168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5078" name="Object 6"/>
          <p:cNvGraphicFramePr>
            <a:graphicFrameLocks noChangeAspect="1"/>
          </p:cNvGraphicFramePr>
          <p:nvPr>
            <p:extLst>
              <p:ext uri="{D42A27DB-BD31-4B8C-83A1-F6EECF244321}">
                <p14:modId xmlns:p14="http://schemas.microsoft.com/office/powerpoint/2010/main" val="3265631048"/>
              </p:ext>
            </p:extLst>
          </p:nvPr>
        </p:nvGraphicFramePr>
        <p:xfrm>
          <a:off x="4499113" y="4194360"/>
          <a:ext cx="1423385" cy="1993330"/>
        </p:xfrm>
        <a:graphic>
          <a:graphicData uri="http://schemas.openxmlformats.org/presentationml/2006/ole">
            <mc:AlternateContent xmlns:mc="http://schemas.openxmlformats.org/markup-compatibility/2006">
              <mc:Choice xmlns:v="urn:schemas-microsoft-com:vml" Requires="v">
                <p:oleObj spid="_x0000_s3135" name="CorelPhotoPaint.Image.8" r:id="rId7" imgW="3428571" imgH="4800000" progId="">
                  <p:embed/>
                </p:oleObj>
              </mc:Choice>
              <mc:Fallback>
                <p:oleObj name="CorelPhotoPaint.Image.8" r:id="rId7" imgW="3428571" imgH="4800000" progId="">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113" y="4194360"/>
                        <a:ext cx="1423385" cy="1993330"/>
                      </a:xfrm>
                      <a:prstGeom prst="rect">
                        <a:avLst/>
                      </a:prstGeom>
                      <a:noFill/>
                      <a:ln>
                        <a:noFill/>
                      </a:ln>
                      <a:effectLst/>
                    </p:spPr>
                  </p:pic>
                </p:oleObj>
              </mc:Fallback>
            </mc:AlternateContent>
          </a:graphicData>
        </a:graphic>
      </p:graphicFrame>
      <p:pic>
        <p:nvPicPr>
          <p:cNvPr id="515079" name="Picture 6" descr="Promass 80E Getrennt-60_klei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1808" y="2021072"/>
            <a:ext cx="1333500"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0" name="Rectangle 7"/>
          <p:cNvSpPr>
            <a:spLocks noChangeArrowheads="1"/>
          </p:cNvSpPr>
          <p:nvPr/>
        </p:nvSpPr>
        <p:spPr bwMode="auto">
          <a:xfrm>
            <a:off x="3398975" y="1333684"/>
            <a:ext cx="13557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A</a:t>
            </a:r>
            <a:endParaRPr lang="en-US" sz="1600" b="1"/>
          </a:p>
        </p:txBody>
      </p:sp>
      <p:pic>
        <p:nvPicPr>
          <p:cNvPr id="515081" name="Picture 8" descr="alwaysf"/>
          <p:cNvPicPr>
            <a:picLocks noChangeAspect="1" noChangeArrowheads="1"/>
          </p:cNvPicPr>
          <p:nvPr/>
        </p:nvPicPr>
        <p:blipFill>
          <a:blip r:embed="rId10">
            <a:clrChange>
              <a:clrFrom>
                <a:srgbClr val="FFFFFF"/>
              </a:clrFrom>
              <a:clrTo>
                <a:srgbClr val="FFFFFF">
                  <a:alpha val="0"/>
                </a:srgbClr>
              </a:clrTo>
            </a:clrChange>
            <a:lum bright="-6000" contrast="18000"/>
            <a:extLst>
              <a:ext uri="{28A0092B-C50C-407E-A947-70E740481C1C}">
                <a14:useLocalDpi xmlns:a14="http://schemas.microsoft.com/office/drawing/2010/main" val="0"/>
              </a:ext>
            </a:extLst>
          </a:blip>
          <a:srcRect/>
          <a:stretch>
            <a:fillRect/>
          </a:stretch>
        </p:blipFill>
        <p:spPr bwMode="auto">
          <a:xfrm>
            <a:off x="3638688" y="4370573"/>
            <a:ext cx="708229" cy="155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2" name="Rectangle 9"/>
          <p:cNvSpPr>
            <a:spLocks noChangeArrowheads="1"/>
          </p:cNvSpPr>
          <p:nvPr/>
        </p:nvSpPr>
        <p:spPr bwMode="auto">
          <a:xfrm>
            <a:off x="1992450" y="1343209"/>
            <a:ext cx="18605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E</a:t>
            </a:r>
            <a:endParaRPr lang="en-US" sz="1600" b="1"/>
          </a:p>
        </p:txBody>
      </p:sp>
      <p:sp>
        <p:nvSpPr>
          <p:cNvPr id="515083" name="Rectangle 10"/>
          <p:cNvSpPr>
            <a:spLocks noChangeArrowheads="1"/>
          </p:cNvSpPr>
          <p:nvPr/>
        </p:nvSpPr>
        <p:spPr bwMode="auto">
          <a:xfrm>
            <a:off x="7351156" y="1903413"/>
            <a:ext cx="15176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dirty="0" err="1" smtClean="0"/>
              <a:t>Promass</a:t>
            </a:r>
            <a:r>
              <a:rPr lang="en-US" sz="1600" dirty="0" smtClean="0"/>
              <a:t> F</a:t>
            </a:r>
            <a:endParaRPr lang="en-US" sz="1600" b="1" dirty="0"/>
          </a:p>
        </p:txBody>
      </p:sp>
      <p:sp>
        <p:nvSpPr>
          <p:cNvPr id="515084" name="Rectangle 11"/>
          <p:cNvSpPr>
            <a:spLocks noChangeArrowheads="1"/>
          </p:cNvSpPr>
          <p:nvPr/>
        </p:nvSpPr>
        <p:spPr bwMode="auto">
          <a:xfrm>
            <a:off x="3443425" y="3868922"/>
            <a:ext cx="13557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M</a:t>
            </a:r>
            <a:endParaRPr lang="en-US" sz="1600" b="1"/>
          </a:p>
        </p:txBody>
      </p:sp>
      <p:sp>
        <p:nvSpPr>
          <p:cNvPr id="515085" name="Rectangle 12"/>
          <p:cNvSpPr>
            <a:spLocks noChangeArrowheads="1"/>
          </p:cNvSpPr>
          <p:nvPr/>
        </p:nvSpPr>
        <p:spPr bwMode="auto">
          <a:xfrm>
            <a:off x="1995625" y="3870509"/>
            <a:ext cx="18605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I</a:t>
            </a:r>
            <a:endParaRPr lang="en-US" sz="1600" b="1"/>
          </a:p>
        </p:txBody>
      </p:sp>
      <p:sp>
        <p:nvSpPr>
          <p:cNvPr id="515086" name="Rectangle 13"/>
          <p:cNvSpPr>
            <a:spLocks noChangeArrowheads="1"/>
          </p:cNvSpPr>
          <p:nvPr/>
        </p:nvSpPr>
        <p:spPr bwMode="auto">
          <a:xfrm>
            <a:off x="4673738" y="3857809"/>
            <a:ext cx="15176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H</a:t>
            </a:r>
            <a:endParaRPr lang="en-US" sz="1600" b="1"/>
          </a:p>
        </p:txBody>
      </p:sp>
      <p:graphicFrame>
        <p:nvGraphicFramePr>
          <p:cNvPr id="515087" name="Object 15" descr="Promass80_83F"/>
          <p:cNvGraphicFramePr>
            <a:graphicFrameLocks noChangeAspect="1"/>
          </p:cNvGraphicFramePr>
          <p:nvPr>
            <p:extLst>
              <p:ext uri="{D42A27DB-BD31-4B8C-83A1-F6EECF244321}">
                <p14:modId xmlns:p14="http://schemas.microsoft.com/office/powerpoint/2010/main" val="2990042867"/>
              </p:ext>
            </p:extLst>
          </p:nvPr>
        </p:nvGraphicFramePr>
        <p:xfrm>
          <a:off x="4634050" y="1882959"/>
          <a:ext cx="1549400" cy="1744663"/>
        </p:xfrm>
        <a:graphic>
          <a:graphicData uri="http://schemas.openxmlformats.org/presentationml/2006/ole">
            <mc:AlternateContent xmlns:mc="http://schemas.openxmlformats.org/markup-compatibility/2006">
              <mc:Choice xmlns:v="urn:schemas-microsoft-com:vml" Requires="v">
                <p:oleObj spid="_x0000_s3136" name="CorelPhotoPaint.Image.11" r:id="rId11" imgW="1438095" imgH="1619048" progId="">
                  <p:embed/>
                </p:oleObj>
              </mc:Choice>
              <mc:Fallback>
                <p:oleObj name="CorelPhotoPaint.Image.11" r:id="rId11" imgW="1438095" imgH="1619048"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4050" y="1882959"/>
                        <a:ext cx="1549400" cy="174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088" name="Rectangle 15"/>
          <p:cNvSpPr>
            <a:spLocks noChangeArrowheads="1"/>
          </p:cNvSpPr>
          <p:nvPr/>
        </p:nvSpPr>
        <p:spPr bwMode="auto">
          <a:xfrm>
            <a:off x="4776925" y="1365434"/>
            <a:ext cx="13557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F HT</a:t>
            </a:r>
            <a:endParaRPr lang="en-US" sz="1600" b="1"/>
          </a:p>
        </p:txBody>
      </p:sp>
      <p:sp>
        <p:nvSpPr>
          <p:cNvPr id="515090" name="Rectangle 17"/>
          <p:cNvSpPr>
            <a:spLocks noChangeArrowheads="1"/>
          </p:cNvSpPr>
          <p:nvPr/>
        </p:nvSpPr>
        <p:spPr bwMode="auto">
          <a:xfrm>
            <a:off x="6261238" y="3835584"/>
            <a:ext cx="15176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P</a:t>
            </a:r>
            <a:endParaRPr lang="en-US" sz="1600" b="1"/>
          </a:p>
        </p:txBody>
      </p:sp>
      <p:sp>
        <p:nvSpPr>
          <p:cNvPr id="515091" name="Rectangle 18"/>
          <p:cNvSpPr>
            <a:spLocks noChangeArrowheads="1"/>
          </p:cNvSpPr>
          <p:nvPr/>
        </p:nvSpPr>
        <p:spPr bwMode="auto">
          <a:xfrm>
            <a:off x="6364425" y="1343209"/>
            <a:ext cx="13557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sz="1600" smtClean="0"/>
              <a:t>Promass S</a:t>
            </a:r>
            <a:endParaRPr lang="en-US" sz="1600" b="1"/>
          </a:p>
        </p:txBody>
      </p:sp>
      <p:pic>
        <p:nvPicPr>
          <p:cNvPr id="515092" name="Picture 19" descr="17_PromassS_Remote_PG small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7305" y="4265798"/>
            <a:ext cx="845309" cy="176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093" name="Picture 20" descr="17_PromassS_Remote_PG small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78611" y="1781359"/>
            <a:ext cx="969962"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96" name="Text Box 24"/>
          <p:cNvSpPr txBox="1">
            <a:spLocks noChangeArrowheads="1"/>
          </p:cNvSpPr>
          <p:nvPr/>
        </p:nvSpPr>
        <p:spPr bwMode="auto">
          <a:xfrm rot="-1923442">
            <a:off x="3522800" y="4902384"/>
            <a:ext cx="1422400" cy="366713"/>
          </a:xfrm>
          <a:prstGeom prst="rect">
            <a:avLst/>
          </a:prstGeom>
          <a:solidFill>
            <a:schemeClr val="bg1"/>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mtClean="0">
                <a:solidFill>
                  <a:srgbClr val="A8005C"/>
                </a:solidFill>
              </a:rPr>
              <a:t>PHASE OUT</a:t>
            </a:r>
            <a:endParaRPr lang="en-US">
              <a:solidFill>
                <a:srgbClr val="A8005C"/>
              </a:solidFill>
            </a:endParaRPr>
          </a:p>
        </p:txBody>
      </p:sp>
      <p:sp>
        <p:nvSpPr>
          <p:cNvPr id="7" name="Slide Number Placeholder 6"/>
          <p:cNvSpPr>
            <a:spLocks noGrp="1"/>
          </p:cNvSpPr>
          <p:nvPr>
            <p:ph type="sldNum" sz="quarter" idx="12"/>
          </p:nvPr>
        </p:nvSpPr>
        <p:spPr/>
        <p:txBody>
          <a:bodyPr/>
          <a:lstStyle/>
          <a:p>
            <a:r>
              <a:rPr lang="en-US" smtClean="0"/>
              <a:t>Slide </a:t>
            </a:r>
            <a:fld id="{EE600769-3F3E-43D4-9A42-61AAD4922EA8}" type="slidenum">
              <a:rPr lang="en-US" smtClean="0"/>
              <a:t>18</a:t>
            </a:fld>
            <a:endParaRPr lang="en-US" dirty="0"/>
          </a:p>
        </p:txBody>
      </p:sp>
      <p:sp>
        <p:nvSpPr>
          <p:cNvPr id="8" name="Footer Placeholder 7"/>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47" name="LinkButton1">
            <a:hlinkClick r:id="rId1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2"/>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Segmentation</a:t>
            </a:r>
          </a:p>
        </p:txBody>
      </p:sp>
      <p:sp>
        <p:nvSpPr>
          <p:cNvPr id="5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1" name="LinkButton3">
            <a:hlinkClick r:id="rId1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5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3" name="LinkButton4">
            <a:hlinkClick r:id="rId1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5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55" name="Straight Connector 5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6" name="LinkButton1">
            <a:hlinkClick r:id="rId1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8" name="LinkButton2">
            <a:hlinkClick r:id="rId1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0" name="LinkButton3">
            <a:hlinkClick r:id="rId2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6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2" name="LinkButton4">
            <a:hlinkClick r:id="rId2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691651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54" name="Rectangle 3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Product Portfolio of Proline Promass</a:t>
            </a:r>
          </a:p>
        </p:txBody>
      </p:sp>
      <p:sp>
        <p:nvSpPr>
          <p:cNvPr id="4" name="Slide Number Placeholder 3"/>
          <p:cNvSpPr>
            <a:spLocks noGrp="1"/>
          </p:cNvSpPr>
          <p:nvPr>
            <p:ph type="sldNum" sz="quarter" idx="12"/>
          </p:nvPr>
        </p:nvSpPr>
        <p:spPr/>
        <p:txBody>
          <a:bodyPr/>
          <a:lstStyle/>
          <a:p>
            <a:r>
              <a:rPr lang="en-US" smtClean="0"/>
              <a:t>Slide </a:t>
            </a:r>
            <a:fld id="{69497E33-FC82-42AA-9939-FEBC12B610B6}" type="slidenum">
              <a:rPr lang="en-US" smtClean="0"/>
              <a:t>19</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60" name="Text Box 2"/>
          <p:cNvSpPr txBox="1">
            <a:spLocks noChangeArrowheads="1"/>
          </p:cNvSpPr>
          <p:nvPr/>
        </p:nvSpPr>
        <p:spPr bwMode="auto">
          <a:xfrm>
            <a:off x="5982323" y="1651878"/>
            <a:ext cx="2481263"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374650" indent="-184150">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pPr>
            <a:r>
              <a:rPr lang="en-US" smtClean="0">
                <a:solidFill>
                  <a:srgbClr val="007CAA"/>
                </a:solidFill>
                <a:latin typeface="E+H Serif"/>
              </a:rPr>
              <a:t>Single Tube</a:t>
            </a:r>
            <a:r>
              <a:rPr lang="en-US" smtClean="0">
                <a:latin typeface="E+H Serif"/>
              </a:rPr>
              <a:t> Sensors for special applications</a:t>
            </a:r>
            <a:endParaRPr lang="en-US">
              <a:latin typeface="E+H Serif"/>
            </a:endParaRPr>
          </a:p>
        </p:txBody>
      </p:sp>
      <p:sp>
        <p:nvSpPr>
          <p:cNvPr id="61" name="Text Box 3"/>
          <p:cNvSpPr txBox="1">
            <a:spLocks noChangeArrowheads="1"/>
          </p:cNvSpPr>
          <p:nvPr/>
        </p:nvSpPr>
        <p:spPr bwMode="auto">
          <a:xfrm>
            <a:off x="5991848" y="2985378"/>
            <a:ext cx="23495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473075" indent="-184150">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pPr>
            <a:r>
              <a:rPr lang="en-US" smtClean="0">
                <a:solidFill>
                  <a:srgbClr val="007CAA"/>
                </a:solidFill>
                <a:latin typeface="E+H Serif"/>
              </a:rPr>
              <a:t>Dual Tube</a:t>
            </a:r>
            <a:r>
              <a:rPr lang="en-US" smtClean="0">
                <a:latin typeface="E+H Serif"/>
              </a:rPr>
              <a:t> Sensors for highest accuracy requirements</a:t>
            </a:r>
            <a:endParaRPr lang="en-US">
              <a:solidFill>
                <a:srgbClr val="0066FF"/>
              </a:solidFill>
              <a:latin typeface="E+H Serif"/>
            </a:endParaRPr>
          </a:p>
        </p:txBody>
      </p:sp>
      <p:sp>
        <p:nvSpPr>
          <p:cNvPr id="62" name="Text Box 4"/>
          <p:cNvSpPr txBox="1">
            <a:spLocks noChangeArrowheads="1"/>
          </p:cNvSpPr>
          <p:nvPr/>
        </p:nvSpPr>
        <p:spPr bwMode="auto">
          <a:xfrm>
            <a:off x="5991848" y="4245853"/>
            <a:ext cx="2347913"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473075" indent="-184150">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pPr>
            <a:r>
              <a:rPr lang="en-US" smtClean="0">
                <a:latin typeface="E+H Serif"/>
              </a:rPr>
              <a:t>The </a:t>
            </a:r>
            <a:r>
              <a:rPr lang="en-US" smtClean="0">
                <a:solidFill>
                  <a:srgbClr val="007CAA"/>
                </a:solidFill>
                <a:latin typeface="E+H Serif"/>
              </a:rPr>
              <a:t>E</a:t>
            </a:r>
            <a:r>
              <a:rPr lang="en-US" smtClean="0">
                <a:latin typeface="E+H Serif"/>
              </a:rPr>
              <a:t>conomic Sensor for replacing volumetric flow-meters</a:t>
            </a:r>
            <a:endParaRPr lang="en-US">
              <a:latin typeface="E+H Serif"/>
            </a:endParaRPr>
          </a:p>
        </p:txBody>
      </p:sp>
      <p:sp>
        <p:nvSpPr>
          <p:cNvPr id="63" name="AutoShape 5"/>
          <p:cNvSpPr>
            <a:spLocks noChangeArrowheads="1"/>
          </p:cNvSpPr>
          <p:nvPr/>
        </p:nvSpPr>
        <p:spPr bwMode="auto">
          <a:xfrm rot="21019130">
            <a:off x="1099173" y="3213978"/>
            <a:ext cx="4813300" cy="914400"/>
          </a:xfrm>
          <a:prstGeom prst="rightArrow">
            <a:avLst>
              <a:gd name="adj1" fmla="val 100000"/>
              <a:gd name="adj2" fmla="val 0"/>
            </a:avLst>
          </a:prstGeom>
          <a:gradFill rotWithShape="0">
            <a:gsLst>
              <a:gs pos="0">
                <a:schemeClr val="bg1"/>
              </a:gs>
              <a:gs pos="100000">
                <a:srgbClr val="0099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64" name="AutoShape 6"/>
          <p:cNvSpPr>
            <a:spLocks noChangeArrowheads="1"/>
          </p:cNvSpPr>
          <p:nvPr/>
        </p:nvSpPr>
        <p:spPr bwMode="auto">
          <a:xfrm rot="21019130">
            <a:off x="1100761" y="1948741"/>
            <a:ext cx="4926012" cy="966787"/>
          </a:xfrm>
          <a:prstGeom prst="rightArrow">
            <a:avLst>
              <a:gd name="adj1" fmla="val 100000"/>
              <a:gd name="adj2" fmla="val 0"/>
            </a:avLst>
          </a:prstGeom>
          <a:gradFill rotWithShape="0">
            <a:gsLst>
              <a:gs pos="0">
                <a:schemeClr val="bg1"/>
              </a:gs>
              <a:gs pos="100000">
                <a:srgbClr val="0099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65" name="Line 7"/>
          <p:cNvSpPr>
            <a:spLocks noChangeShapeType="1"/>
          </p:cNvSpPr>
          <p:nvPr/>
        </p:nvSpPr>
        <p:spPr bwMode="auto">
          <a:xfrm>
            <a:off x="1111873" y="6144503"/>
            <a:ext cx="7204075" cy="127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8"/>
          <p:cNvSpPr txBox="1">
            <a:spLocks noChangeArrowheads="1"/>
          </p:cNvSpPr>
          <p:nvPr/>
        </p:nvSpPr>
        <p:spPr bwMode="auto">
          <a:xfrm>
            <a:off x="7436473" y="5807953"/>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smtClean="0"/>
              <a:t>Performance</a:t>
            </a:r>
            <a:endParaRPr lang="en-US"/>
          </a:p>
        </p:txBody>
      </p:sp>
      <p:sp>
        <p:nvSpPr>
          <p:cNvPr id="67" name="Text Box 9"/>
          <p:cNvSpPr txBox="1">
            <a:spLocks noChangeArrowheads="1"/>
          </p:cNvSpPr>
          <p:nvPr/>
        </p:nvSpPr>
        <p:spPr bwMode="auto">
          <a:xfrm>
            <a:off x="3778873" y="1480428"/>
            <a:ext cx="5334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gn="ctr">
              <a:lnSpc>
                <a:spcPts val="1900"/>
              </a:lnSpc>
            </a:pPr>
            <a:r>
              <a:rPr lang="en-US" b="1" smtClean="0">
                <a:solidFill>
                  <a:srgbClr val="007CAA"/>
                </a:solidFill>
                <a:latin typeface="E+H Serif"/>
                <a:sym typeface="Arial" pitchFamily="34" charset="0"/>
              </a:rPr>
              <a:t>80</a:t>
            </a:r>
            <a:endParaRPr lang="en-US" b="1">
              <a:solidFill>
                <a:srgbClr val="007CAA"/>
              </a:solidFill>
              <a:latin typeface="E+H Serif"/>
              <a:sym typeface="Arial" pitchFamily="34" charset="0"/>
            </a:endParaRPr>
          </a:p>
        </p:txBody>
      </p:sp>
      <p:sp>
        <p:nvSpPr>
          <p:cNvPr id="68" name="Text Box 10"/>
          <p:cNvSpPr txBox="1">
            <a:spLocks noChangeArrowheads="1"/>
          </p:cNvSpPr>
          <p:nvPr/>
        </p:nvSpPr>
        <p:spPr bwMode="auto">
          <a:xfrm>
            <a:off x="4998073" y="1340728"/>
            <a:ext cx="5334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gn="ctr">
              <a:lnSpc>
                <a:spcPts val="1900"/>
              </a:lnSpc>
            </a:pPr>
            <a:r>
              <a:rPr lang="en-US" b="1" smtClean="0">
                <a:solidFill>
                  <a:srgbClr val="007CAA"/>
                </a:solidFill>
                <a:latin typeface="E+H Serif"/>
                <a:sym typeface="Arial" pitchFamily="34" charset="0"/>
              </a:rPr>
              <a:t>83</a:t>
            </a:r>
            <a:endParaRPr lang="en-US" b="1">
              <a:solidFill>
                <a:srgbClr val="007CAA"/>
              </a:solidFill>
              <a:latin typeface="E+H Serif"/>
              <a:sym typeface="Arial" pitchFamily="34" charset="0"/>
            </a:endParaRPr>
          </a:p>
        </p:txBody>
      </p:sp>
      <p:sp>
        <p:nvSpPr>
          <p:cNvPr id="69" name="Line 11"/>
          <p:cNvSpPr>
            <a:spLocks noChangeShapeType="1"/>
          </p:cNvSpPr>
          <p:nvPr/>
        </p:nvSpPr>
        <p:spPr bwMode="auto">
          <a:xfrm flipH="1" flipV="1">
            <a:off x="1111873" y="1420103"/>
            <a:ext cx="0" cy="4724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12"/>
          <p:cNvSpPr txBox="1">
            <a:spLocks noChangeArrowheads="1"/>
          </p:cNvSpPr>
          <p:nvPr/>
        </p:nvSpPr>
        <p:spPr bwMode="auto">
          <a:xfrm>
            <a:off x="1140448" y="1432803"/>
            <a:ext cx="1304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mtClean="0">
                <a:solidFill>
                  <a:srgbClr val="A8005C"/>
                </a:solidFill>
              </a:rPr>
              <a:t>A, I, H, S, P</a:t>
            </a:r>
            <a:endParaRPr lang="en-US">
              <a:solidFill>
                <a:srgbClr val="A8005C"/>
              </a:solidFill>
            </a:endParaRPr>
          </a:p>
        </p:txBody>
      </p:sp>
      <p:sp>
        <p:nvSpPr>
          <p:cNvPr id="71" name="Text Box 13"/>
          <p:cNvSpPr txBox="1">
            <a:spLocks noChangeArrowheads="1"/>
          </p:cNvSpPr>
          <p:nvPr/>
        </p:nvSpPr>
        <p:spPr bwMode="auto">
          <a:xfrm>
            <a:off x="1080123" y="3299703"/>
            <a:ext cx="1754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mtClean="0">
                <a:solidFill>
                  <a:srgbClr val="A8005C"/>
                </a:solidFill>
              </a:rPr>
              <a:t> M, F, </a:t>
            </a:r>
            <a:endParaRPr lang="en-US">
              <a:solidFill>
                <a:srgbClr val="A8005C"/>
              </a:solidFill>
            </a:endParaRPr>
          </a:p>
        </p:txBody>
      </p:sp>
      <p:pic>
        <p:nvPicPr>
          <p:cNvPr id="72" name="Picture 14" descr="C261-9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9073" y="1943978"/>
            <a:ext cx="517525" cy="129222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5" descr="C122-9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873" y="2058278"/>
            <a:ext cx="49371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6" descr="C203-9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2123" y="3448928"/>
            <a:ext cx="660400" cy="126206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7" descr="C093-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50273" y="1921753"/>
            <a:ext cx="990600" cy="85883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8" descr="C095-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5348" y="1712203"/>
            <a:ext cx="1066800" cy="925513"/>
          </a:xfrm>
          <a:prstGeom prst="rect">
            <a:avLst/>
          </a:prstGeom>
          <a:noFill/>
          <a:extLst>
            <a:ext uri="{909E8E84-426E-40DD-AFC4-6F175D3DCCD1}">
              <a14:hiddenFill xmlns:a14="http://schemas.microsoft.com/office/drawing/2010/main">
                <a:solidFill>
                  <a:srgbClr val="FFFFFF"/>
                </a:solidFill>
              </a14:hiddenFill>
            </a:ext>
          </a:extLst>
        </p:spPr>
      </p:pic>
      <p:sp>
        <p:nvSpPr>
          <p:cNvPr id="77" name="AutoShape 19"/>
          <p:cNvSpPr>
            <a:spLocks noChangeArrowheads="1"/>
          </p:cNvSpPr>
          <p:nvPr/>
        </p:nvSpPr>
        <p:spPr bwMode="auto">
          <a:xfrm rot="21019130">
            <a:off x="1269036" y="4695116"/>
            <a:ext cx="4637087" cy="914400"/>
          </a:xfrm>
          <a:prstGeom prst="rightArrow">
            <a:avLst>
              <a:gd name="adj1" fmla="val 100000"/>
              <a:gd name="adj2" fmla="val 0"/>
            </a:avLst>
          </a:prstGeom>
          <a:gradFill rotWithShape="0">
            <a:gsLst>
              <a:gs pos="0">
                <a:schemeClr val="bg1"/>
              </a:gs>
              <a:gs pos="100000">
                <a:srgbClr val="0099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pic>
        <p:nvPicPr>
          <p:cNvPr id="78" name="Picture 20" descr="C204-9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5861" y="3664828"/>
            <a:ext cx="4683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 Box 21"/>
          <p:cNvSpPr txBox="1">
            <a:spLocks noChangeArrowheads="1"/>
          </p:cNvSpPr>
          <p:nvPr/>
        </p:nvSpPr>
        <p:spPr bwMode="auto">
          <a:xfrm>
            <a:off x="2750173" y="1658228"/>
            <a:ext cx="5334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gn="ctr">
              <a:lnSpc>
                <a:spcPts val="1900"/>
              </a:lnSpc>
            </a:pPr>
            <a:r>
              <a:rPr lang="en-US" b="1" smtClean="0">
                <a:solidFill>
                  <a:srgbClr val="007CAA"/>
                </a:solidFill>
                <a:latin typeface="E+H Serif"/>
                <a:sym typeface="Arial" pitchFamily="34" charset="0"/>
              </a:rPr>
              <a:t>40</a:t>
            </a:r>
            <a:endParaRPr lang="en-US" b="1">
              <a:solidFill>
                <a:srgbClr val="007CAA"/>
              </a:solidFill>
              <a:latin typeface="E+H Serif"/>
              <a:sym typeface="Arial" pitchFamily="34" charset="0"/>
            </a:endParaRPr>
          </a:p>
        </p:txBody>
      </p:sp>
      <p:grpSp>
        <p:nvGrpSpPr>
          <p:cNvPr id="80" name="Group 22"/>
          <p:cNvGrpSpPr>
            <a:grpSpLocks/>
          </p:cNvGrpSpPr>
          <p:nvPr/>
        </p:nvGrpSpPr>
        <p:grpSpPr bwMode="auto">
          <a:xfrm>
            <a:off x="2496173" y="4823703"/>
            <a:ext cx="990600" cy="838200"/>
            <a:chOff x="864" y="2592"/>
            <a:chExt cx="1296" cy="1124"/>
          </a:xfrm>
        </p:grpSpPr>
        <p:pic>
          <p:nvPicPr>
            <p:cNvPr id="81" name="Picture 23" descr="C093-0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4" y="2592"/>
              <a:ext cx="1296" cy="11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2" name="Object 24"/>
            <p:cNvGraphicFramePr>
              <a:graphicFrameLocks noChangeAspect="1"/>
            </p:cNvGraphicFramePr>
            <p:nvPr/>
          </p:nvGraphicFramePr>
          <p:xfrm>
            <a:off x="1392" y="3301"/>
            <a:ext cx="349" cy="47"/>
          </p:xfrm>
          <a:graphic>
            <a:graphicData uri="http://schemas.openxmlformats.org/presentationml/2006/ole">
              <mc:AlternateContent xmlns:mc="http://schemas.openxmlformats.org/markup-compatibility/2006">
                <mc:Choice xmlns:v="urn:schemas-microsoft-com:vml" Requires="v">
                  <p:oleObj spid="_x0000_s4189" name="Photo Editor Photo" r:id="rId11" imgW="1057423" imgH="142933" progId="MSPhotoEd.3">
                    <p:embed/>
                  </p:oleObj>
                </mc:Choice>
                <mc:Fallback>
                  <p:oleObj name="Photo Editor Photo" r:id="rId11" imgW="1057423" imgH="142933"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3301"/>
                          <a:ext cx="349"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25"/>
            <p:cNvGraphicFramePr>
              <a:graphicFrameLocks noChangeAspect="1"/>
            </p:cNvGraphicFramePr>
            <p:nvPr/>
          </p:nvGraphicFramePr>
          <p:xfrm>
            <a:off x="1392" y="3264"/>
            <a:ext cx="349" cy="47"/>
          </p:xfrm>
          <a:graphic>
            <a:graphicData uri="http://schemas.openxmlformats.org/presentationml/2006/ole">
              <mc:AlternateContent xmlns:mc="http://schemas.openxmlformats.org/markup-compatibility/2006">
                <mc:Choice xmlns:v="urn:schemas-microsoft-com:vml" Requires="v">
                  <p:oleObj spid="_x0000_s4190" name="Photo Editor Photo" r:id="rId13" imgW="1057423" imgH="142933" progId="MSPhotoEd.3">
                    <p:embed/>
                  </p:oleObj>
                </mc:Choice>
                <mc:Fallback>
                  <p:oleObj name="Photo Editor Photo" r:id="rId13" imgW="1057423" imgH="142933"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3264"/>
                          <a:ext cx="349"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 name="Object 26"/>
            <p:cNvGraphicFramePr>
              <a:graphicFrameLocks noChangeAspect="1"/>
            </p:cNvGraphicFramePr>
            <p:nvPr/>
          </p:nvGraphicFramePr>
          <p:xfrm>
            <a:off x="1411" y="3344"/>
            <a:ext cx="357" cy="48"/>
          </p:xfrm>
          <a:graphic>
            <a:graphicData uri="http://schemas.openxmlformats.org/presentationml/2006/ole">
              <mc:AlternateContent xmlns:mc="http://schemas.openxmlformats.org/markup-compatibility/2006">
                <mc:Choice xmlns:v="urn:schemas-microsoft-com:vml" Requires="v">
                  <p:oleObj spid="_x0000_s4191" name="Photo Editor Photo" r:id="rId14" imgW="1057423" imgH="142933" progId="MSPhotoEd.3">
                    <p:embed/>
                  </p:oleObj>
                </mc:Choice>
                <mc:Fallback>
                  <p:oleObj name="Photo Editor Photo" r:id="rId14" imgW="1057423" imgH="142933"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1" y="3344"/>
                          <a:ext cx="357" cy="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85" name="Picture 27" descr="C093-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8048" y="3166353"/>
            <a:ext cx="990600" cy="85883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C095-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5348" y="2920291"/>
            <a:ext cx="1066800" cy="92551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9" descr="C093-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5673" y="4650666"/>
            <a:ext cx="990600" cy="858837"/>
          </a:xfrm>
          <a:prstGeom prst="rect">
            <a:avLst/>
          </a:prstGeom>
          <a:noFill/>
          <a:extLst>
            <a:ext uri="{909E8E84-426E-40DD-AFC4-6F175D3DCCD1}">
              <a14:hiddenFill xmlns:a14="http://schemas.microsoft.com/office/drawing/2010/main">
                <a:solidFill>
                  <a:srgbClr val="FFFFFF"/>
                </a:solidFill>
              </a14:hiddenFill>
            </a:ext>
          </a:extLst>
        </p:spPr>
      </p:pic>
      <p:sp>
        <p:nvSpPr>
          <p:cNvPr id="88" name="Text Box 30"/>
          <p:cNvSpPr txBox="1">
            <a:spLocks noChangeArrowheads="1"/>
          </p:cNvSpPr>
          <p:nvPr/>
        </p:nvSpPr>
        <p:spPr bwMode="auto">
          <a:xfrm>
            <a:off x="1057898" y="4766553"/>
            <a:ext cx="1101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mtClean="0">
                <a:solidFill>
                  <a:srgbClr val="A8005C"/>
                </a:solidFill>
              </a:rPr>
              <a:t>E</a:t>
            </a:r>
            <a:endParaRPr lang="en-US">
              <a:solidFill>
                <a:srgbClr val="A8005C"/>
              </a:solidFill>
            </a:endParaRPr>
          </a:p>
        </p:txBody>
      </p:sp>
      <p:pic>
        <p:nvPicPr>
          <p:cNvPr id="89" name="Picture 31" descr="Promass 80E Getrennt-60_klei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10336" y="4963403"/>
            <a:ext cx="960437" cy="103981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2" descr="Titelbild_H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73898" y="1963028"/>
            <a:ext cx="804863" cy="113665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3" descr="C095-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5348" y="4430003"/>
            <a:ext cx="1066800" cy="925513"/>
          </a:xfrm>
          <a:prstGeom prst="rect">
            <a:avLst/>
          </a:prstGeom>
          <a:noFill/>
          <a:extLst>
            <a:ext uri="{909E8E84-426E-40DD-AFC4-6F175D3DCCD1}">
              <a14:hiddenFill xmlns:a14="http://schemas.microsoft.com/office/drawing/2010/main">
                <a:solidFill>
                  <a:srgbClr val="FFFFFF"/>
                </a:solidFill>
              </a14:hiddenFill>
            </a:ext>
          </a:extLst>
        </p:spPr>
      </p:pic>
      <p:sp>
        <p:nvSpPr>
          <p:cNvPr id="92" name="Text Box 35"/>
          <p:cNvSpPr txBox="1">
            <a:spLocks noChangeArrowheads="1"/>
          </p:cNvSpPr>
          <p:nvPr/>
        </p:nvSpPr>
        <p:spPr bwMode="auto">
          <a:xfrm>
            <a:off x="1262645" y="1067678"/>
            <a:ext cx="9605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smtClean="0">
                <a:solidFill>
                  <a:srgbClr val="A8005C"/>
                </a:solidFill>
              </a:rPr>
              <a:t>Sensors</a:t>
            </a:r>
            <a:endParaRPr lang="en-US" dirty="0">
              <a:solidFill>
                <a:srgbClr val="A8005C"/>
              </a:solidFill>
            </a:endParaRPr>
          </a:p>
        </p:txBody>
      </p:sp>
      <p:sp>
        <p:nvSpPr>
          <p:cNvPr id="93" name="Text Box 36"/>
          <p:cNvSpPr txBox="1">
            <a:spLocks noChangeArrowheads="1"/>
          </p:cNvSpPr>
          <p:nvPr/>
        </p:nvSpPr>
        <p:spPr bwMode="auto">
          <a:xfrm>
            <a:off x="3246835" y="1093078"/>
            <a:ext cx="14911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mtClean="0">
                <a:solidFill>
                  <a:srgbClr val="007CAA"/>
                </a:solidFill>
              </a:rPr>
              <a:t>Transmitters</a:t>
            </a:r>
            <a:endParaRPr lang="en-US">
              <a:solidFill>
                <a:srgbClr val="007CAA"/>
              </a:solidFill>
            </a:endParaRPr>
          </a:p>
        </p:txBody>
      </p:sp>
      <p:sp>
        <p:nvSpPr>
          <p:cNvPr id="94" name="Text Box 37"/>
          <p:cNvSpPr txBox="1">
            <a:spLocks noChangeArrowheads="1"/>
          </p:cNvSpPr>
          <p:nvPr/>
        </p:nvSpPr>
        <p:spPr bwMode="auto">
          <a:xfrm>
            <a:off x="2594598" y="5725403"/>
            <a:ext cx="3771900" cy="36671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mtClean="0"/>
              <a:t>Basic        Standard       High End</a:t>
            </a:r>
            <a:endParaRPr lang="en-US"/>
          </a:p>
        </p:txBody>
      </p:sp>
    </p:spTree>
    <p:extLst>
      <p:ext uri="{BB962C8B-B14F-4D97-AF65-F5344CB8AC3E}">
        <p14:creationId xmlns:p14="http://schemas.microsoft.com/office/powerpoint/2010/main" val="242752705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xtTitle"/>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Measuring principle</a:t>
            </a:r>
          </a:p>
        </p:txBody>
      </p:sp>
      <p:sp>
        <p:nvSpPr>
          <p:cNvPr id="6" name="Content Placeholder 5"/>
          <p:cNvSpPr>
            <a:spLocks noGrp="1"/>
          </p:cNvSpPr>
          <p:nvPr>
            <p:ph idx="1"/>
          </p:nvPr>
        </p:nvSpPr>
        <p:spPr>
          <a:noFill/>
          <a:ln w="9525">
            <a:noFill/>
            <a:miter lim="800000"/>
            <a:headEnd/>
            <a:tailEnd/>
          </a:ln>
          <a:effectLst/>
        </p:spPr>
        <p:txBody>
          <a:bodyPr vert="horz" wrap="square" lIns="0" tIns="0" rIns="0" bIns="0" numCol="1" anchor="t" anchorCtr="0" compatLnSpc="1">
            <a:prstTxWarp prst="textNoShape">
              <a:avLst/>
            </a:prstTxWarp>
          </a:bodyPr>
          <a:lstStyle/>
          <a:p>
            <a:endParaRPr lang="en-US"/>
          </a:p>
        </p:txBody>
      </p:sp>
      <p:sp>
        <p:nvSpPr>
          <p:cNvPr id="8" name="Slide Number Placeholder 7"/>
          <p:cNvSpPr>
            <a:spLocks noGrp="1"/>
          </p:cNvSpPr>
          <p:nvPr>
            <p:ph type="sldNum" sz="quarter" idx="12"/>
          </p:nvPr>
        </p:nvSpPr>
        <p:spPr/>
        <p:txBody>
          <a:bodyPr/>
          <a:lstStyle/>
          <a:p>
            <a:r>
              <a:rPr lang="en-US" smtClean="0"/>
              <a:t>Slide </a:t>
            </a:r>
            <a:fld id="{29AA794F-D863-405A-90F9-BBAEB20B7180}" type="slidenum">
              <a:rPr lang="en-US" smtClean="0"/>
              <a:t>2</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2919351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The Coriolis Range</a:t>
            </a:r>
          </a:p>
        </p:txBody>
      </p:sp>
      <p:pic>
        <p:nvPicPr>
          <p:cNvPr id="519172" name="Picture 3" descr="Promass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427643" y="2326325"/>
            <a:ext cx="2452332" cy="2547842"/>
          </a:xfrm>
        </p:spPr>
      </p:pic>
      <p:sp>
        <p:nvSpPr>
          <p:cNvPr id="519173" name="Rectangle 4"/>
          <p:cNvSpPr>
            <a:spLocks noGrp="1" noChangeArrowheads="1"/>
          </p:cNvSpPr>
          <p:nvPr>
            <p:ph type="body" sz="half" idx="4294967295"/>
          </p:nvPr>
        </p:nvSpPr>
        <p:spPr>
          <a:xfrm>
            <a:off x="5621338" y="1323536"/>
            <a:ext cx="3522662" cy="5326063"/>
          </a:xfrm>
        </p:spPr>
        <p:txBody>
          <a:bodyPr/>
          <a:lstStyle/>
          <a:p>
            <a:pPr marL="200025" indent="-200025">
              <a:lnSpc>
                <a:spcPct val="100000"/>
              </a:lnSpc>
              <a:spcBef>
                <a:spcPct val="80000"/>
              </a:spcBef>
              <a:buSzPct val="100000"/>
              <a:buFont typeface="E+H Serif"/>
              <a:buChar char="•"/>
            </a:pPr>
            <a:r>
              <a:rPr lang="en-US" sz="1400" dirty="0" smtClean="0">
                <a:solidFill>
                  <a:schemeClr val="tx1"/>
                </a:solidFill>
              </a:rPr>
              <a:t>The most complete range</a:t>
            </a:r>
          </a:p>
          <a:p>
            <a:pPr marL="200025" indent="-200025">
              <a:lnSpc>
                <a:spcPct val="100000"/>
              </a:lnSpc>
              <a:spcBef>
                <a:spcPct val="80000"/>
              </a:spcBef>
              <a:buSzPct val="100000"/>
              <a:buFont typeface="E+H Serif"/>
              <a:buChar char="•"/>
            </a:pPr>
            <a:r>
              <a:rPr lang="en-US" sz="1400" dirty="0" smtClean="0">
                <a:solidFill>
                  <a:schemeClr val="tx1"/>
                </a:solidFill>
              </a:rPr>
              <a:t>9 sensor models (DN1…350)</a:t>
            </a:r>
          </a:p>
          <a:p>
            <a:pPr marL="200025" indent="-200025">
              <a:lnSpc>
                <a:spcPct val="100000"/>
              </a:lnSpc>
              <a:spcBef>
                <a:spcPct val="80000"/>
              </a:spcBef>
              <a:buSzPct val="100000"/>
              <a:buFont typeface="E+H Serif"/>
              <a:buChar char="•"/>
            </a:pPr>
            <a:r>
              <a:rPr lang="en-US" sz="1400" dirty="0" smtClean="0">
                <a:solidFill>
                  <a:schemeClr val="tx1"/>
                </a:solidFill>
              </a:rPr>
              <a:t>0,08 kg/h to 4100 tons/h</a:t>
            </a:r>
          </a:p>
          <a:p>
            <a:pPr marL="200025" indent="-200025">
              <a:lnSpc>
                <a:spcPct val="100000"/>
              </a:lnSpc>
              <a:spcBef>
                <a:spcPct val="80000"/>
              </a:spcBef>
              <a:buSzPct val="100000"/>
              <a:buFont typeface="E+H Serif"/>
              <a:buChar char="•"/>
            </a:pPr>
            <a:r>
              <a:rPr lang="en-US" sz="1400" dirty="0" smtClean="0">
                <a:solidFill>
                  <a:schemeClr val="tx1"/>
                </a:solidFill>
              </a:rPr>
              <a:t>Stainless steel 904L, 316L, Alloy C-22, titanium and zirconium</a:t>
            </a:r>
          </a:p>
          <a:p>
            <a:pPr marL="200025" indent="-200025">
              <a:lnSpc>
                <a:spcPct val="100000"/>
              </a:lnSpc>
              <a:spcBef>
                <a:spcPct val="80000"/>
              </a:spcBef>
              <a:buSzPct val="100000"/>
              <a:buFont typeface="E+H Serif"/>
              <a:buChar char="•"/>
            </a:pPr>
            <a:r>
              <a:rPr lang="en-US" sz="1400" dirty="0" smtClean="0">
                <a:solidFill>
                  <a:schemeClr val="tx1"/>
                </a:solidFill>
              </a:rPr>
              <a:t>Working Conditions</a:t>
            </a:r>
          </a:p>
          <a:p>
            <a:pPr marL="471488" lvl="1" indent="-200025">
              <a:lnSpc>
                <a:spcPct val="100000"/>
              </a:lnSpc>
              <a:spcBef>
                <a:spcPct val="80000"/>
              </a:spcBef>
              <a:buSzPct val="100000"/>
              <a:buFont typeface="E+H Serif"/>
              <a:buChar char="•"/>
            </a:pPr>
            <a:r>
              <a:rPr lang="en-US" sz="1200" dirty="0" smtClean="0">
                <a:solidFill>
                  <a:schemeClr val="tx1"/>
                </a:solidFill>
              </a:rPr>
              <a:t>-200°C to 350 </a:t>
            </a:r>
            <a:r>
              <a:rPr lang="en-US" sz="1200" dirty="0" smtClean="0">
                <a:solidFill>
                  <a:schemeClr val="tx1"/>
                </a:solidFill>
                <a:sym typeface="Symbol" pitchFamily="18" charset="2"/>
              </a:rPr>
              <a:t> C</a:t>
            </a:r>
            <a:endParaRPr lang="en-US" sz="1200" dirty="0" smtClean="0">
              <a:solidFill>
                <a:schemeClr val="tx1"/>
              </a:solidFill>
            </a:endParaRPr>
          </a:p>
          <a:p>
            <a:pPr marL="469900" lvl="1" indent="-200025">
              <a:lnSpc>
                <a:spcPct val="100000"/>
              </a:lnSpc>
              <a:spcBef>
                <a:spcPct val="80000"/>
              </a:spcBef>
              <a:buSzPct val="100000"/>
              <a:buFont typeface="E+H Serif"/>
              <a:buChar char="•"/>
            </a:pPr>
            <a:r>
              <a:rPr lang="en-US" sz="1400" dirty="0" smtClean="0">
                <a:solidFill>
                  <a:schemeClr val="tx1"/>
                </a:solidFill>
              </a:rPr>
              <a:t>Up to 400 bar</a:t>
            </a:r>
          </a:p>
          <a:p>
            <a:pPr marL="200025" indent="-200025">
              <a:lnSpc>
                <a:spcPct val="100000"/>
              </a:lnSpc>
              <a:spcBef>
                <a:spcPct val="0"/>
              </a:spcBef>
              <a:buSzPct val="100000"/>
              <a:buFont typeface="E+H Serif"/>
              <a:buChar char="•"/>
            </a:pPr>
            <a:r>
              <a:rPr lang="en-US" sz="1400" dirty="0" smtClean="0"/>
              <a:t>Performance uncertainties : </a:t>
            </a:r>
            <a:endParaRPr lang="en-US" sz="1400" dirty="0"/>
          </a:p>
          <a:p>
            <a:pPr marL="471488" lvl="1" indent="-200025">
              <a:lnSpc>
                <a:spcPct val="100000"/>
              </a:lnSpc>
              <a:spcBef>
                <a:spcPct val="0"/>
              </a:spcBef>
              <a:buSzPct val="100000"/>
              <a:buFont typeface="E+H Serif"/>
              <a:buChar char="•"/>
            </a:pPr>
            <a:r>
              <a:rPr lang="en-US" sz="1200" dirty="0" smtClean="0"/>
              <a:t>Lin. accuracy &gt; 0,5 m/s</a:t>
            </a:r>
            <a:endParaRPr lang="en-US" sz="1200" dirty="0"/>
          </a:p>
          <a:p>
            <a:pPr marL="471488" lvl="1" indent="-200025">
              <a:lnSpc>
                <a:spcPct val="100000"/>
              </a:lnSpc>
              <a:spcBef>
                <a:spcPct val="0"/>
              </a:spcBef>
              <a:buSzPct val="100000"/>
              <a:buFont typeface="E+H Serif"/>
              <a:buChar char="•"/>
            </a:pPr>
            <a:r>
              <a:rPr lang="en-US" sz="1200" dirty="0" smtClean="0"/>
              <a:t>Mass flow up to 0,05 % </a:t>
            </a:r>
            <a:endParaRPr lang="en-US" sz="1200" dirty="0"/>
          </a:p>
          <a:p>
            <a:pPr marL="471488" lvl="1" indent="-200025">
              <a:lnSpc>
                <a:spcPct val="100000"/>
              </a:lnSpc>
              <a:spcBef>
                <a:spcPct val="0"/>
              </a:spcBef>
              <a:buSzPct val="100000"/>
              <a:buFont typeface="E+H Serif"/>
              <a:buChar char="•"/>
            </a:pPr>
            <a:r>
              <a:rPr lang="en-US" sz="1200" dirty="0" smtClean="0"/>
              <a:t>Density : ± 0, 5 kg/m</a:t>
            </a:r>
            <a:r>
              <a:rPr lang="en-US" sz="1200" baseline="30000" dirty="0" smtClean="0"/>
              <a:t>3</a:t>
            </a:r>
            <a:endParaRPr lang="en-US" sz="1200" baseline="30000" dirty="0"/>
          </a:p>
          <a:p>
            <a:pPr marL="471488" lvl="1" indent="-200025">
              <a:lnSpc>
                <a:spcPct val="100000"/>
              </a:lnSpc>
              <a:spcBef>
                <a:spcPct val="0"/>
              </a:spcBef>
              <a:buSzPct val="100000"/>
              <a:buFont typeface="E+H Serif"/>
              <a:buChar char="•"/>
            </a:pPr>
            <a:r>
              <a:rPr lang="en-US" sz="1200" dirty="0" smtClean="0"/>
              <a:t>Accuracy volume = masse</a:t>
            </a:r>
            <a:endParaRPr lang="en-US" sz="1200" dirty="0"/>
          </a:p>
        </p:txBody>
      </p:sp>
      <p:pic>
        <p:nvPicPr>
          <p:cNvPr id="519174" name="Picture 5" descr="PromassDN25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922" y="4896941"/>
            <a:ext cx="534347" cy="101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9175" name="Picture 6" descr="Feldgehäuse_83_m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309" y="1405320"/>
            <a:ext cx="98742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9176" name="Picture 7" descr="Feldgehäuse_83FR_m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734" y="1432307"/>
            <a:ext cx="7858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9177" name="Picture 8" descr="Wandgehäuse_83_m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3199" y="1342422"/>
            <a:ext cx="96202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9178" name="Picture 9" descr="40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7002" y="5153619"/>
            <a:ext cx="80803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9179" name="Text Box 12"/>
          <p:cNvSpPr txBox="1">
            <a:spLocks noChangeArrowheads="1"/>
          </p:cNvSpPr>
          <p:nvPr/>
        </p:nvSpPr>
        <p:spPr bwMode="auto">
          <a:xfrm rot="-1908416">
            <a:off x="7957377" y="4632325"/>
            <a:ext cx="796925" cy="336550"/>
          </a:xfrm>
          <a:prstGeom prst="rect">
            <a:avLst/>
          </a:prstGeom>
          <a:solidFill>
            <a:srgbClr val="E94C0A"/>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a:spcBef>
                <a:spcPct val="50000"/>
              </a:spcBef>
            </a:pPr>
            <a:r>
              <a:rPr lang="en-US" sz="1600" b="1" smtClean="0">
                <a:solidFill>
                  <a:schemeClr val="bg1"/>
                </a:solidFill>
                <a:latin typeface="Arial Black" pitchFamily="34" charset="0"/>
              </a:rPr>
              <a:t>New</a:t>
            </a:r>
            <a:endParaRPr lang="en-US" sz="1600" b="1">
              <a:solidFill>
                <a:schemeClr val="bg1"/>
              </a:solidFill>
              <a:latin typeface="Arial Black" pitchFamily="34" charset="0"/>
            </a:endParaRPr>
          </a:p>
        </p:txBody>
      </p:sp>
      <p:pic>
        <p:nvPicPr>
          <p:cNvPr id="519181"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58852" y="4849667"/>
            <a:ext cx="541949" cy="106659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r>
              <a:rPr lang="en-US" smtClean="0"/>
              <a:t>Slide </a:t>
            </a:r>
            <a:fld id="{82CB8DA2-7B3B-4B40-8DDA-9E1B16733A59}" type="slidenum">
              <a:rPr lang="en-US" smtClean="0"/>
              <a:t>20</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3" name="LinkButton1">
            <a:hlinkClick r:id="rId10"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4"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2"/>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Segmentation</a:t>
            </a:r>
          </a:p>
        </p:txBody>
      </p:sp>
      <p:sp>
        <p:nvSpPr>
          <p:cNvPr id="36"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3">
            <a:hlinkClick r:id="rId11"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8"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4">
            <a:hlinkClick r:id="rId12"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40"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1" name="Straight Connector 40"/>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2" name="LinkButton1">
            <a:hlinkClick r:id="rId13"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3"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2">
            <a:hlinkClick r:id="rId14"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5"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3">
            <a:hlinkClick r:id="rId15"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7"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8" name="LinkButton4">
            <a:hlinkClick r:id="rId16"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9480296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9173">
                                            <p:txEl>
                                              <p:pRg st="0" end="0"/>
                                            </p:txEl>
                                          </p:spTgt>
                                        </p:tgtEl>
                                        <p:attrNameLst>
                                          <p:attrName>style.visibility</p:attrName>
                                        </p:attrNameLst>
                                      </p:cBhvr>
                                      <p:to>
                                        <p:strVal val="visible"/>
                                      </p:to>
                                    </p:set>
                                    <p:animEffect transition="in" filter="box(in)">
                                      <p:cBhvr>
                                        <p:cTn id="7" dur="500"/>
                                        <p:tgtEl>
                                          <p:spTgt spid="5191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19173">
                                            <p:txEl>
                                              <p:pRg st="1" end="1"/>
                                            </p:txEl>
                                          </p:spTgt>
                                        </p:tgtEl>
                                        <p:attrNameLst>
                                          <p:attrName>style.visibility</p:attrName>
                                        </p:attrNameLst>
                                      </p:cBhvr>
                                      <p:to>
                                        <p:strVal val="visible"/>
                                      </p:to>
                                    </p:set>
                                    <p:animEffect transition="in" filter="box(in)">
                                      <p:cBhvr>
                                        <p:cTn id="12" dur="500"/>
                                        <p:tgtEl>
                                          <p:spTgt spid="5191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19173">
                                            <p:txEl>
                                              <p:pRg st="2" end="2"/>
                                            </p:txEl>
                                          </p:spTgt>
                                        </p:tgtEl>
                                        <p:attrNameLst>
                                          <p:attrName>style.visibility</p:attrName>
                                        </p:attrNameLst>
                                      </p:cBhvr>
                                      <p:to>
                                        <p:strVal val="visible"/>
                                      </p:to>
                                    </p:set>
                                    <p:animEffect transition="in" filter="box(in)">
                                      <p:cBhvr>
                                        <p:cTn id="17" dur="500"/>
                                        <p:tgtEl>
                                          <p:spTgt spid="5191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19173">
                                            <p:txEl>
                                              <p:pRg st="3" end="3"/>
                                            </p:txEl>
                                          </p:spTgt>
                                        </p:tgtEl>
                                        <p:attrNameLst>
                                          <p:attrName>style.visibility</p:attrName>
                                        </p:attrNameLst>
                                      </p:cBhvr>
                                      <p:to>
                                        <p:strVal val="visible"/>
                                      </p:to>
                                    </p:set>
                                    <p:animEffect transition="in" filter="box(in)">
                                      <p:cBhvr>
                                        <p:cTn id="22" dur="500"/>
                                        <p:tgtEl>
                                          <p:spTgt spid="5191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19173">
                                            <p:txEl>
                                              <p:pRg st="4" end="4"/>
                                            </p:txEl>
                                          </p:spTgt>
                                        </p:tgtEl>
                                        <p:attrNameLst>
                                          <p:attrName>style.visibility</p:attrName>
                                        </p:attrNameLst>
                                      </p:cBhvr>
                                      <p:to>
                                        <p:strVal val="visible"/>
                                      </p:to>
                                    </p:set>
                                    <p:animEffect transition="in" filter="box(in)">
                                      <p:cBhvr>
                                        <p:cTn id="27" dur="500"/>
                                        <p:tgtEl>
                                          <p:spTgt spid="519173">
                                            <p:txEl>
                                              <p:pRg st="4" end="4"/>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519173">
                                            <p:txEl>
                                              <p:pRg st="5" end="5"/>
                                            </p:txEl>
                                          </p:spTgt>
                                        </p:tgtEl>
                                        <p:attrNameLst>
                                          <p:attrName>style.visibility</p:attrName>
                                        </p:attrNameLst>
                                      </p:cBhvr>
                                      <p:to>
                                        <p:strVal val="visible"/>
                                      </p:to>
                                    </p:set>
                                    <p:animEffect transition="in" filter="box(in)">
                                      <p:cBhvr>
                                        <p:cTn id="30" dur="500"/>
                                        <p:tgtEl>
                                          <p:spTgt spid="519173">
                                            <p:txEl>
                                              <p:pRg st="5" end="5"/>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519173">
                                            <p:txEl>
                                              <p:pRg st="6" end="6"/>
                                            </p:txEl>
                                          </p:spTgt>
                                        </p:tgtEl>
                                        <p:attrNameLst>
                                          <p:attrName>style.visibility</p:attrName>
                                        </p:attrNameLst>
                                      </p:cBhvr>
                                      <p:to>
                                        <p:strVal val="visible"/>
                                      </p:to>
                                    </p:set>
                                    <p:animEffect transition="in" filter="box(in)">
                                      <p:cBhvr>
                                        <p:cTn id="33" dur="500"/>
                                        <p:tgtEl>
                                          <p:spTgt spid="51917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519173">
                                            <p:txEl>
                                              <p:pRg st="7" end="7"/>
                                            </p:txEl>
                                          </p:spTgt>
                                        </p:tgtEl>
                                        <p:attrNameLst>
                                          <p:attrName>style.visibility</p:attrName>
                                        </p:attrNameLst>
                                      </p:cBhvr>
                                      <p:to>
                                        <p:strVal val="visible"/>
                                      </p:to>
                                    </p:set>
                                    <p:animEffect transition="in" filter="box(in)">
                                      <p:cBhvr>
                                        <p:cTn id="38" dur="500"/>
                                        <p:tgtEl>
                                          <p:spTgt spid="519173">
                                            <p:txEl>
                                              <p:pRg st="7" end="7"/>
                                            </p:txEl>
                                          </p:spTgt>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519173">
                                            <p:txEl>
                                              <p:pRg st="8" end="8"/>
                                            </p:txEl>
                                          </p:spTgt>
                                        </p:tgtEl>
                                        <p:attrNameLst>
                                          <p:attrName>style.visibility</p:attrName>
                                        </p:attrNameLst>
                                      </p:cBhvr>
                                      <p:to>
                                        <p:strVal val="visible"/>
                                      </p:to>
                                    </p:set>
                                    <p:animEffect transition="in" filter="box(in)">
                                      <p:cBhvr>
                                        <p:cTn id="41" dur="500"/>
                                        <p:tgtEl>
                                          <p:spTgt spid="519173">
                                            <p:txEl>
                                              <p:pRg st="8" end="8"/>
                                            </p:txEl>
                                          </p:spTgt>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19173">
                                            <p:txEl>
                                              <p:pRg st="9" end="9"/>
                                            </p:txEl>
                                          </p:spTgt>
                                        </p:tgtEl>
                                        <p:attrNameLst>
                                          <p:attrName>style.visibility</p:attrName>
                                        </p:attrNameLst>
                                      </p:cBhvr>
                                      <p:to>
                                        <p:strVal val="visible"/>
                                      </p:to>
                                    </p:set>
                                    <p:animEffect transition="in" filter="box(in)">
                                      <p:cBhvr>
                                        <p:cTn id="44" dur="500"/>
                                        <p:tgtEl>
                                          <p:spTgt spid="519173">
                                            <p:txEl>
                                              <p:pRg st="9" end="9"/>
                                            </p:txEl>
                                          </p:spTgt>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519173">
                                            <p:txEl>
                                              <p:pRg st="10" end="10"/>
                                            </p:txEl>
                                          </p:spTgt>
                                        </p:tgtEl>
                                        <p:attrNameLst>
                                          <p:attrName>style.visibility</p:attrName>
                                        </p:attrNameLst>
                                      </p:cBhvr>
                                      <p:to>
                                        <p:strVal val="visible"/>
                                      </p:to>
                                    </p:set>
                                    <p:animEffect transition="in" filter="box(in)">
                                      <p:cBhvr>
                                        <p:cTn id="47" dur="500"/>
                                        <p:tgtEl>
                                          <p:spTgt spid="519173">
                                            <p:txEl>
                                              <p:pRg st="10" end="10"/>
                                            </p:txEl>
                                          </p:spTgt>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519173">
                                            <p:txEl>
                                              <p:pRg st="11" end="11"/>
                                            </p:txEl>
                                          </p:spTgt>
                                        </p:tgtEl>
                                        <p:attrNameLst>
                                          <p:attrName>style.visibility</p:attrName>
                                        </p:attrNameLst>
                                      </p:cBhvr>
                                      <p:to>
                                        <p:strVal val="visible"/>
                                      </p:to>
                                    </p:set>
                                    <p:animEffect transition="in" filter="box(in)">
                                      <p:cBhvr>
                                        <p:cTn id="50" dur="500"/>
                                        <p:tgtEl>
                                          <p:spTgt spid="51917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1" name="Rectangle 5"/>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Proline 40: The basic Economical solution</a:t>
            </a:r>
          </a:p>
        </p:txBody>
      </p:sp>
      <p:sp>
        <p:nvSpPr>
          <p:cNvPr id="521218" name="AutoShape 2"/>
          <p:cNvSpPr>
            <a:spLocks noChangeArrowheads="1"/>
          </p:cNvSpPr>
          <p:nvPr/>
        </p:nvSpPr>
        <p:spPr bwMode="auto">
          <a:xfrm rot="21600000">
            <a:off x="2855356" y="1308100"/>
            <a:ext cx="3429000" cy="4784725"/>
          </a:xfrm>
          <a:prstGeom prst="rightArrow">
            <a:avLst>
              <a:gd name="adj1" fmla="val 100000"/>
              <a:gd name="adj2" fmla="val 23551"/>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a:p>
        </p:txBody>
      </p:sp>
      <p:sp>
        <p:nvSpPr>
          <p:cNvPr id="521219" name="Text Box 3"/>
          <p:cNvSpPr txBox="1">
            <a:spLocks noChangeArrowheads="1"/>
          </p:cNvSpPr>
          <p:nvPr/>
        </p:nvSpPr>
        <p:spPr bwMode="auto">
          <a:xfrm>
            <a:off x="2863360" y="1302628"/>
            <a:ext cx="2565400" cy="474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pPr>
            <a:r>
              <a:rPr lang="en-US" sz="1600" dirty="0" smtClean="0">
                <a:solidFill>
                  <a:srgbClr val="A8005C"/>
                </a:solidFill>
                <a:latin typeface="E+H Serif"/>
                <a:sym typeface="Arial" pitchFamily="34" charset="0"/>
              </a:rPr>
              <a:t>Communication</a:t>
            </a:r>
          </a:p>
          <a:p>
            <a:pPr marL="228600" indent="-228600">
              <a:lnSpc>
                <a:spcPts val="1900"/>
              </a:lnSpc>
              <a:buClr>
                <a:srgbClr val="007CAA"/>
              </a:buClr>
              <a:buSzPct val="100000"/>
              <a:buFont typeface="E+H Serif"/>
              <a:buChar char="•"/>
            </a:pPr>
            <a:r>
              <a:rPr lang="en-US" sz="1600" dirty="0" smtClean="0">
                <a:latin typeface="E+H Serif"/>
              </a:rPr>
              <a:t>0/4..20mA; 0...1kHz</a:t>
            </a:r>
          </a:p>
          <a:p>
            <a:pPr marL="228600" indent="-228600">
              <a:buClr>
                <a:srgbClr val="007CAA"/>
              </a:buClr>
              <a:buSzPct val="100000"/>
              <a:buFont typeface="E+H Serif"/>
              <a:buChar char="•"/>
            </a:pPr>
            <a:r>
              <a:rPr lang="en-US" sz="1600" dirty="0" smtClean="0">
                <a:latin typeface="E+H Serif"/>
              </a:rPr>
              <a:t>HART</a:t>
            </a:r>
          </a:p>
          <a:p>
            <a:pPr marL="228600" indent="-228600">
              <a:buClr>
                <a:srgbClr val="007CAA"/>
              </a:buClr>
              <a:buSzPct val="100000"/>
              <a:buFont typeface="E+H Serif"/>
              <a:buChar char="•"/>
            </a:pPr>
            <a:r>
              <a:rPr lang="en-US" sz="1600" dirty="0" smtClean="0">
                <a:latin typeface="E+H Serif"/>
              </a:rPr>
              <a:t>Service interface </a:t>
            </a:r>
            <a:br>
              <a:rPr lang="en-US" sz="1600" dirty="0" smtClean="0">
                <a:latin typeface="E+H Serif"/>
              </a:rPr>
            </a:br>
            <a:r>
              <a:rPr lang="en-US" sz="1600" dirty="0" smtClean="0">
                <a:latin typeface="E+H Serif"/>
              </a:rPr>
              <a:t>(Connection to Tooling)</a:t>
            </a:r>
          </a:p>
          <a:p>
            <a:endParaRPr lang="en-US" sz="1600" dirty="0" smtClean="0">
              <a:latin typeface="E+H Serif"/>
            </a:endParaRPr>
          </a:p>
          <a:p>
            <a:pPr>
              <a:lnSpc>
                <a:spcPts val="1900"/>
              </a:lnSpc>
            </a:pPr>
            <a:r>
              <a:rPr lang="en-US" sz="1600" dirty="0">
                <a:solidFill>
                  <a:srgbClr val="A8005C"/>
                </a:solidFill>
                <a:latin typeface="E+H Serif"/>
              </a:rPr>
              <a:t>Up to 3 cable glands</a:t>
            </a:r>
          </a:p>
          <a:p>
            <a:endParaRPr lang="en-US" sz="1600" dirty="0" smtClean="0">
              <a:latin typeface="E+H Serif"/>
            </a:endParaRPr>
          </a:p>
          <a:p>
            <a:pPr>
              <a:lnSpc>
                <a:spcPts val="1900"/>
              </a:lnSpc>
            </a:pPr>
            <a:r>
              <a:rPr lang="en-US" sz="1600" dirty="0">
                <a:solidFill>
                  <a:srgbClr val="A8005C"/>
                </a:solidFill>
                <a:latin typeface="E+H Serif"/>
              </a:rPr>
              <a:t>Human Machine Interface (HMI)</a:t>
            </a:r>
          </a:p>
          <a:p>
            <a:pPr marL="228600" indent="-228600">
              <a:buClr>
                <a:srgbClr val="007CAA"/>
              </a:buClr>
              <a:buSzPct val="100000"/>
              <a:buFont typeface="E+H Serif"/>
              <a:buChar char="•"/>
            </a:pPr>
            <a:r>
              <a:rPr lang="en-US" sz="1600" dirty="0" smtClean="0">
                <a:latin typeface="E+H Serif"/>
              </a:rPr>
              <a:t>Blind version</a:t>
            </a:r>
          </a:p>
          <a:p>
            <a:pPr>
              <a:buClr>
                <a:srgbClr val="007CAA"/>
              </a:buClr>
              <a:buSzPct val="100000"/>
            </a:pPr>
            <a:r>
              <a:rPr lang="en-US" sz="1600" dirty="0" smtClean="0">
                <a:latin typeface="E+H Serif"/>
              </a:rPr>
              <a:t>    optionally: 2-line back-</a:t>
            </a:r>
          </a:p>
          <a:p>
            <a:pPr>
              <a:buClr>
                <a:srgbClr val="007CAA"/>
              </a:buClr>
              <a:buSzPct val="100000"/>
            </a:pPr>
            <a:r>
              <a:rPr lang="en-US" sz="1600" dirty="0" smtClean="0">
                <a:latin typeface="E+H Serif"/>
              </a:rPr>
              <a:t>     lit display in plain text</a:t>
            </a:r>
          </a:p>
          <a:p>
            <a:endParaRPr lang="en-US" sz="1600" dirty="0" smtClean="0">
              <a:latin typeface="E+H Serif"/>
            </a:endParaRPr>
          </a:p>
          <a:p>
            <a:pPr>
              <a:lnSpc>
                <a:spcPts val="1900"/>
              </a:lnSpc>
            </a:pPr>
            <a:r>
              <a:rPr lang="en-US" sz="1600" dirty="0">
                <a:solidFill>
                  <a:srgbClr val="A8005C"/>
                </a:solidFill>
                <a:latin typeface="E+H Serif"/>
              </a:rPr>
              <a:t>Measuring </a:t>
            </a:r>
            <a:r>
              <a:rPr lang="en-US" sz="1600" dirty="0" smtClean="0">
                <a:solidFill>
                  <a:srgbClr val="A8005C"/>
                </a:solidFill>
                <a:latin typeface="E+H Serif"/>
              </a:rPr>
              <a:t>values</a:t>
            </a:r>
          </a:p>
          <a:p>
            <a:pPr marL="228600" indent="-228600">
              <a:lnSpc>
                <a:spcPts val="1900"/>
              </a:lnSpc>
              <a:buClr>
                <a:srgbClr val="007CAA"/>
              </a:buClr>
              <a:buSzPct val="100000"/>
              <a:buFont typeface="E+H Serif"/>
              <a:buChar char="•"/>
            </a:pPr>
            <a:r>
              <a:rPr lang="en-US" sz="1600" dirty="0" smtClean="0">
                <a:latin typeface="E+H Serif"/>
              </a:rPr>
              <a:t>m, V</a:t>
            </a:r>
          </a:p>
          <a:p>
            <a:endParaRPr lang="en-US" sz="1600" dirty="0" smtClean="0">
              <a:latin typeface="E+H Serif"/>
            </a:endParaRPr>
          </a:p>
          <a:p>
            <a:pPr>
              <a:lnSpc>
                <a:spcPts val="1900"/>
              </a:lnSpc>
              <a:buClr>
                <a:srgbClr val="007CAA"/>
              </a:buClr>
              <a:buSzPct val="100000"/>
            </a:pPr>
            <a:r>
              <a:rPr lang="en-US" sz="1600" dirty="0">
                <a:solidFill>
                  <a:srgbClr val="A8005C"/>
                </a:solidFill>
                <a:latin typeface="E+H Serif"/>
              </a:rPr>
              <a:t>Data </a:t>
            </a:r>
            <a:r>
              <a:rPr lang="en-US" sz="1600" dirty="0" smtClean="0">
                <a:solidFill>
                  <a:srgbClr val="A8005C"/>
                </a:solidFill>
                <a:latin typeface="E+H Serif"/>
              </a:rPr>
              <a:t>storage</a:t>
            </a:r>
          </a:p>
          <a:p>
            <a:pPr marL="228600" indent="-228600">
              <a:lnSpc>
                <a:spcPts val="1900"/>
              </a:lnSpc>
              <a:buClr>
                <a:srgbClr val="007CAA"/>
              </a:buClr>
              <a:buSzPct val="100000"/>
              <a:buFont typeface="E+H Serif"/>
              <a:buChar char="•"/>
            </a:pPr>
            <a:r>
              <a:rPr lang="en-US" sz="1600" dirty="0" smtClean="0">
                <a:latin typeface="E+H Serif"/>
              </a:rPr>
              <a:t>S-DAT™</a:t>
            </a:r>
            <a:endParaRPr lang="en-US" sz="1600" dirty="0">
              <a:latin typeface="E+H Serif"/>
            </a:endParaRPr>
          </a:p>
        </p:txBody>
      </p:sp>
      <p:pic>
        <p:nvPicPr>
          <p:cNvPr id="521220" name="Picture 4" descr="Promass 40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413" y="2374900"/>
            <a:ext cx="2630487" cy="2630488"/>
          </a:xfrm>
          <a:prstGeom prst="rect">
            <a:avLst/>
          </a:prstGeom>
          <a:noFill/>
          <a:extLst>
            <a:ext uri="{909E8E84-426E-40DD-AFC4-6F175D3DCCD1}">
              <a14:hiddenFill xmlns:a14="http://schemas.microsoft.com/office/drawing/2010/main">
                <a:solidFill>
                  <a:srgbClr val="FFFFFF"/>
                </a:solidFill>
              </a14:hiddenFill>
            </a:ext>
          </a:extLst>
        </p:spPr>
      </p:pic>
      <p:pic>
        <p:nvPicPr>
          <p:cNvPr id="521222" name="Picture 6" descr="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4194" y="1351272"/>
            <a:ext cx="609600" cy="5635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169C183B-889D-4461-B3CB-18ACC38B9D51}" type="slidenum">
              <a:rPr lang="en-US" smtClean="0"/>
              <a:t>21</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8"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26" name="LinkButton1">
            <a:hlinkClick r:id="rId12" action="ppaction://hlinkpres?slideindex=1&amp;slidetitle=Digital Communication"/>
          </p:cNvPr>
          <p:cNvSpPr txBox="1">
            <a:spLocks noChangeArrowheads="1"/>
          </p:cNvSpPr>
          <p:nvPr/>
        </p:nvSpPr>
        <p:spPr bwMode="auto">
          <a:xfrm>
            <a:off x="812583" y="5821581"/>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Digital Com</a:t>
            </a:r>
          </a:p>
        </p:txBody>
      </p:sp>
    </p:spTree>
    <p:extLst>
      <p:ext uri="{BB962C8B-B14F-4D97-AF65-F5344CB8AC3E}">
        <p14:creationId xmlns:p14="http://schemas.microsoft.com/office/powerpoint/2010/main" val="6246696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xtTitle"/>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Transmitters</a:t>
            </a:r>
          </a:p>
        </p:txBody>
      </p:sp>
      <p:sp>
        <p:nvSpPr>
          <p:cNvPr id="6" name="Content Placeholder 5"/>
          <p:cNvSpPr>
            <a:spLocks noGrp="1"/>
          </p:cNvSpPr>
          <p:nvPr>
            <p:ph idx="1"/>
          </p:nvPr>
        </p:nvSpPr>
        <p:spPr>
          <a:noFill/>
          <a:ln w="9525">
            <a:noFill/>
            <a:miter lim="800000"/>
            <a:headEnd/>
            <a:tailEnd/>
          </a:ln>
          <a:effectLst/>
        </p:spPr>
        <p:txBody>
          <a:bodyPr vert="horz" wrap="square" lIns="0" tIns="0" rIns="0" bIns="0" numCol="1" anchor="t" anchorCtr="0" compatLnSpc="1">
            <a:prstTxWarp prst="textNoShape">
              <a:avLst/>
            </a:prstTxWarp>
          </a:bodyPr>
          <a:lstStyle/>
          <a:p>
            <a:endParaRPr lang="en-US"/>
          </a:p>
        </p:txBody>
      </p:sp>
      <p:sp>
        <p:nvSpPr>
          <p:cNvPr id="8" name="Slide Number Placeholder 7"/>
          <p:cNvSpPr>
            <a:spLocks noGrp="1"/>
          </p:cNvSpPr>
          <p:nvPr>
            <p:ph type="sldNum" sz="quarter" idx="12"/>
          </p:nvPr>
        </p:nvSpPr>
        <p:spPr/>
        <p:txBody>
          <a:bodyPr/>
          <a:lstStyle/>
          <a:p>
            <a:r>
              <a:rPr lang="en-US" smtClean="0"/>
              <a:t>Slide </a:t>
            </a:r>
            <a:fld id="{009FD5F8-7F31-40B9-9E80-8A64029F055D}" type="slidenum">
              <a:rPr lang="en-US" smtClean="0"/>
              <a:t>22</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43972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8"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a:t>Promass</a:t>
            </a:r>
            <a:r>
              <a:rPr lang="en-US" dirty="0"/>
              <a:t> </a:t>
            </a:r>
            <a:r>
              <a:rPr lang="en-US" dirty="0" smtClean="0"/>
              <a:t>200 </a:t>
            </a:r>
            <a:r>
              <a:rPr lang="en-US" dirty="0"/>
              <a:t>- 2 wire : The basic Economical solution</a:t>
            </a:r>
          </a:p>
        </p:txBody>
      </p:sp>
      <p:sp>
        <p:nvSpPr>
          <p:cNvPr id="523266" name="AutoShape 2"/>
          <p:cNvSpPr>
            <a:spLocks noChangeArrowheads="1"/>
          </p:cNvSpPr>
          <p:nvPr/>
        </p:nvSpPr>
        <p:spPr bwMode="auto">
          <a:xfrm rot="21600000">
            <a:off x="2616200" y="1308100"/>
            <a:ext cx="3429000" cy="4791075"/>
          </a:xfrm>
          <a:prstGeom prst="rightArrow">
            <a:avLst>
              <a:gd name="adj1" fmla="val 100000"/>
              <a:gd name="adj2" fmla="val 23551"/>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a:p>
        </p:txBody>
      </p:sp>
      <p:sp>
        <p:nvSpPr>
          <p:cNvPr id="523267" name="Text Box 3"/>
          <p:cNvSpPr txBox="1">
            <a:spLocks noChangeArrowheads="1"/>
          </p:cNvSpPr>
          <p:nvPr/>
        </p:nvSpPr>
        <p:spPr bwMode="auto">
          <a:xfrm>
            <a:off x="2616199" y="1338645"/>
            <a:ext cx="2565400" cy="481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pPr>
            <a:r>
              <a:rPr lang="en-US" sz="1400" dirty="0" smtClean="0">
                <a:solidFill>
                  <a:srgbClr val="A8005C"/>
                </a:solidFill>
                <a:latin typeface="E+H Serif"/>
                <a:sym typeface="Arial" pitchFamily="34" charset="0"/>
              </a:rPr>
              <a:t>Communication</a:t>
            </a:r>
          </a:p>
          <a:p>
            <a:pPr marL="200025" indent="-200025">
              <a:lnSpc>
                <a:spcPts val="1900"/>
              </a:lnSpc>
              <a:buClr>
                <a:srgbClr val="007CAA"/>
              </a:buClr>
              <a:buSzPct val="100000"/>
              <a:buFont typeface="E+H Serif"/>
              <a:buChar char="•"/>
            </a:pPr>
            <a:r>
              <a:rPr lang="en-US" sz="1400" dirty="0" smtClean="0">
                <a:solidFill>
                  <a:srgbClr val="000000"/>
                </a:solidFill>
                <a:latin typeface="E+H Serif"/>
                <a:sym typeface="Arial" pitchFamily="34" charset="0"/>
              </a:rPr>
              <a:t>2 wires</a:t>
            </a:r>
          </a:p>
          <a:p>
            <a:pPr marL="200025" indent="-200025">
              <a:buClr>
                <a:srgbClr val="007CAA"/>
              </a:buClr>
              <a:buSzPct val="100000"/>
              <a:buFont typeface="E+H Serif"/>
              <a:buChar char="•"/>
            </a:pPr>
            <a:r>
              <a:rPr lang="en-US" sz="1400" dirty="0" smtClean="0">
                <a:solidFill>
                  <a:srgbClr val="000000"/>
                </a:solidFill>
                <a:latin typeface="E+H Serif"/>
              </a:rPr>
              <a:t>0/4..20mA; 0...1kHz</a:t>
            </a:r>
          </a:p>
          <a:p>
            <a:pPr marL="200025" indent="-200025">
              <a:buClr>
                <a:srgbClr val="007CAA"/>
              </a:buClr>
              <a:buSzPct val="100000"/>
              <a:buFont typeface="E+H Serif"/>
              <a:buChar char="•"/>
            </a:pPr>
            <a:r>
              <a:rPr lang="en-US" sz="1400" dirty="0" smtClean="0">
                <a:solidFill>
                  <a:srgbClr val="000000"/>
                </a:solidFill>
                <a:latin typeface="E+H Serif"/>
              </a:rPr>
              <a:t>HART</a:t>
            </a:r>
          </a:p>
          <a:p>
            <a:pPr marL="200025" indent="-200025">
              <a:buClr>
                <a:srgbClr val="007CAA"/>
              </a:buClr>
              <a:buSzPct val="100000"/>
              <a:buFont typeface="E+H Serif"/>
              <a:buChar char="•"/>
            </a:pPr>
            <a:r>
              <a:rPr lang="en-US" sz="1400" dirty="0" smtClean="0">
                <a:latin typeface="E+H Serif"/>
              </a:rPr>
              <a:t>Service interface </a:t>
            </a:r>
            <a:br>
              <a:rPr lang="en-US" sz="1400" dirty="0" smtClean="0">
                <a:latin typeface="E+H Serif"/>
              </a:rPr>
            </a:br>
            <a:r>
              <a:rPr lang="en-US" sz="1400" dirty="0" smtClean="0">
                <a:latin typeface="E+H Serif"/>
              </a:rPr>
              <a:t>Connection to Tooling)</a:t>
            </a:r>
          </a:p>
          <a:p>
            <a:pPr>
              <a:lnSpc>
                <a:spcPts val="1900"/>
              </a:lnSpc>
            </a:pPr>
            <a:r>
              <a:rPr lang="en-US" sz="1400" dirty="0">
                <a:solidFill>
                  <a:srgbClr val="A8005C"/>
                </a:solidFill>
                <a:latin typeface="E+H Serif"/>
              </a:rPr>
              <a:t>Up to 3 cable glands</a:t>
            </a:r>
          </a:p>
          <a:p>
            <a:endParaRPr lang="en-US" sz="1400" dirty="0" smtClean="0">
              <a:latin typeface="E+H Serif"/>
            </a:endParaRPr>
          </a:p>
          <a:p>
            <a:pPr>
              <a:lnSpc>
                <a:spcPts val="1900"/>
              </a:lnSpc>
            </a:pPr>
            <a:r>
              <a:rPr lang="en-US" sz="1400" dirty="0">
                <a:solidFill>
                  <a:srgbClr val="A8005C"/>
                </a:solidFill>
                <a:latin typeface="E+H Serif"/>
              </a:rPr>
              <a:t>Human </a:t>
            </a:r>
            <a:r>
              <a:rPr lang="en-US" sz="1400" dirty="0" smtClean="0">
                <a:solidFill>
                  <a:srgbClr val="A8005C"/>
                </a:solidFill>
                <a:latin typeface="E+H Serif"/>
              </a:rPr>
              <a:t>Machine </a:t>
            </a:r>
            <a:r>
              <a:rPr lang="en-US" sz="1400" dirty="0">
                <a:solidFill>
                  <a:srgbClr val="A8005C"/>
                </a:solidFill>
                <a:latin typeface="E+H Serif"/>
              </a:rPr>
              <a:t>Interface (HMI)</a:t>
            </a:r>
          </a:p>
          <a:p>
            <a:pPr marL="200025" indent="-200025">
              <a:buClr>
                <a:srgbClr val="007CAA"/>
              </a:buClr>
              <a:buSzPct val="100000"/>
              <a:buFont typeface="E+H Serif"/>
              <a:buChar char="•"/>
            </a:pPr>
            <a:r>
              <a:rPr lang="en-US" sz="1400" dirty="0" smtClean="0">
                <a:solidFill>
                  <a:srgbClr val="000000"/>
                </a:solidFill>
                <a:latin typeface="E+H Serif"/>
              </a:rPr>
              <a:t>Blind </a:t>
            </a:r>
            <a:r>
              <a:rPr lang="en-US" sz="1400" dirty="0">
                <a:solidFill>
                  <a:srgbClr val="000000"/>
                </a:solidFill>
                <a:latin typeface="E+H Serif"/>
              </a:rPr>
              <a:t>version</a:t>
            </a:r>
          </a:p>
          <a:p>
            <a:pPr marL="200025" indent="-200025">
              <a:buClr>
                <a:srgbClr val="007CAA"/>
              </a:buClr>
              <a:buSzPct val="100000"/>
              <a:buFont typeface="E+H Serif"/>
              <a:buChar char="•"/>
            </a:pPr>
            <a:r>
              <a:rPr lang="en-US" sz="1400" dirty="0" smtClean="0">
                <a:latin typeface="E+H Serif"/>
              </a:rPr>
              <a:t>optionally: 4-line back-lit </a:t>
            </a:r>
            <a:br>
              <a:rPr lang="en-US" sz="1400" dirty="0" smtClean="0">
                <a:latin typeface="E+H Serif"/>
              </a:rPr>
            </a:br>
            <a:r>
              <a:rPr lang="en-US" sz="1400" dirty="0" smtClean="0">
                <a:latin typeface="E+H Serif"/>
              </a:rPr>
              <a:t>LCD display in plain text</a:t>
            </a:r>
          </a:p>
          <a:p>
            <a:pPr marL="200025" indent="-200025">
              <a:buClr>
                <a:srgbClr val="007CAA"/>
              </a:buClr>
              <a:buSzPct val="100000"/>
              <a:buFont typeface="E+H Serif"/>
              <a:buChar char="•"/>
            </a:pPr>
            <a:r>
              <a:rPr lang="en-US" sz="1400" dirty="0" smtClean="0">
                <a:latin typeface="E+H Serif"/>
              </a:rPr>
              <a:t>Extended diagnostics NE107 </a:t>
            </a:r>
          </a:p>
          <a:p>
            <a:endParaRPr lang="en-US" sz="1400" dirty="0" smtClean="0">
              <a:latin typeface="E+H Serif"/>
            </a:endParaRPr>
          </a:p>
          <a:p>
            <a:pPr>
              <a:lnSpc>
                <a:spcPts val="1900"/>
              </a:lnSpc>
            </a:pPr>
            <a:r>
              <a:rPr lang="en-US" sz="1400" dirty="0">
                <a:solidFill>
                  <a:srgbClr val="A8005C"/>
                </a:solidFill>
                <a:latin typeface="E+H Serif"/>
              </a:rPr>
              <a:t>Measuring values</a:t>
            </a:r>
          </a:p>
          <a:p>
            <a:pPr marL="200025" indent="-200025">
              <a:buClr>
                <a:srgbClr val="007CAA"/>
              </a:buClr>
              <a:buSzPct val="100000"/>
              <a:buFont typeface="E+H Serif"/>
              <a:buChar char="•"/>
            </a:pPr>
            <a:r>
              <a:rPr lang="en-US" sz="1400" dirty="0" smtClean="0">
                <a:latin typeface="E+H Serif"/>
              </a:rPr>
              <a:t>m, V</a:t>
            </a:r>
          </a:p>
          <a:p>
            <a:pPr>
              <a:lnSpc>
                <a:spcPts val="1900"/>
              </a:lnSpc>
            </a:pPr>
            <a:r>
              <a:rPr lang="en-US" sz="1400" dirty="0">
                <a:solidFill>
                  <a:srgbClr val="A8005C"/>
                </a:solidFill>
                <a:latin typeface="E+H Serif"/>
              </a:rPr>
              <a:t>Data storage</a:t>
            </a:r>
          </a:p>
          <a:p>
            <a:pPr marL="200025" indent="-200025">
              <a:buClr>
                <a:srgbClr val="007CAA"/>
              </a:buClr>
              <a:buSzPct val="100000"/>
              <a:buFont typeface="E+H Serif"/>
              <a:buChar char="•"/>
            </a:pPr>
            <a:r>
              <a:rPr lang="en-US" sz="1400" dirty="0" smtClean="0">
                <a:latin typeface="E+H Serif"/>
              </a:rPr>
              <a:t>S-DAT™, </a:t>
            </a:r>
            <a:r>
              <a:rPr lang="en-US" sz="1400" dirty="0" err="1" smtClean="0">
                <a:latin typeface="E+H Serif"/>
              </a:rPr>
              <a:t>datalogging</a:t>
            </a:r>
            <a:r>
              <a:rPr lang="en-US" sz="1400" dirty="0" smtClean="0">
                <a:latin typeface="E+H Serif"/>
              </a:rPr>
              <a:t>, liner recorder</a:t>
            </a:r>
            <a:endParaRPr lang="en-US" sz="1400" dirty="0">
              <a:latin typeface="E+H Serif"/>
            </a:endParaRPr>
          </a:p>
        </p:txBody>
      </p:sp>
      <p:pic>
        <p:nvPicPr>
          <p:cNvPr id="523269" name="Picture 5" descr="h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200" y="1308100"/>
            <a:ext cx="6096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88" descr="PromassETB2_DN50_Display_PG_steh"/>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2075" y="2514600"/>
            <a:ext cx="222885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5475" y="2840038"/>
            <a:ext cx="1028700" cy="55880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327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388" y="4257675"/>
            <a:ext cx="855662" cy="83820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327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150" y="1325833"/>
            <a:ext cx="1287463" cy="131127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r>
              <a:rPr lang="en-US" smtClean="0"/>
              <a:t>Slide </a:t>
            </a:r>
            <a:fld id="{931AD1A3-8736-43DE-B098-AAB137C806A4}" type="slidenum">
              <a:rPr lang="en-US" smtClean="0"/>
              <a:t>23</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1" name="LinkButton1">
            <a:hlinkClick r:id="rId8"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2"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2">
            <a:hlinkClick r:id="rId9"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4"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3"/>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Transmitters</a:t>
            </a:r>
          </a:p>
        </p:txBody>
      </p:sp>
      <p:sp>
        <p:nvSpPr>
          <p:cNvPr id="36"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4">
            <a:hlinkClick r:id="rId10"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8"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9" name="Straight Connector 38"/>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0" name="LinkButton1">
            <a:hlinkClick r:id="rId11"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1"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2">
            <a:hlinkClick r:id="rId12"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3"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3">
            <a:hlinkClick r:id="rId13"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5"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4">
            <a:hlinkClick r:id="rId14"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29" name="LinkButton1">
            <a:hlinkClick r:id="rId15" action="ppaction://hlinkpres?slideindex=1&amp;slidetitle=Safety in chemical industry"/>
          </p:cNvPr>
          <p:cNvSpPr txBox="1">
            <a:spLocks noChangeArrowheads="1"/>
          </p:cNvSpPr>
          <p:nvPr/>
        </p:nvSpPr>
        <p:spPr bwMode="auto">
          <a:xfrm>
            <a:off x="813391" y="5831930"/>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SIL</a:t>
            </a:r>
          </a:p>
        </p:txBody>
      </p:sp>
    </p:spTree>
    <p:extLst>
      <p:ext uri="{BB962C8B-B14F-4D97-AF65-F5344CB8AC3E}">
        <p14:creationId xmlns:p14="http://schemas.microsoft.com/office/powerpoint/2010/main" val="20861967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AutoShape 2"/>
          <p:cNvSpPr>
            <a:spLocks noChangeArrowheads="1"/>
          </p:cNvSpPr>
          <p:nvPr/>
        </p:nvSpPr>
        <p:spPr bwMode="auto">
          <a:xfrm rot="21600000">
            <a:off x="2755900" y="1460500"/>
            <a:ext cx="3429000" cy="4632325"/>
          </a:xfrm>
          <a:prstGeom prst="rightArrow">
            <a:avLst>
              <a:gd name="adj1" fmla="val 100000"/>
              <a:gd name="adj2" fmla="val 23551"/>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a:p>
        </p:txBody>
      </p:sp>
      <p:sp>
        <p:nvSpPr>
          <p:cNvPr id="525315" name="Text Box 3"/>
          <p:cNvSpPr txBox="1">
            <a:spLocks noChangeArrowheads="1"/>
          </p:cNvSpPr>
          <p:nvPr/>
        </p:nvSpPr>
        <p:spPr bwMode="auto">
          <a:xfrm>
            <a:off x="2755899" y="1460499"/>
            <a:ext cx="2743200" cy="454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pPr>
            <a:r>
              <a:rPr lang="en-US" sz="1400" dirty="0" smtClean="0">
                <a:solidFill>
                  <a:srgbClr val="A8005C"/>
                </a:solidFill>
                <a:latin typeface="E+H Serif"/>
                <a:sym typeface="Arial" pitchFamily="34" charset="0"/>
              </a:rPr>
              <a:t>Communication</a:t>
            </a:r>
          </a:p>
          <a:p>
            <a:pPr marL="200025" indent="-200025">
              <a:buClr>
                <a:srgbClr val="007CAA"/>
              </a:buClr>
              <a:buSzPct val="100000"/>
              <a:buFont typeface="E+H Serif"/>
              <a:buChar char="•"/>
            </a:pPr>
            <a:r>
              <a:rPr lang="en-US" sz="1400" dirty="0" smtClean="0">
                <a:latin typeface="E+H Serif"/>
              </a:rPr>
              <a:t>0/4..20mA; 0...1kHz</a:t>
            </a:r>
          </a:p>
          <a:p>
            <a:pPr marL="200025" indent="-200025">
              <a:buClr>
                <a:srgbClr val="007CAA"/>
              </a:buClr>
              <a:buSzPct val="100000"/>
              <a:buFont typeface="E+H Serif"/>
              <a:buChar char="•"/>
            </a:pPr>
            <a:r>
              <a:rPr lang="en-US" sz="1400" dirty="0" smtClean="0">
                <a:latin typeface="E+H Serif"/>
              </a:rPr>
              <a:t>HART + </a:t>
            </a:r>
            <a:r>
              <a:rPr lang="en-US" sz="1400" dirty="0" err="1" smtClean="0">
                <a:latin typeface="E+H Serif"/>
              </a:rPr>
              <a:t>Profibus</a:t>
            </a:r>
            <a:r>
              <a:rPr lang="en-US" sz="1400" dirty="0" smtClean="0">
                <a:latin typeface="E+H Serif"/>
              </a:rPr>
              <a:t> PA</a:t>
            </a:r>
          </a:p>
          <a:p>
            <a:pPr marL="200025" indent="-200025">
              <a:buClr>
                <a:srgbClr val="007CAA"/>
              </a:buClr>
              <a:buSzPct val="100000"/>
              <a:buFont typeface="E+H Serif"/>
              <a:buChar char="•"/>
            </a:pPr>
            <a:r>
              <a:rPr lang="en-US" sz="1400" dirty="0" smtClean="0">
                <a:latin typeface="E+H Serif"/>
              </a:rPr>
              <a:t>Service interface </a:t>
            </a:r>
            <a:br>
              <a:rPr lang="en-US" sz="1400" dirty="0" smtClean="0">
                <a:latin typeface="E+H Serif"/>
              </a:rPr>
            </a:br>
            <a:r>
              <a:rPr lang="en-US" sz="1400" dirty="0" smtClean="0">
                <a:latin typeface="E+H Serif"/>
              </a:rPr>
              <a:t>(Connection to Tooling)</a:t>
            </a:r>
          </a:p>
          <a:p>
            <a:endParaRPr lang="en-US" sz="1400" dirty="0" smtClean="0">
              <a:latin typeface="E+H Serif"/>
            </a:endParaRPr>
          </a:p>
          <a:p>
            <a:pPr>
              <a:lnSpc>
                <a:spcPts val="1900"/>
              </a:lnSpc>
            </a:pPr>
            <a:r>
              <a:rPr lang="en-US" sz="1400" dirty="0">
                <a:solidFill>
                  <a:srgbClr val="A8005C"/>
                </a:solidFill>
                <a:latin typeface="E+H Serif"/>
              </a:rPr>
              <a:t>Up to 5 cable glands</a:t>
            </a:r>
          </a:p>
          <a:p>
            <a:endParaRPr lang="en-US" sz="1400" dirty="0" smtClean="0">
              <a:solidFill>
                <a:srgbClr val="FF0066"/>
              </a:solidFill>
              <a:latin typeface="E+H Serif"/>
            </a:endParaRPr>
          </a:p>
          <a:p>
            <a:pPr>
              <a:lnSpc>
                <a:spcPts val="1900"/>
              </a:lnSpc>
            </a:pPr>
            <a:r>
              <a:rPr lang="en-US" sz="1400" dirty="0">
                <a:solidFill>
                  <a:srgbClr val="A8005C"/>
                </a:solidFill>
                <a:latin typeface="E+H Serif"/>
              </a:rPr>
              <a:t>Human Machine Interface (HMI)</a:t>
            </a:r>
          </a:p>
          <a:p>
            <a:pPr marL="200025" indent="-200025">
              <a:buClr>
                <a:srgbClr val="007CAA"/>
              </a:buClr>
              <a:buSzPct val="100000"/>
              <a:buFont typeface="E+H Serif"/>
              <a:buChar char="•"/>
            </a:pPr>
            <a:r>
              <a:rPr lang="en-US" sz="1400" dirty="0" smtClean="0">
                <a:latin typeface="E+H Serif"/>
              </a:rPr>
              <a:t>Quick Setup for a fast and   easy commissioning</a:t>
            </a:r>
          </a:p>
          <a:p>
            <a:pPr marL="200025" indent="-200025">
              <a:buClr>
                <a:srgbClr val="007CAA"/>
              </a:buClr>
              <a:buSzPct val="100000"/>
              <a:buFont typeface="E+H Serif"/>
              <a:buChar char="•"/>
            </a:pPr>
            <a:r>
              <a:rPr lang="en-US" sz="1400" dirty="0" smtClean="0">
                <a:latin typeface="E+H Serif"/>
              </a:rPr>
              <a:t>Push-button operation</a:t>
            </a:r>
          </a:p>
          <a:p>
            <a:pPr marL="200025" indent="-200025">
              <a:buClr>
                <a:srgbClr val="007CAA"/>
              </a:buClr>
              <a:buSzPct val="100000"/>
              <a:buFont typeface="E+H Serif"/>
              <a:buChar char="•"/>
            </a:pPr>
            <a:r>
              <a:rPr lang="en-US" sz="1400" dirty="0" smtClean="0">
                <a:latin typeface="E+H Serif"/>
              </a:rPr>
              <a:t>2-line back-lit display: </a:t>
            </a:r>
            <a:br>
              <a:rPr lang="en-US" sz="1400" dirty="0" smtClean="0">
                <a:latin typeface="E+H Serif"/>
              </a:rPr>
            </a:br>
            <a:r>
              <a:rPr lang="en-US" sz="1400" dirty="0" smtClean="0">
                <a:latin typeface="E+H Serif"/>
              </a:rPr>
              <a:t>Display in plain text</a:t>
            </a:r>
          </a:p>
          <a:p>
            <a:endParaRPr lang="en-US" sz="1400" dirty="0" smtClean="0">
              <a:latin typeface="E+H Serif"/>
            </a:endParaRPr>
          </a:p>
          <a:p>
            <a:pPr>
              <a:lnSpc>
                <a:spcPts val="1900"/>
              </a:lnSpc>
            </a:pPr>
            <a:r>
              <a:rPr lang="en-US" sz="1400" dirty="0">
                <a:solidFill>
                  <a:srgbClr val="A8005C"/>
                </a:solidFill>
                <a:latin typeface="E+H Serif"/>
              </a:rPr>
              <a:t>Measuring values</a:t>
            </a:r>
          </a:p>
          <a:p>
            <a:pPr marL="200025" indent="-200025">
              <a:buClr>
                <a:srgbClr val="007CAA"/>
              </a:buClr>
              <a:buSzPct val="100000"/>
              <a:buFont typeface="E+H Serif"/>
              <a:buChar char="•"/>
            </a:pPr>
            <a:r>
              <a:rPr lang="en-US" sz="1400" dirty="0" smtClean="0">
                <a:latin typeface="E+H Serif"/>
              </a:rPr>
              <a:t>m, V, </a:t>
            </a:r>
            <a:r>
              <a:rPr lang="en-US" sz="1400" dirty="0" smtClean="0">
                <a:latin typeface="E+H Serif"/>
                <a:sym typeface="Symbol" pitchFamily="18" charset="2"/>
              </a:rPr>
              <a:t></a:t>
            </a:r>
            <a:r>
              <a:rPr lang="en-US" sz="1400" dirty="0" smtClean="0">
                <a:latin typeface="E+H Serif"/>
              </a:rPr>
              <a:t>, T</a:t>
            </a:r>
          </a:p>
          <a:p>
            <a:endParaRPr lang="en-US" sz="1400" dirty="0" smtClean="0">
              <a:latin typeface="E+H Serif"/>
            </a:endParaRPr>
          </a:p>
          <a:p>
            <a:pPr>
              <a:lnSpc>
                <a:spcPts val="1900"/>
              </a:lnSpc>
            </a:pPr>
            <a:r>
              <a:rPr lang="en-US" sz="1400" dirty="0">
                <a:solidFill>
                  <a:srgbClr val="A8005C"/>
                </a:solidFill>
                <a:latin typeface="E+H Serif"/>
              </a:rPr>
              <a:t>Data storage</a:t>
            </a:r>
          </a:p>
          <a:p>
            <a:pPr marL="200025" indent="-200025">
              <a:buClr>
                <a:srgbClr val="007CAA"/>
              </a:buClr>
              <a:buSzPct val="100000"/>
              <a:buFont typeface="E+H Serif"/>
              <a:buChar char="•"/>
            </a:pPr>
            <a:r>
              <a:rPr lang="en-US" sz="1400" dirty="0" smtClean="0">
                <a:latin typeface="E+H Serif"/>
              </a:rPr>
              <a:t>S-DAT™</a:t>
            </a:r>
            <a:endParaRPr lang="en-US" sz="1400" dirty="0">
              <a:latin typeface="E+H Serif"/>
            </a:endParaRPr>
          </a:p>
        </p:txBody>
      </p:sp>
      <p:pic>
        <p:nvPicPr>
          <p:cNvPr id="525316" name="Picture 4" descr="Feldgehäuse_80_m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1308100"/>
            <a:ext cx="2735262" cy="2376488"/>
          </a:xfrm>
          <a:prstGeom prst="rect">
            <a:avLst/>
          </a:prstGeom>
          <a:noFill/>
          <a:extLst>
            <a:ext uri="{909E8E84-426E-40DD-AFC4-6F175D3DCCD1}">
              <a14:hiddenFill xmlns:a14="http://schemas.microsoft.com/office/drawing/2010/main">
                <a:solidFill>
                  <a:srgbClr val="FFFFFF"/>
                </a:solidFill>
              </a14:hiddenFill>
            </a:ext>
          </a:extLst>
        </p:spPr>
      </p:pic>
      <p:pic>
        <p:nvPicPr>
          <p:cNvPr id="525317" name="Picture 5" descr="Wandgehäuse_80_m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6575" y="3843457"/>
            <a:ext cx="1933575" cy="2190584"/>
          </a:xfrm>
          <a:prstGeom prst="rect">
            <a:avLst/>
          </a:prstGeom>
          <a:noFill/>
          <a:extLst>
            <a:ext uri="{909E8E84-426E-40DD-AFC4-6F175D3DCCD1}">
              <a14:hiddenFill xmlns:a14="http://schemas.microsoft.com/office/drawing/2010/main">
                <a:solidFill>
                  <a:srgbClr val="FFFFFF"/>
                </a:solidFill>
              </a14:hiddenFill>
            </a:ext>
          </a:extLst>
        </p:spPr>
      </p:pic>
      <p:pic>
        <p:nvPicPr>
          <p:cNvPr id="525318" name="Picture 6" descr="h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4299" y="2453863"/>
            <a:ext cx="6096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525319" name="Picture 7" descr="profib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8705" y="1548988"/>
            <a:ext cx="8318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562F1FD1-3954-43FC-B490-338734C88AC0}" type="slidenum">
              <a:rPr lang="en-US" smtClean="0"/>
              <a:t>24</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6" name="Title 5"/>
          <p:cNvSpPr>
            <a:spLocks noGrp="1"/>
          </p:cNvSpPr>
          <p:nvPr>
            <p:ph type="title"/>
          </p:nvPr>
        </p:nvSpPr>
        <p:spPr/>
        <p:txBody>
          <a:bodyPr/>
          <a:lstStyle/>
          <a:p>
            <a:r>
              <a:rPr lang="en-US" dirty="0" err="1"/>
              <a:t>Promass</a:t>
            </a:r>
            <a:r>
              <a:rPr lang="en-US" dirty="0"/>
              <a:t> 80: The Standard Transmitter</a:t>
            </a:r>
          </a:p>
        </p:txBody>
      </p:sp>
      <p:sp>
        <p:nvSpPr>
          <p:cNvPr id="29" name="LinkButton1">
            <a:hlinkClick r:id="rId7"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8"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a:hlinkClick r:id="rId9"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10"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1"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2"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3"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52946402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9" name="Rectangle 9"/>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83: The High-End Transmitter</a:t>
            </a:r>
          </a:p>
        </p:txBody>
      </p:sp>
      <p:sp>
        <p:nvSpPr>
          <p:cNvPr id="527362" name="AutoShape 2"/>
          <p:cNvSpPr>
            <a:spLocks noChangeArrowheads="1"/>
          </p:cNvSpPr>
          <p:nvPr/>
        </p:nvSpPr>
        <p:spPr bwMode="auto">
          <a:xfrm rot="21600000">
            <a:off x="2422591" y="1308100"/>
            <a:ext cx="3775009" cy="4784725"/>
          </a:xfrm>
          <a:prstGeom prst="rightArrow">
            <a:avLst>
              <a:gd name="adj1" fmla="val 100000"/>
              <a:gd name="adj2" fmla="val 23551"/>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a:p>
        </p:txBody>
      </p:sp>
      <p:sp>
        <p:nvSpPr>
          <p:cNvPr id="527363" name="Text Box 3"/>
          <p:cNvSpPr txBox="1">
            <a:spLocks noChangeArrowheads="1"/>
          </p:cNvSpPr>
          <p:nvPr/>
        </p:nvSpPr>
        <p:spPr bwMode="auto">
          <a:xfrm>
            <a:off x="2422591" y="1336039"/>
            <a:ext cx="3584314" cy="46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E+H Weidemann Com Medium" pitchFamily="2" charset="0"/>
              </a:defRPr>
            </a:lvl1pPr>
            <a:lvl2pPr marL="571500" indent="-185738">
              <a:defRPr>
                <a:solidFill>
                  <a:schemeClr val="tx1"/>
                </a:solidFill>
                <a:latin typeface="E+H Weidemann Com Medium" pitchFamily="2" charset="0"/>
              </a:defRPr>
            </a:lvl2pPr>
            <a:lvl3pPr marL="952500">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pPr>
            <a:r>
              <a:rPr lang="en-US" sz="1400" dirty="0" smtClean="0">
                <a:solidFill>
                  <a:srgbClr val="A8005C"/>
                </a:solidFill>
                <a:latin typeface="E+H Serif"/>
                <a:sym typeface="Arial" pitchFamily="34" charset="0"/>
              </a:rPr>
              <a:t>Communication</a:t>
            </a:r>
          </a:p>
          <a:p>
            <a:pPr marL="200025" indent="-200025">
              <a:buClr>
                <a:srgbClr val="007CAA"/>
              </a:buClr>
              <a:buSzPct val="100000"/>
              <a:buFont typeface="E+H Serif"/>
              <a:buChar char="•"/>
            </a:pPr>
            <a:r>
              <a:rPr lang="en-US" sz="1400" dirty="0" smtClean="0">
                <a:latin typeface="E+H Serif"/>
              </a:rPr>
              <a:t>Flexible I/O-Modules</a:t>
            </a:r>
          </a:p>
          <a:p>
            <a:pPr marL="200025" indent="-200025">
              <a:buClr>
                <a:srgbClr val="007CAA"/>
              </a:buClr>
              <a:buSzPct val="100000"/>
              <a:buFont typeface="E+H Serif"/>
              <a:buChar char="•"/>
            </a:pPr>
            <a:r>
              <a:rPr lang="en-US" sz="1400" dirty="0" smtClean="0">
                <a:latin typeface="E+H Serif"/>
              </a:rPr>
              <a:t>HART, PA, DP, FF, Modbus, Ethernet</a:t>
            </a:r>
          </a:p>
          <a:p>
            <a:pPr marL="200025" indent="-200025">
              <a:buClr>
                <a:srgbClr val="007CAA"/>
              </a:buClr>
              <a:buSzPct val="100000"/>
              <a:buFont typeface="E+H Serif"/>
              <a:buChar char="•"/>
            </a:pPr>
            <a:r>
              <a:rPr lang="en-US" sz="1400" dirty="0" smtClean="0">
                <a:latin typeface="E+H Serif"/>
              </a:rPr>
              <a:t>Service interface (connection to </a:t>
            </a:r>
            <a:br>
              <a:rPr lang="en-US" sz="1400" dirty="0" smtClean="0">
                <a:latin typeface="E+H Serif"/>
              </a:rPr>
            </a:br>
            <a:r>
              <a:rPr lang="en-US" sz="1400" dirty="0" smtClean="0">
                <a:latin typeface="E+H Serif"/>
              </a:rPr>
              <a:t>  Tooling)</a:t>
            </a:r>
          </a:p>
          <a:p>
            <a:pPr>
              <a:lnSpc>
                <a:spcPts val="1900"/>
              </a:lnSpc>
            </a:pPr>
            <a:r>
              <a:rPr lang="en-US" sz="1400" dirty="0">
                <a:solidFill>
                  <a:srgbClr val="A8005C"/>
                </a:solidFill>
                <a:latin typeface="E+H Serif"/>
              </a:rPr>
              <a:t>Human Machine Interface (HMI)</a:t>
            </a:r>
          </a:p>
          <a:p>
            <a:pPr marL="200025" indent="-200025">
              <a:buClr>
                <a:srgbClr val="007CAA"/>
              </a:buClr>
              <a:buSzPct val="100000"/>
              <a:buFont typeface="E+H Serif"/>
              <a:buChar char="•"/>
            </a:pPr>
            <a:r>
              <a:rPr lang="en-US" sz="1400" dirty="0" smtClean="0">
                <a:solidFill>
                  <a:srgbClr val="007CAA"/>
                </a:solidFill>
                <a:latin typeface="E+H Serif"/>
              </a:rPr>
              <a:t>Quick Setup</a:t>
            </a:r>
            <a:r>
              <a:rPr lang="en-US" sz="1400" dirty="0" smtClean="0">
                <a:latin typeface="E+H Serif"/>
              </a:rPr>
              <a:t> for a fast and easy </a:t>
            </a:r>
            <a:br>
              <a:rPr lang="en-US" sz="1400" dirty="0" smtClean="0">
                <a:latin typeface="E+H Serif"/>
              </a:rPr>
            </a:br>
            <a:r>
              <a:rPr lang="en-US" sz="1400" dirty="0" smtClean="0">
                <a:latin typeface="E+H Serif"/>
              </a:rPr>
              <a:t>commissioning</a:t>
            </a:r>
          </a:p>
          <a:p>
            <a:pPr marL="200025" indent="-200025">
              <a:buClr>
                <a:srgbClr val="007CAA"/>
              </a:buClr>
              <a:buSzPct val="100000"/>
              <a:buFont typeface="E+H Serif"/>
              <a:buChar char="•"/>
            </a:pPr>
            <a:r>
              <a:rPr lang="en-US" sz="1400" dirty="0" smtClean="0">
                <a:latin typeface="E+H Serif"/>
              </a:rPr>
              <a:t>Touch Control operation allows </a:t>
            </a:r>
            <a:br>
              <a:rPr lang="en-US" sz="1400" dirty="0" smtClean="0">
                <a:latin typeface="E+H Serif"/>
              </a:rPr>
            </a:br>
            <a:r>
              <a:rPr lang="en-US" sz="1400" dirty="0" smtClean="0">
                <a:latin typeface="E+H Serif"/>
              </a:rPr>
              <a:t>programming without opening  </a:t>
            </a:r>
            <a:br>
              <a:rPr lang="en-US" sz="1400" dirty="0" smtClean="0">
                <a:latin typeface="E+H Serif"/>
              </a:rPr>
            </a:br>
            <a:r>
              <a:rPr lang="en-US" sz="1400" dirty="0" smtClean="0">
                <a:latin typeface="E+H Serif"/>
              </a:rPr>
              <a:t>of electronics</a:t>
            </a:r>
          </a:p>
          <a:p>
            <a:pPr marL="200025" indent="-200025">
              <a:buClr>
                <a:srgbClr val="007CAA"/>
              </a:buClr>
              <a:buSzPct val="100000"/>
              <a:buFont typeface="E+H Serif"/>
              <a:buChar char="•"/>
            </a:pPr>
            <a:r>
              <a:rPr lang="en-US" sz="1400" dirty="0">
                <a:latin typeface="E+H Serif"/>
              </a:rPr>
              <a:t>4</a:t>
            </a:r>
            <a:r>
              <a:rPr lang="en-US" sz="1400" dirty="0" smtClean="0">
                <a:latin typeface="E+H Serif"/>
              </a:rPr>
              <a:t>-line back-lit display</a:t>
            </a:r>
          </a:p>
          <a:p>
            <a:pPr>
              <a:lnSpc>
                <a:spcPts val="1900"/>
              </a:lnSpc>
              <a:buClr>
                <a:srgbClr val="0088FF"/>
              </a:buClr>
            </a:pPr>
            <a:r>
              <a:rPr lang="en-US" sz="1400" dirty="0">
                <a:solidFill>
                  <a:srgbClr val="A8005C"/>
                </a:solidFill>
                <a:latin typeface="E+H Serif"/>
              </a:rPr>
              <a:t>Modular Software concept</a:t>
            </a:r>
          </a:p>
          <a:p>
            <a:pPr marL="200025" indent="-200025">
              <a:buClr>
                <a:srgbClr val="007CAA"/>
              </a:buClr>
              <a:buSzPct val="100000"/>
              <a:buFont typeface="E+H Serif"/>
              <a:buChar char="•"/>
            </a:pPr>
            <a:r>
              <a:rPr lang="en-US" sz="1400" dirty="0" smtClean="0">
                <a:latin typeface="E+H Serif"/>
              </a:rPr>
              <a:t>Concentration calculation (Brix, Plato, °API, </a:t>
            </a:r>
            <a:r>
              <a:rPr lang="en-US" sz="1400" dirty="0" err="1" smtClean="0">
                <a:latin typeface="E+H Serif"/>
              </a:rPr>
              <a:t>etc</a:t>
            </a:r>
            <a:r>
              <a:rPr lang="en-US" sz="1400" dirty="0" smtClean="0">
                <a:latin typeface="E+H Serif"/>
              </a:rPr>
              <a:t>)</a:t>
            </a:r>
          </a:p>
          <a:p>
            <a:pPr marL="200025" indent="-200025">
              <a:buClr>
                <a:srgbClr val="007CAA"/>
              </a:buClr>
              <a:buSzPct val="100000"/>
              <a:buFont typeface="E+H Serif"/>
              <a:buChar char="•"/>
            </a:pPr>
            <a:r>
              <a:rPr lang="en-US" sz="1400" dirty="0" smtClean="0">
                <a:latin typeface="E+H Serif"/>
              </a:rPr>
              <a:t>Batching functions</a:t>
            </a:r>
          </a:p>
          <a:p>
            <a:pPr marL="200025" indent="-200025">
              <a:buClr>
                <a:srgbClr val="007CAA"/>
              </a:buClr>
              <a:buSzPct val="100000"/>
              <a:buFont typeface="E+H Serif"/>
              <a:buChar char="•"/>
            </a:pPr>
            <a:r>
              <a:rPr lang="en-US" sz="1400" dirty="0" smtClean="0">
                <a:solidFill>
                  <a:srgbClr val="007CAA"/>
                </a:solidFill>
                <a:latin typeface="E+H Serif"/>
              </a:rPr>
              <a:t>Viscosity measurement</a:t>
            </a:r>
            <a:r>
              <a:rPr lang="en-US" sz="1400" dirty="0" smtClean="0">
                <a:latin typeface="E+H Serif"/>
              </a:rPr>
              <a:t> and</a:t>
            </a:r>
          </a:p>
          <a:p>
            <a:pPr marL="200025" indent="-200025">
              <a:buClr>
                <a:srgbClr val="007CAA"/>
              </a:buClr>
              <a:buSzPct val="100000"/>
              <a:buFont typeface="E+H Serif"/>
              <a:buChar char="•"/>
            </a:pPr>
            <a:r>
              <a:rPr lang="en-US" sz="1400" dirty="0" smtClean="0">
                <a:latin typeface="E+H Serif"/>
              </a:rPr>
              <a:t>Advanced diagnostics</a:t>
            </a:r>
          </a:p>
          <a:p>
            <a:pPr>
              <a:lnSpc>
                <a:spcPts val="1900"/>
              </a:lnSpc>
            </a:pPr>
            <a:r>
              <a:rPr lang="en-US" sz="1400" dirty="0">
                <a:solidFill>
                  <a:srgbClr val="A8005C"/>
                </a:solidFill>
                <a:latin typeface="E+H Serif"/>
              </a:rPr>
              <a:t>Data storage</a:t>
            </a:r>
          </a:p>
          <a:p>
            <a:pPr marL="200025" indent="-200025">
              <a:buClr>
                <a:srgbClr val="007CAA"/>
              </a:buClr>
              <a:buSzPct val="100000"/>
              <a:buFont typeface="E+H Serif"/>
              <a:buChar char="•"/>
            </a:pPr>
            <a:r>
              <a:rPr lang="en-US" sz="1400" dirty="0" smtClean="0">
                <a:latin typeface="E+H Serif"/>
              </a:rPr>
              <a:t>S-DAT™, T-DAT™, F-CHIP™</a:t>
            </a:r>
            <a:endParaRPr lang="en-US" sz="1400" dirty="0">
              <a:latin typeface="E+H Serif"/>
            </a:endParaRPr>
          </a:p>
        </p:txBody>
      </p:sp>
      <p:pic>
        <p:nvPicPr>
          <p:cNvPr id="527364" name="Picture 4" descr="Feldgehäuse_83_m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245" y="1450194"/>
            <a:ext cx="1768809" cy="1529145"/>
          </a:xfrm>
          <a:prstGeom prst="rect">
            <a:avLst/>
          </a:prstGeom>
          <a:noFill/>
          <a:extLst>
            <a:ext uri="{909E8E84-426E-40DD-AFC4-6F175D3DCCD1}">
              <a14:hiddenFill xmlns:a14="http://schemas.microsoft.com/office/drawing/2010/main">
                <a:solidFill>
                  <a:srgbClr val="FFFFFF"/>
                </a:solidFill>
              </a14:hiddenFill>
            </a:ext>
          </a:extLst>
        </p:spPr>
      </p:pic>
      <p:pic>
        <p:nvPicPr>
          <p:cNvPr id="527365" name="Picture 5" descr="Wandgehäuse_83_m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964" y="3648103"/>
            <a:ext cx="1809186" cy="2048241"/>
          </a:xfrm>
          <a:prstGeom prst="rect">
            <a:avLst/>
          </a:prstGeom>
          <a:noFill/>
          <a:extLst>
            <a:ext uri="{909E8E84-426E-40DD-AFC4-6F175D3DCCD1}">
              <a14:hiddenFill xmlns:a14="http://schemas.microsoft.com/office/drawing/2010/main">
                <a:solidFill>
                  <a:srgbClr val="FFFFFF"/>
                </a:solidFill>
              </a14:hiddenFill>
            </a:ext>
          </a:extLst>
        </p:spPr>
      </p:pic>
      <p:pic>
        <p:nvPicPr>
          <p:cNvPr id="527366" name="Picture 6" descr="field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4268" y="1337277"/>
            <a:ext cx="315743" cy="454670"/>
          </a:xfrm>
          <a:prstGeom prst="rect">
            <a:avLst/>
          </a:prstGeom>
          <a:noFill/>
          <a:extLst>
            <a:ext uri="{909E8E84-426E-40DD-AFC4-6F175D3DCCD1}">
              <a14:hiddenFill xmlns:a14="http://schemas.microsoft.com/office/drawing/2010/main">
                <a:solidFill>
                  <a:srgbClr val="FFFFFF"/>
                </a:solidFill>
              </a14:hiddenFill>
            </a:ext>
          </a:extLst>
        </p:spPr>
      </p:pic>
      <p:pic>
        <p:nvPicPr>
          <p:cNvPr id="527367" name="Picture 7" descr="h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4099" y="1651204"/>
            <a:ext cx="540544" cy="499721"/>
          </a:xfrm>
          <a:prstGeom prst="rect">
            <a:avLst/>
          </a:prstGeom>
          <a:noFill/>
          <a:extLst>
            <a:ext uri="{909E8E84-426E-40DD-AFC4-6F175D3DCCD1}">
              <a14:hiddenFill xmlns:a14="http://schemas.microsoft.com/office/drawing/2010/main">
                <a:solidFill>
                  <a:srgbClr val="FFFFFF"/>
                </a:solidFill>
              </a14:hiddenFill>
            </a:ext>
          </a:extLst>
        </p:spPr>
      </p:pic>
      <p:pic>
        <p:nvPicPr>
          <p:cNvPr id="527368" name="Picture 8" descr="profib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4643" y="3370546"/>
            <a:ext cx="8318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7370" name="Picture 10"/>
          <p:cNvPicPr>
            <a:picLocks noChangeAspect="1" noChangeArrowheads="1"/>
          </p:cNvPicPr>
          <p:nvPr/>
        </p:nvPicPr>
        <p:blipFill>
          <a:blip r:embed="rId8">
            <a:extLst>
              <a:ext uri="{28A0092B-C50C-407E-A947-70E740481C1C}">
                <a14:useLocalDpi xmlns:a14="http://schemas.microsoft.com/office/drawing/2010/main" val="0"/>
              </a:ext>
            </a:extLst>
          </a:blip>
          <a:srcRect r="35872"/>
          <a:stretch>
            <a:fillRect/>
          </a:stretch>
        </p:blipFill>
        <p:spPr bwMode="auto">
          <a:xfrm>
            <a:off x="6006905" y="1404033"/>
            <a:ext cx="854270" cy="1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7373" name="Picture 13"/>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7601" y="2694456"/>
            <a:ext cx="790575" cy="83502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7374" name="Picture 1507" descr="EIP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9877" y="2295787"/>
            <a:ext cx="10810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A089BE46-85FF-48A8-9BFF-FC1CCBF37892}" type="slidenum">
              <a:rPr lang="en-US" smtClean="0"/>
              <a:t>25</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4" name="LinkButton1">
            <a:hlinkClick r:id="rId11"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5"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12"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7"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Transmitters</a:t>
            </a:r>
          </a:p>
        </p:txBody>
      </p:sp>
      <p:sp>
        <p:nvSpPr>
          <p:cNvPr id="39"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13"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41"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2" name="Straight Connector 41"/>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3" name="LinkButton1">
            <a:hlinkClick r:id="rId14"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4"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2">
            <a:hlinkClick r:id="rId15"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6"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3">
            <a:hlinkClick r:id="rId16"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8"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4">
            <a:hlinkClick r:id="rId17"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32" name="LinkButton1">
            <a:hlinkClick r:id="rId18" action="ppaction://hlinkpres?slideindex=1&amp;slidetitle=Digital Communication"/>
          </p:cNvPr>
          <p:cNvSpPr txBox="1">
            <a:spLocks noChangeArrowheads="1"/>
          </p:cNvSpPr>
          <p:nvPr/>
        </p:nvSpPr>
        <p:spPr bwMode="auto">
          <a:xfrm>
            <a:off x="812583" y="5821581"/>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Digital Com</a:t>
            </a:r>
          </a:p>
        </p:txBody>
      </p:sp>
    </p:spTree>
    <p:extLst>
      <p:ext uri="{BB962C8B-B14F-4D97-AF65-F5344CB8AC3E}">
        <p14:creationId xmlns:p14="http://schemas.microsoft.com/office/powerpoint/2010/main" val="245442048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xtTitle"/>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Sensors</a:t>
            </a:r>
          </a:p>
        </p:txBody>
      </p:sp>
      <p:sp>
        <p:nvSpPr>
          <p:cNvPr id="6" name="Content Placeholder 5"/>
          <p:cNvSpPr>
            <a:spLocks noGrp="1"/>
          </p:cNvSpPr>
          <p:nvPr>
            <p:ph idx="1"/>
          </p:nvPr>
        </p:nvSpPr>
        <p:spPr>
          <a:noFill/>
          <a:ln w="9525">
            <a:noFill/>
            <a:miter lim="800000"/>
            <a:headEnd/>
            <a:tailEnd/>
          </a:ln>
          <a:effectLst/>
        </p:spPr>
        <p:txBody>
          <a:bodyPr vert="horz" wrap="square" lIns="0" tIns="0" rIns="0" bIns="0" numCol="1" anchor="t" anchorCtr="0" compatLnSpc="1">
            <a:prstTxWarp prst="textNoShape">
              <a:avLst/>
            </a:prstTxWarp>
          </a:bodyPr>
          <a:lstStyle/>
          <a:p>
            <a:endParaRPr lang="en-US"/>
          </a:p>
        </p:txBody>
      </p:sp>
      <p:sp>
        <p:nvSpPr>
          <p:cNvPr id="8" name="Slide Number Placeholder 7"/>
          <p:cNvSpPr>
            <a:spLocks noGrp="1"/>
          </p:cNvSpPr>
          <p:nvPr>
            <p:ph type="sldNum" sz="quarter" idx="12"/>
          </p:nvPr>
        </p:nvSpPr>
        <p:spPr/>
        <p:txBody>
          <a:bodyPr/>
          <a:lstStyle/>
          <a:p>
            <a:r>
              <a:rPr lang="en-US" smtClean="0"/>
              <a:t>Slide </a:t>
            </a:r>
            <a:fld id="{6FF85AE9-63CB-46A1-8D2C-620DE94E07A0}" type="slidenum">
              <a:rPr lang="en-US" smtClean="0"/>
              <a:t>26</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3748664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a:t>Promass</a:t>
            </a:r>
            <a:r>
              <a:rPr lang="en-US" dirty="0"/>
              <a:t> </a:t>
            </a:r>
            <a:r>
              <a:rPr lang="en-US" dirty="0" smtClean="0"/>
              <a:t>E200: </a:t>
            </a:r>
            <a:r>
              <a:rPr lang="en-US" dirty="0"/>
              <a:t>Features</a:t>
            </a:r>
          </a:p>
        </p:txBody>
      </p:sp>
      <p:sp>
        <p:nvSpPr>
          <p:cNvPr id="529411" name="Text Box 3"/>
          <p:cNvSpPr txBox="1">
            <a:spLocks noChangeArrowheads="1"/>
          </p:cNvSpPr>
          <p:nvPr/>
        </p:nvSpPr>
        <p:spPr bwMode="auto">
          <a:xfrm>
            <a:off x="5334000" y="1308100"/>
            <a:ext cx="36449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1714500" algn="l"/>
              </a:tabLst>
              <a:defRPr>
                <a:solidFill>
                  <a:schemeClr val="tx1"/>
                </a:solidFill>
                <a:latin typeface="E+H Weidemann Com Medium" pitchFamily="2" charset="0"/>
              </a:defRPr>
            </a:lvl1pPr>
            <a:lvl2pPr marL="1143000">
              <a:tabLst>
                <a:tab pos="1714500" algn="l"/>
              </a:tabLst>
              <a:defRPr>
                <a:solidFill>
                  <a:schemeClr val="tx1"/>
                </a:solidFill>
                <a:latin typeface="E+H Weidemann Com Medium" pitchFamily="2" charset="0"/>
              </a:defRPr>
            </a:lvl2pPr>
            <a:lvl3pPr marL="1333500">
              <a:tabLst>
                <a:tab pos="1714500" algn="l"/>
              </a:tabLst>
              <a:defRPr>
                <a:solidFill>
                  <a:schemeClr val="tx1"/>
                </a:solidFill>
                <a:latin typeface="E+H Weidemann Com Medium" pitchFamily="2" charset="0"/>
              </a:defRPr>
            </a:lvl3pPr>
            <a:lvl4pPr marL="1524000">
              <a:tabLst>
                <a:tab pos="1714500" algn="l"/>
              </a:tabLst>
              <a:defRPr>
                <a:solidFill>
                  <a:schemeClr val="tx1"/>
                </a:solidFill>
                <a:latin typeface="E+H Weidemann Com Medium" pitchFamily="2" charset="0"/>
              </a:defRPr>
            </a:lvl4pPr>
            <a:lvl5pPr>
              <a:tabLst>
                <a:tab pos="1714500" algn="l"/>
              </a:tabLst>
              <a:defRPr>
                <a:solidFill>
                  <a:schemeClr val="tx1"/>
                </a:solidFill>
                <a:latin typeface="E+H Weidemann Com Medium" pitchFamily="2" charset="0"/>
              </a:defRPr>
            </a:lvl5pPr>
            <a:lvl6pPr fontAlgn="base">
              <a:spcBef>
                <a:spcPct val="0"/>
              </a:spcBef>
              <a:spcAft>
                <a:spcPct val="0"/>
              </a:spcAft>
              <a:tabLst>
                <a:tab pos="1714500" algn="l"/>
              </a:tabLst>
              <a:defRPr>
                <a:solidFill>
                  <a:schemeClr val="tx1"/>
                </a:solidFill>
                <a:latin typeface="E+H Weidemann Com Medium" pitchFamily="2" charset="0"/>
              </a:defRPr>
            </a:lvl6pPr>
            <a:lvl7pPr fontAlgn="base">
              <a:spcBef>
                <a:spcPct val="0"/>
              </a:spcBef>
              <a:spcAft>
                <a:spcPct val="0"/>
              </a:spcAft>
              <a:tabLst>
                <a:tab pos="1714500" algn="l"/>
              </a:tabLst>
              <a:defRPr>
                <a:solidFill>
                  <a:schemeClr val="tx1"/>
                </a:solidFill>
                <a:latin typeface="E+H Weidemann Com Medium" pitchFamily="2" charset="0"/>
              </a:defRPr>
            </a:lvl7pPr>
            <a:lvl8pPr fontAlgn="base">
              <a:spcBef>
                <a:spcPct val="0"/>
              </a:spcBef>
              <a:spcAft>
                <a:spcPct val="0"/>
              </a:spcAft>
              <a:tabLst>
                <a:tab pos="1714500" algn="l"/>
              </a:tabLst>
              <a:defRPr>
                <a:solidFill>
                  <a:schemeClr val="tx1"/>
                </a:solidFill>
                <a:latin typeface="E+H Weidemann Com Medium" pitchFamily="2" charset="0"/>
              </a:defRPr>
            </a:lvl8pPr>
            <a:lvl9pPr fontAlgn="base">
              <a:spcBef>
                <a:spcPct val="0"/>
              </a:spcBef>
              <a:spcAft>
                <a:spcPct val="0"/>
              </a:spcAft>
              <a:tabLst>
                <a:tab pos="1714500" algn="l"/>
              </a:tabLst>
              <a:defRPr>
                <a:solidFill>
                  <a:schemeClr val="tx1"/>
                </a:solidFill>
                <a:latin typeface="E+H Weidemann Com Medium" pitchFamily="2" charset="0"/>
              </a:defRPr>
            </a:lvl9pPr>
          </a:lstStyle>
          <a:p>
            <a:pPr>
              <a:lnSpc>
                <a:spcPts val="1800"/>
              </a:lnSpc>
            </a:pPr>
            <a:r>
              <a:rPr lang="en-US" sz="1600" dirty="0">
                <a:solidFill>
                  <a:srgbClr val="A8005C"/>
                </a:solidFill>
                <a:latin typeface="E+H Serif"/>
              </a:rPr>
              <a:t>Flow Measuring </a:t>
            </a:r>
            <a:r>
              <a:rPr lang="en-US" sz="1600" dirty="0" smtClean="0">
                <a:solidFill>
                  <a:srgbClr val="A8005C"/>
                </a:solidFill>
                <a:latin typeface="E+H Serif"/>
              </a:rPr>
              <a:t>Uncertainty:</a:t>
            </a:r>
          </a:p>
          <a:p>
            <a:pPr marL="228600" indent="-228600">
              <a:lnSpc>
                <a:spcPts val="1800"/>
              </a:lnSpc>
              <a:buClr>
                <a:srgbClr val="007CAA"/>
              </a:buClr>
              <a:buSzPct val="100000"/>
              <a:buFont typeface="E+H Serif"/>
              <a:buChar char="•"/>
            </a:pPr>
            <a:r>
              <a:rPr lang="en-US" sz="1600" dirty="0" smtClean="0">
                <a:latin typeface="E+H Serif"/>
              </a:rPr>
              <a:t>Liquid Mass    ± 0.5%  </a:t>
            </a:r>
          </a:p>
          <a:p>
            <a:pPr marL="228600" indent="-228600">
              <a:lnSpc>
                <a:spcPts val="1800"/>
              </a:lnSpc>
              <a:buClr>
                <a:srgbClr val="007CAA"/>
              </a:buClr>
              <a:buSzPct val="100000"/>
              <a:buFont typeface="E+H Serif"/>
              <a:buChar char="•"/>
            </a:pPr>
            <a:r>
              <a:rPr lang="en-US" sz="1600" dirty="0" smtClean="0">
                <a:latin typeface="E+H Serif"/>
              </a:rPr>
              <a:t> Liquid volume </a:t>
            </a:r>
            <a:r>
              <a:rPr lang="en-US" dirty="0" smtClean="0">
                <a:latin typeface="E+H Serif"/>
              </a:rPr>
              <a:t>± </a:t>
            </a:r>
            <a:r>
              <a:rPr lang="en-US" sz="1600" dirty="0" smtClean="0">
                <a:latin typeface="E+H Serif"/>
              </a:rPr>
              <a:t>0.5%</a:t>
            </a:r>
          </a:p>
          <a:p>
            <a:pPr marL="228600" indent="-228600">
              <a:lnSpc>
                <a:spcPts val="1800"/>
              </a:lnSpc>
              <a:buClr>
                <a:srgbClr val="007CAA"/>
              </a:buClr>
              <a:buSzPct val="100000"/>
              <a:buFont typeface="E+H Serif"/>
              <a:buChar char="•"/>
            </a:pPr>
            <a:r>
              <a:rPr lang="en-US" sz="1600" dirty="0" smtClean="0">
                <a:latin typeface="E+H Serif"/>
              </a:rPr>
              <a:t>Gas Mass        </a:t>
            </a:r>
            <a:r>
              <a:rPr lang="en-US" dirty="0" smtClean="0">
                <a:latin typeface="E+H Serif"/>
              </a:rPr>
              <a:t>± </a:t>
            </a:r>
            <a:r>
              <a:rPr lang="en-US" sz="1600" dirty="0" smtClean="0">
                <a:latin typeface="E+H Serif"/>
              </a:rPr>
              <a:t>1% </a:t>
            </a:r>
          </a:p>
          <a:p>
            <a:pPr lvl="1">
              <a:lnSpc>
                <a:spcPts val="1800"/>
              </a:lnSpc>
              <a:buFontTx/>
              <a:buChar char="•"/>
            </a:pPr>
            <a:endParaRPr lang="en-US" sz="1600" dirty="0" smtClean="0">
              <a:latin typeface="E+H Serif"/>
            </a:endParaRPr>
          </a:p>
          <a:p>
            <a:pPr>
              <a:lnSpc>
                <a:spcPts val="1800"/>
              </a:lnSpc>
            </a:pPr>
            <a:r>
              <a:rPr lang="en-US" sz="1600" dirty="0">
                <a:solidFill>
                  <a:srgbClr val="A8005C"/>
                </a:solidFill>
                <a:latin typeface="E+H Serif"/>
              </a:rPr>
              <a:t>Flow Measuring Repeatability:</a:t>
            </a:r>
          </a:p>
          <a:p>
            <a:pPr>
              <a:lnSpc>
                <a:spcPts val="1800"/>
              </a:lnSpc>
              <a:buClr>
                <a:srgbClr val="0088FF"/>
              </a:buClr>
            </a:pPr>
            <a:r>
              <a:rPr lang="en-US" sz="1600" dirty="0" smtClean="0">
                <a:latin typeface="E+H Serif"/>
              </a:rPr>
              <a:t>Mass/volume Flow (liquid): 0.25%</a:t>
            </a:r>
          </a:p>
          <a:p>
            <a:pPr>
              <a:lnSpc>
                <a:spcPts val="1800"/>
              </a:lnSpc>
              <a:buClr>
                <a:srgbClr val="0088FF"/>
              </a:buClr>
            </a:pPr>
            <a:r>
              <a:rPr lang="en-US" sz="1600" dirty="0" smtClean="0">
                <a:latin typeface="E+H Serif"/>
              </a:rPr>
              <a:t>Mass (gas) : 0,5 %</a:t>
            </a:r>
          </a:p>
          <a:p>
            <a:pPr>
              <a:lnSpc>
                <a:spcPts val="1800"/>
              </a:lnSpc>
              <a:buClr>
                <a:srgbClr val="0088FF"/>
              </a:buClr>
            </a:pPr>
            <a:endParaRPr lang="en-US" sz="1600" dirty="0" smtClean="0">
              <a:latin typeface="E+H Serif"/>
            </a:endParaRPr>
          </a:p>
          <a:p>
            <a:pPr>
              <a:lnSpc>
                <a:spcPts val="1800"/>
              </a:lnSpc>
            </a:pPr>
            <a:r>
              <a:rPr lang="en-US" sz="1600" dirty="0" smtClean="0">
                <a:solidFill>
                  <a:srgbClr val="A8005C"/>
                </a:solidFill>
                <a:latin typeface="E+H Serif"/>
              </a:rPr>
              <a:t>Flow Range Liquid</a:t>
            </a:r>
          </a:p>
          <a:p>
            <a:pPr marL="228600" indent="-228600">
              <a:lnSpc>
                <a:spcPts val="1800"/>
              </a:lnSpc>
              <a:buClr>
                <a:srgbClr val="007CAA"/>
              </a:buClr>
              <a:buSzPct val="100000"/>
              <a:buFont typeface="E+H Serif"/>
              <a:buChar char="•"/>
            </a:pPr>
            <a:r>
              <a:rPr lang="en-US" sz="1600" dirty="0" smtClean="0">
                <a:latin typeface="E+H Serif"/>
              </a:rPr>
              <a:t>DN8            2000 kg/h</a:t>
            </a:r>
          </a:p>
          <a:p>
            <a:pPr marL="228600" indent="-228600">
              <a:lnSpc>
                <a:spcPts val="1800"/>
              </a:lnSpc>
              <a:buClr>
                <a:srgbClr val="007CAA"/>
              </a:buClr>
              <a:buSzPct val="100000"/>
              <a:buFont typeface="E+H Serif"/>
              <a:buChar char="•"/>
            </a:pPr>
            <a:r>
              <a:rPr lang="en-US" sz="1600" dirty="0" smtClean="0">
                <a:latin typeface="E+H Serif"/>
              </a:rPr>
              <a:t>DN15         6,500 kg/h </a:t>
            </a:r>
          </a:p>
          <a:p>
            <a:pPr marL="228600" indent="-228600">
              <a:lnSpc>
                <a:spcPts val="1800"/>
              </a:lnSpc>
              <a:buClr>
                <a:srgbClr val="007CAA"/>
              </a:buClr>
              <a:buSzPct val="100000"/>
              <a:buFont typeface="E+H Serif"/>
              <a:buChar char="•"/>
            </a:pPr>
            <a:r>
              <a:rPr lang="en-US" sz="1600" dirty="0" smtClean="0">
                <a:latin typeface="E+H Serif"/>
              </a:rPr>
              <a:t>DN25       18,000 kg/h </a:t>
            </a:r>
          </a:p>
          <a:p>
            <a:pPr marL="228600" indent="-228600">
              <a:lnSpc>
                <a:spcPts val="1800"/>
              </a:lnSpc>
              <a:buClr>
                <a:srgbClr val="007CAA"/>
              </a:buClr>
              <a:buSzPct val="100000"/>
              <a:buFont typeface="E+H Serif"/>
              <a:buChar char="•"/>
            </a:pPr>
            <a:r>
              <a:rPr lang="en-US" sz="1600" dirty="0" smtClean="0">
                <a:latin typeface="E+H Serif"/>
              </a:rPr>
              <a:t>DN40       45,000 kg/h</a:t>
            </a:r>
          </a:p>
          <a:p>
            <a:pPr marL="228600" indent="-228600">
              <a:lnSpc>
                <a:spcPts val="1800"/>
              </a:lnSpc>
              <a:buClr>
                <a:srgbClr val="007CAA"/>
              </a:buClr>
              <a:buSzPct val="100000"/>
              <a:buFont typeface="E+H Serif"/>
              <a:buChar char="•"/>
            </a:pPr>
            <a:r>
              <a:rPr lang="en-US" sz="1600" dirty="0" smtClean="0">
                <a:latin typeface="E+H Serif"/>
              </a:rPr>
              <a:t>DN50       70,000 kg/h</a:t>
            </a:r>
          </a:p>
          <a:p>
            <a:pPr marL="228600" indent="-228600">
              <a:lnSpc>
                <a:spcPts val="1800"/>
              </a:lnSpc>
              <a:buClr>
                <a:srgbClr val="007CAA"/>
              </a:buClr>
              <a:buSzPct val="100000"/>
              <a:buFont typeface="E+H Serif"/>
              <a:buChar char="•"/>
            </a:pPr>
            <a:r>
              <a:rPr lang="en-US" sz="1600" dirty="0" smtClean="0">
                <a:latin typeface="E+H Serif"/>
              </a:rPr>
              <a:t>DN 80     180, 000 kg/h </a:t>
            </a:r>
          </a:p>
          <a:p>
            <a:pPr>
              <a:lnSpc>
                <a:spcPts val="1800"/>
              </a:lnSpc>
              <a:buClr>
                <a:srgbClr val="0088FF"/>
              </a:buClr>
            </a:pPr>
            <a:endParaRPr lang="en-US" sz="1600" dirty="0" smtClean="0">
              <a:latin typeface="E+H Serif"/>
            </a:endParaRPr>
          </a:p>
          <a:p>
            <a:pPr>
              <a:lnSpc>
                <a:spcPts val="1800"/>
              </a:lnSpc>
              <a:buClr>
                <a:srgbClr val="0088FF"/>
              </a:buClr>
            </a:pPr>
            <a:r>
              <a:rPr lang="en-US" sz="1600" dirty="0" smtClean="0">
                <a:latin typeface="E+H Serif"/>
              </a:rPr>
              <a:t>Available with Ex-Certificates:</a:t>
            </a:r>
          </a:p>
          <a:p>
            <a:pPr marL="228600" indent="-228600">
              <a:lnSpc>
                <a:spcPts val="1800"/>
              </a:lnSpc>
              <a:buClr>
                <a:srgbClr val="007CAA"/>
              </a:buClr>
              <a:buSzPct val="100000"/>
              <a:buFont typeface="E+H Serif"/>
              <a:buChar char="•"/>
            </a:pPr>
            <a:r>
              <a:rPr lang="en-US" sz="1600" dirty="0" smtClean="0">
                <a:latin typeface="E+H Serif"/>
              </a:rPr>
              <a:t>ATEX</a:t>
            </a:r>
          </a:p>
          <a:p>
            <a:pPr marL="228600" indent="-228600">
              <a:lnSpc>
                <a:spcPts val="1800"/>
              </a:lnSpc>
              <a:buClr>
                <a:srgbClr val="007CAA"/>
              </a:buClr>
              <a:buSzPct val="100000"/>
              <a:buFont typeface="E+H Serif"/>
              <a:buChar char="•"/>
            </a:pPr>
            <a:r>
              <a:rPr lang="en-US" sz="1600" dirty="0" smtClean="0">
                <a:latin typeface="E+H Serif"/>
              </a:rPr>
              <a:t>FM/CSA</a:t>
            </a:r>
          </a:p>
          <a:p>
            <a:pPr>
              <a:lnSpc>
                <a:spcPts val="1800"/>
              </a:lnSpc>
              <a:buClr>
                <a:srgbClr val="0088FF"/>
              </a:buClr>
            </a:pPr>
            <a:endParaRPr lang="en-US" sz="1600" dirty="0">
              <a:latin typeface="E+H Serif"/>
            </a:endParaRPr>
          </a:p>
        </p:txBody>
      </p:sp>
      <p:pic>
        <p:nvPicPr>
          <p:cNvPr id="529412" name="Picture 4" descr="Z_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6175" y="4356100"/>
            <a:ext cx="12604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29413" name="Picture 5" descr="40E_m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7" y="1308100"/>
            <a:ext cx="2748875" cy="263986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AFFC998D-C0B2-4114-AE54-6A28B68C4FA5}" type="slidenum">
              <a:rPr lang="en-US" smtClean="0"/>
              <a:t>27</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7"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25" name="LinkButton1">
            <a:hlinkClick r:id="rId12" action="ppaction://hlinkpres?slideindex=1&amp;slidetitle=Safety in the Chemical Industry"/>
          </p:cNvPr>
          <p:cNvSpPr txBox="1">
            <a:spLocks noChangeArrowheads="1"/>
          </p:cNvSpPr>
          <p:nvPr/>
        </p:nvSpPr>
        <p:spPr bwMode="auto">
          <a:xfrm>
            <a:off x="812583" y="5821581"/>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Plan Safety</a:t>
            </a:r>
          </a:p>
        </p:txBody>
      </p:sp>
    </p:spTree>
    <p:extLst>
      <p:ext uri="{BB962C8B-B14F-4D97-AF65-F5344CB8AC3E}">
        <p14:creationId xmlns:p14="http://schemas.microsoft.com/office/powerpoint/2010/main" val="283653986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82BE: Features</a:t>
            </a:r>
          </a:p>
        </p:txBody>
      </p:sp>
      <p:sp>
        <p:nvSpPr>
          <p:cNvPr id="531459" name="Text Box 3"/>
          <p:cNvSpPr txBox="1">
            <a:spLocks noChangeArrowheads="1"/>
          </p:cNvSpPr>
          <p:nvPr/>
        </p:nvSpPr>
        <p:spPr bwMode="auto">
          <a:xfrm>
            <a:off x="5058117" y="1341242"/>
            <a:ext cx="3644900" cy="439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1714500" algn="l"/>
              </a:tabLst>
              <a:defRPr>
                <a:solidFill>
                  <a:schemeClr val="tx1"/>
                </a:solidFill>
                <a:latin typeface="E+H Weidemann Com Medium" pitchFamily="2" charset="0"/>
              </a:defRPr>
            </a:lvl1pPr>
            <a:lvl2pPr marL="1143000">
              <a:tabLst>
                <a:tab pos="1714500" algn="l"/>
              </a:tabLst>
              <a:defRPr>
                <a:solidFill>
                  <a:schemeClr val="tx1"/>
                </a:solidFill>
                <a:latin typeface="E+H Weidemann Com Medium" pitchFamily="2" charset="0"/>
              </a:defRPr>
            </a:lvl2pPr>
            <a:lvl3pPr marL="1333500">
              <a:tabLst>
                <a:tab pos="1714500" algn="l"/>
              </a:tabLst>
              <a:defRPr>
                <a:solidFill>
                  <a:schemeClr val="tx1"/>
                </a:solidFill>
                <a:latin typeface="E+H Weidemann Com Medium" pitchFamily="2" charset="0"/>
              </a:defRPr>
            </a:lvl3pPr>
            <a:lvl4pPr marL="1524000">
              <a:tabLst>
                <a:tab pos="1714500" algn="l"/>
              </a:tabLst>
              <a:defRPr>
                <a:solidFill>
                  <a:schemeClr val="tx1"/>
                </a:solidFill>
                <a:latin typeface="E+H Weidemann Com Medium" pitchFamily="2" charset="0"/>
              </a:defRPr>
            </a:lvl4pPr>
            <a:lvl5pPr>
              <a:tabLst>
                <a:tab pos="1714500" algn="l"/>
              </a:tabLst>
              <a:defRPr>
                <a:solidFill>
                  <a:schemeClr val="tx1"/>
                </a:solidFill>
                <a:latin typeface="E+H Weidemann Com Medium" pitchFamily="2" charset="0"/>
              </a:defRPr>
            </a:lvl5pPr>
            <a:lvl6pPr fontAlgn="base">
              <a:spcBef>
                <a:spcPct val="0"/>
              </a:spcBef>
              <a:spcAft>
                <a:spcPct val="0"/>
              </a:spcAft>
              <a:tabLst>
                <a:tab pos="1714500" algn="l"/>
              </a:tabLst>
              <a:defRPr>
                <a:solidFill>
                  <a:schemeClr val="tx1"/>
                </a:solidFill>
                <a:latin typeface="E+H Weidemann Com Medium" pitchFamily="2" charset="0"/>
              </a:defRPr>
            </a:lvl6pPr>
            <a:lvl7pPr fontAlgn="base">
              <a:spcBef>
                <a:spcPct val="0"/>
              </a:spcBef>
              <a:spcAft>
                <a:spcPct val="0"/>
              </a:spcAft>
              <a:tabLst>
                <a:tab pos="1714500" algn="l"/>
              </a:tabLst>
              <a:defRPr>
                <a:solidFill>
                  <a:schemeClr val="tx1"/>
                </a:solidFill>
                <a:latin typeface="E+H Weidemann Com Medium" pitchFamily="2" charset="0"/>
              </a:defRPr>
            </a:lvl7pPr>
            <a:lvl8pPr fontAlgn="base">
              <a:spcBef>
                <a:spcPct val="0"/>
              </a:spcBef>
              <a:spcAft>
                <a:spcPct val="0"/>
              </a:spcAft>
              <a:tabLst>
                <a:tab pos="1714500" algn="l"/>
              </a:tabLst>
              <a:defRPr>
                <a:solidFill>
                  <a:schemeClr val="tx1"/>
                </a:solidFill>
                <a:latin typeface="E+H Weidemann Com Medium" pitchFamily="2" charset="0"/>
              </a:defRPr>
            </a:lvl8pPr>
            <a:lvl9pPr fontAlgn="base">
              <a:spcBef>
                <a:spcPct val="0"/>
              </a:spcBef>
              <a:spcAft>
                <a:spcPct val="0"/>
              </a:spcAft>
              <a:tabLst>
                <a:tab pos="1714500" algn="l"/>
              </a:tabLst>
              <a:defRPr>
                <a:solidFill>
                  <a:schemeClr val="tx1"/>
                </a:solidFill>
                <a:latin typeface="E+H Weidemann Com Medium" pitchFamily="2" charset="0"/>
              </a:defRPr>
            </a:lvl9pPr>
          </a:lstStyle>
          <a:p>
            <a:pPr>
              <a:lnSpc>
                <a:spcPts val="1800"/>
              </a:lnSpc>
            </a:pPr>
            <a:r>
              <a:rPr lang="en-US" sz="1400" dirty="0">
                <a:solidFill>
                  <a:srgbClr val="A8005C"/>
                </a:solidFill>
                <a:latin typeface="E+H Serif"/>
              </a:rPr>
              <a:t>Flow Measuring </a:t>
            </a:r>
            <a:r>
              <a:rPr lang="en-US" sz="1400" dirty="0" smtClean="0">
                <a:solidFill>
                  <a:srgbClr val="A8005C"/>
                </a:solidFill>
                <a:latin typeface="E+H Serif"/>
              </a:rPr>
              <a:t>Uncertainty:</a:t>
            </a:r>
          </a:p>
          <a:p>
            <a:pPr marL="228600" indent="-228600">
              <a:lnSpc>
                <a:spcPts val="1800"/>
              </a:lnSpc>
              <a:buClr>
                <a:srgbClr val="007CAA"/>
              </a:buClr>
              <a:buSzPct val="100000"/>
              <a:buFont typeface="E+H Serif"/>
              <a:buChar char="•"/>
            </a:pPr>
            <a:r>
              <a:rPr lang="en-US" sz="1400" dirty="0" smtClean="0">
                <a:latin typeface="E+H Serif"/>
              </a:rPr>
              <a:t>Liquid Mass    ± 0.25%  </a:t>
            </a:r>
          </a:p>
          <a:p>
            <a:pPr marL="228600" indent="-228600">
              <a:lnSpc>
                <a:spcPts val="1800"/>
              </a:lnSpc>
              <a:buClr>
                <a:srgbClr val="007CAA"/>
              </a:buClr>
              <a:buSzPct val="100000"/>
              <a:buFont typeface="E+H Serif"/>
              <a:buChar char="•"/>
            </a:pPr>
            <a:r>
              <a:rPr lang="en-US" sz="1400" dirty="0" smtClean="0">
                <a:latin typeface="E+H Serif"/>
              </a:rPr>
              <a:t>Liquid volume ± 0.25%</a:t>
            </a:r>
          </a:p>
          <a:p>
            <a:pPr>
              <a:lnSpc>
                <a:spcPts val="1800"/>
              </a:lnSpc>
            </a:pPr>
            <a:r>
              <a:rPr lang="en-US" sz="1400" dirty="0" smtClean="0">
                <a:solidFill>
                  <a:srgbClr val="A8005C"/>
                </a:solidFill>
                <a:latin typeface="E+H Serif"/>
              </a:rPr>
              <a:t>Flow Measuring Repeatability:</a:t>
            </a:r>
          </a:p>
          <a:p>
            <a:pPr>
              <a:lnSpc>
                <a:spcPts val="1800"/>
              </a:lnSpc>
              <a:buClr>
                <a:srgbClr val="0088FF"/>
              </a:buClr>
            </a:pPr>
            <a:r>
              <a:rPr lang="en-US" sz="1400" dirty="0" smtClean="0">
                <a:latin typeface="E+H Serif"/>
              </a:rPr>
              <a:t>Mass/volume Flow (liquid): 0.25%</a:t>
            </a:r>
          </a:p>
          <a:p>
            <a:pPr>
              <a:lnSpc>
                <a:spcPts val="1800"/>
              </a:lnSpc>
              <a:buClr>
                <a:srgbClr val="0088FF"/>
              </a:buClr>
            </a:pPr>
            <a:r>
              <a:rPr lang="en-US" sz="1400" dirty="0" smtClean="0">
                <a:latin typeface="E+H Serif"/>
              </a:rPr>
              <a:t>Mass (gas) : 0,5 %</a:t>
            </a:r>
          </a:p>
          <a:p>
            <a:pPr>
              <a:lnSpc>
                <a:spcPts val="1800"/>
              </a:lnSpc>
              <a:buClr>
                <a:srgbClr val="0088FF"/>
              </a:buClr>
            </a:pPr>
            <a:r>
              <a:rPr lang="en-US" sz="1400" dirty="0" smtClean="0">
                <a:solidFill>
                  <a:srgbClr val="A8005C"/>
                </a:solidFill>
                <a:latin typeface="E+H Serif"/>
              </a:rPr>
              <a:t>Density uncertainty:</a:t>
            </a:r>
          </a:p>
          <a:p>
            <a:pPr marL="228600" indent="-228600">
              <a:lnSpc>
                <a:spcPts val="1800"/>
              </a:lnSpc>
              <a:buClr>
                <a:srgbClr val="007CAA"/>
              </a:buClr>
              <a:buSzPct val="100000"/>
              <a:buFont typeface="E+H Serif"/>
              <a:buChar char="•"/>
            </a:pPr>
            <a:r>
              <a:rPr lang="en-US" sz="1400" dirty="0" smtClean="0">
                <a:solidFill>
                  <a:srgbClr val="A8005C"/>
                </a:solidFill>
                <a:latin typeface="E+H Serif"/>
              </a:rPr>
              <a:t> </a:t>
            </a:r>
            <a:r>
              <a:rPr lang="en-US" sz="1400" dirty="0" smtClean="0">
                <a:latin typeface="E+H Serif"/>
              </a:rPr>
              <a:t>0,0005 kg/l</a:t>
            </a:r>
          </a:p>
          <a:p>
            <a:pPr>
              <a:lnSpc>
                <a:spcPts val="1800"/>
              </a:lnSpc>
            </a:pPr>
            <a:r>
              <a:rPr lang="en-US" sz="1400" dirty="0">
                <a:solidFill>
                  <a:srgbClr val="A8005C"/>
                </a:solidFill>
                <a:latin typeface="E+H Serif"/>
              </a:rPr>
              <a:t>Flow Range </a:t>
            </a:r>
            <a:r>
              <a:rPr lang="en-US" sz="1400" dirty="0" smtClean="0">
                <a:solidFill>
                  <a:srgbClr val="A8005C"/>
                </a:solidFill>
                <a:latin typeface="E+H Serif"/>
              </a:rPr>
              <a:t>Liquid</a:t>
            </a:r>
          </a:p>
          <a:p>
            <a:pPr marL="228600" indent="-228600">
              <a:lnSpc>
                <a:spcPts val="1800"/>
              </a:lnSpc>
              <a:buClr>
                <a:srgbClr val="007CAA"/>
              </a:buClr>
              <a:buSzPct val="100000"/>
              <a:buFont typeface="E+H Serif"/>
              <a:buChar char="•"/>
            </a:pPr>
            <a:r>
              <a:rPr lang="en-US" sz="1400" dirty="0" smtClean="0">
                <a:latin typeface="E+H Serif"/>
              </a:rPr>
              <a:t>DN8            2000 kg/h</a:t>
            </a:r>
          </a:p>
          <a:p>
            <a:pPr marL="228600" indent="-228600">
              <a:lnSpc>
                <a:spcPts val="1800"/>
              </a:lnSpc>
              <a:buClr>
                <a:srgbClr val="007CAA"/>
              </a:buClr>
              <a:buSzPct val="100000"/>
              <a:buFont typeface="E+H Serif"/>
              <a:buChar char="•"/>
            </a:pPr>
            <a:r>
              <a:rPr lang="en-US" sz="1400" dirty="0" smtClean="0">
                <a:latin typeface="E+H Serif"/>
              </a:rPr>
              <a:t>DN15         6,500 kg/h </a:t>
            </a:r>
          </a:p>
          <a:p>
            <a:pPr marL="228600" indent="-228600">
              <a:lnSpc>
                <a:spcPts val="1800"/>
              </a:lnSpc>
              <a:buClr>
                <a:srgbClr val="007CAA"/>
              </a:buClr>
              <a:buSzPct val="100000"/>
              <a:buFont typeface="E+H Serif"/>
              <a:buChar char="•"/>
            </a:pPr>
            <a:r>
              <a:rPr lang="en-US" sz="1400" dirty="0" smtClean="0">
                <a:latin typeface="E+H Serif"/>
              </a:rPr>
              <a:t>DN25       18,000 kg/h</a:t>
            </a:r>
          </a:p>
          <a:p>
            <a:pPr marL="228600" indent="-228600">
              <a:lnSpc>
                <a:spcPts val="1800"/>
              </a:lnSpc>
              <a:buClr>
                <a:srgbClr val="007CAA"/>
              </a:buClr>
              <a:buSzPct val="100000"/>
              <a:buFont typeface="E+H Serif"/>
              <a:buChar char="•"/>
            </a:pPr>
            <a:r>
              <a:rPr lang="en-US" sz="1400" dirty="0" smtClean="0">
                <a:latin typeface="E+H Serif"/>
              </a:rPr>
              <a:t>DN40       45,000 kg/h</a:t>
            </a:r>
          </a:p>
          <a:p>
            <a:pPr marL="228600" indent="-228600">
              <a:lnSpc>
                <a:spcPts val="1800"/>
              </a:lnSpc>
              <a:buClr>
                <a:srgbClr val="007CAA"/>
              </a:buClr>
              <a:buSzPct val="100000"/>
              <a:buFont typeface="E+H Serif"/>
              <a:buChar char="•"/>
            </a:pPr>
            <a:r>
              <a:rPr lang="en-US" sz="1400" dirty="0" smtClean="0">
                <a:latin typeface="E+H Serif"/>
              </a:rPr>
              <a:t>DN50       70,000 kg/h</a:t>
            </a:r>
          </a:p>
          <a:p>
            <a:pPr>
              <a:lnSpc>
                <a:spcPts val="1800"/>
              </a:lnSpc>
              <a:buClr>
                <a:srgbClr val="0088FF"/>
              </a:buClr>
            </a:pPr>
            <a:r>
              <a:rPr lang="en-US" sz="1400" dirty="0" smtClean="0">
                <a:solidFill>
                  <a:srgbClr val="A8005C"/>
                </a:solidFill>
                <a:latin typeface="E+H Serif"/>
              </a:rPr>
              <a:t>Certificates:</a:t>
            </a:r>
          </a:p>
          <a:p>
            <a:pPr marL="200025" indent="-200025">
              <a:lnSpc>
                <a:spcPts val="1800"/>
              </a:lnSpc>
              <a:buClr>
                <a:srgbClr val="007CAA"/>
              </a:buClr>
              <a:buSzPct val="100000"/>
              <a:buFont typeface="E+H Serif"/>
              <a:buChar char="•"/>
            </a:pPr>
            <a:r>
              <a:rPr lang="en-US" sz="1400" dirty="0" smtClean="0">
                <a:latin typeface="E+H Serif"/>
              </a:rPr>
              <a:t>ATEX</a:t>
            </a:r>
          </a:p>
          <a:p>
            <a:pPr marL="200025" indent="-200025">
              <a:lnSpc>
                <a:spcPts val="1800"/>
              </a:lnSpc>
              <a:buClr>
                <a:srgbClr val="007CAA"/>
              </a:buClr>
              <a:buSzPct val="100000"/>
              <a:buFont typeface="E+H Serif"/>
              <a:buChar char="•"/>
            </a:pPr>
            <a:r>
              <a:rPr lang="en-US" sz="1400" dirty="0" smtClean="0">
                <a:latin typeface="E+H Serif"/>
              </a:rPr>
              <a:t>FM/CSA</a:t>
            </a:r>
          </a:p>
          <a:p>
            <a:pPr marL="200025" indent="-200025">
              <a:lnSpc>
                <a:spcPts val="1800"/>
              </a:lnSpc>
              <a:buClr>
                <a:srgbClr val="007CAA"/>
              </a:buClr>
              <a:buSzPct val="100000"/>
              <a:buFont typeface="E+H Serif"/>
              <a:buChar char="•"/>
            </a:pPr>
            <a:r>
              <a:rPr lang="en-US" sz="1400" dirty="0" smtClean="0">
                <a:latin typeface="E+H Serif"/>
              </a:rPr>
              <a:t>SIL proven in use</a:t>
            </a:r>
          </a:p>
          <a:p>
            <a:pPr marL="200025" indent="-200025">
              <a:lnSpc>
                <a:spcPts val="1800"/>
              </a:lnSpc>
              <a:buClr>
                <a:srgbClr val="007CAA"/>
              </a:buClr>
              <a:buSzPct val="100000"/>
              <a:buFont typeface="E+H Serif"/>
              <a:buChar char="•"/>
            </a:pPr>
            <a:r>
              <a:rPr lang="en-US" sz="1400" dirty="0" smtClean="0">
                <a:latin typeface="E+H Serif"/>
              </a:rPr>
              <a:t>NE107 Namur for diagnostics</a:t>
            </a:r>
          </a:p>
          <a:p>
            <a:pPr>
              <a:lnSpc>
                <a:spcPts val="1800"/>
              </a:lnSpc>
              <a:buClr>
                <a:srgbClr val="0088FF"/>
              </a:buClr>
            </a:pPr>
            <a:endParaRPr lang="en-US" sz="1400" dirty="0"/>
          </a:p>
        </p:txBody>
      </p:sp>
      <p:pic>
        <p:nvPicPr>
          <p:cNvPr id="531460" name="Picture 4" descr="Z_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2687" y="4409493"/>
            <a:ext cx="12604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31462" name="Picture 88" descr="PromassETB2_DN50_Display_PG_steh"/>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2687" y="1338645"/>
            <a:ext cx="1707808" cy="274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688D85B3-FC06-4544-A797-045168746EFE}" type="slidenum">
              <a:rPr lang="en-US" smtClean="0"/>
              <a:t>28</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8"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26" name="LinkButton1">
            <a:hlinkClick r:id="rId12" action="ppaction://hlinkpres?slideindex=1&amp;slidetitle=Safety in the Chemical Industry"/>
          </p:cNvPr>
          <p:cNvSpPr txBox="1">
            <a:spLocks noChangeArrowheads="1"/>
          </p:cNvSpPr>
          <p:nvPr/>
        </p:nvSpPr>
        <p:spPr bwMode="auto">
          <a:xfrm>
            <a:off x="812583" y="5821581"/>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Plan Safety</a:t>
            </a:r>
          </a:p>
        </p:txBody>
      </p:sp>
    </p:spTree>
    <p:extLst>
      <p:ext uri="{BB962C8B-B14F-4D97-AF65-F5344CB8AC3E}">
        <p14:creationId xmlns:p14="http://schemas.microsoft.com/office/powerpoint/2010/main" val="61972071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8"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E: Features</a:t>
            </a:r>
          </a:p>
        </p:txBody>
      </p:sp>
      <p:sp>
        <p:nvSpPr>
          <p:cNvPr id="533509" name="Rectangle 5"/>
          <p:cNvSpPr>
            <a:spLocks noChangeArrowheads="1"/>
          </p:cNvSpPr>
          <p:nvPr/>
        </p:nvSpPr>
        <p:spPr bwMode="auto">
          <a:xfrm>
            <a:off x="5334000" y="1308100"/>
            <a:ext cx="3810000"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nSpc>
                <a:spcPts val="1800"/>
              </a:lnSpc>
              <a:tabLst>
                <a:tab pos="2578100" algn="l"/>
              </a:tabLst>
            </a:pPr>
            <a:r>
              <a:rPr lang="en-US" sz="1400" dirty="0" smtClean="0">
                <a:solidFill>
                  <a:srgbClr val="A8005C"/>
                </a:solidFill>
              </a:rPr>
              <a:t>Flow Measuring Accuracy</a:t>
            </a:r>
          </a:p>
          <a:p>
            <a:pPr marL="200025" indent="-200025">
              <a:lnSpc>
                <a:spcPts val="1800"/>
              </a:lnSpc>
              <a:buClr>
                <a:srgbClr val="007CAA"/>
              </a:buClr>
              <a:buSzPct val="100000"/>
              <a:buFont typeface="E+H Serif"/>
              <a:buChar char="•"/>
              <a:tabLst>
                <a:tab pos="2578100" algn="l"/>
              </a:tabLst>
            </a:pPr>
            <a:r>
              <a:rPr lang="en-US" sz="1400" dirty="0" smtClean="0"/>
              <a:t>Liquid Mass : ± 0.30/0.25% </a:t>
            </a:r>
          </a:p>
          <a:p>
            <a:pPr marL="200025" indent="-200025">
              <a:lnSpc>
                <a:spcPts val="1800"/>
              </a:lnSpc>
              <a:buClr>
                <a:srgbClr val="007CAA"/>
              </a:buClr>
              <a:buSzPct val="100000"/>
              <a:buFont typeface="E+H Serif"/>
              <a:buChar char="•"/>
              <a:tabLst>
                <a:tab pos="2578100" algn="l"/>
              </a:tabLst>
            </a:pPr>
            <a:r>
              <a:rPr lang="en-US" sz="1400" dirty="0" smtClean="0"/>
              <a:t>Gas Mass      : ± 0.75%</a:t>
            </a:r>
          </a:p>
          <a:p>
            <a:pPr marL="381000" lvl="1" indent="-190500">
              <a:lnSpc>
                <a:spcPts val="1800"/>
              </a:lnSpc>
              <a:buClr>
                <a:srgbClr val="0088FF"/>
              </a:buClr>
              <a:tabLst>
                <a:tab pos="2578100" algn="l"/>
              </a:tabLst>
            </a:pPr>
            <a:r>
              <a:rPr lang="en-US" sz="1400" dirty="0" smtClean="0">
                <a:solidFill>
                  <a:srgbClr val="0066FF"/>
                </a:solidFill>
              </a:rPr>
              <a:t> 	</a:t>
            </a:r>
          </a:p>
          <a:p>
            <a:pPr>
              <a:lnSpc>
                <a:spcPts val="1800"/>
              </a:lnSpc>
              <a:tabLst>
                <a:tab pos="2578100" algn="l"/>
              </a:tabLst>
            </a:pPr>
            <a:r>
              <a:rPr lang="en-US" sz="1400" dirty="0">
                <a:solidFill>
                  <a:srgbClr val="A8005C"/>
                </a:solidFill>
              </a:rPr>
              <a:t>Flow Measuring Repeatability:</a:t>
            </a:r>
          </a:p>
          <a:p>
            <a:pPr>
              <a:lnSpc>
                <a:spcPts val="1800"/>
              </a:lnSpc>
              <a:tabLst>
                <a:tab pos="2578100" algn="l"/>
              </a:tabLst>
            </a:pPr>
            <a:r>
              <a:rPr lang="en-US" sz="1400" dirty="0" smtClean="0"/>
              <a:t>Mass Flow: 0.01%</a:t>
            </a:r>
          </a:p>
          <a:p>
            <a:pPr marL="381000" lvl="1" indent="-190500">
              <a:lnSpc>
                <a:spcPts val="1800"/>
              </a:lnSpc>
              <a:buFontTx/>
              <a:buChar char="•"/>
              <a:tabLst>
                <a:tab pos="2578100" algn="l"/>
              </a:tabLst>
            </a:pPr>
            <a:endParaRPr lang="en-US" sz="1400" dirty="0" smtClean="0"/>
          </a:p>
          <a:p>
            <a:pPr>
              <a:lnSpc>
                <a:spcPts val="1800"/>
              </a:lnSpc>
              <a:tabLst>
                <a:tab pos="2578100" algn="l"/>
              </a:tabLst>
            </a:pPr>
            <a:r>
              <a:rPr lang="en-US" sz="1400" dirty="0">
                <a:solidFill>
                  <a:srgbClr val="A8005C"/>
                </a:solidFill>
              </a:rPr>
              <a:t>Flow Range </a:t>
            </a:r>
            <a:r>
              <a:rPr lang="en-US" sz="1400" dirty="0" smtClean="0">
                <a:solidFill>
                  <a:srgbClr val="A8005C"/>
                </a:solidFill>
              </a:rPr>
              <a:t>Liquid</a:t>
            </a:r>
          </a:p>
          <a:p>
            <a:pPr marL="200025" indent="-200025">
              <a:lnSpc>
                <a:spcPts val="1800"/>
              </a:lnSpc>
              <a:buClr>
                <a:srgbClr val="007CAA"/>
              </a:buClr>
              <a:buSzPct val="100000"/>
              <a:buFont typeface="E+H Serif"/>
              <a:buChar char="•"/>
              <a:tabLst>
                <a:tab pos="2578100" algn="l"/>
              </a:tabLst>
            </a:pPr>
            <a:r>
              <a:rPr lang="en-US" sz="1400" dirty="0" smtClean="0"/>
              <a:t>DN8            2000 kg/h</a:t>
            </a:r>
          </a:p>
          <a:p>
            <a:pPr marL="200025" indent="-200025">
              <a:lnSpc>
                <a:spcPts val="1800"/>
              </a:lnSpc>
              <a:buClr>
                <a:srgbClr val="007CAA"/>
              </a:buClr>
              <a:buSzPct val="100000"/>
              <a:buFont typeface="E+H Serif"/>
              <a:buChar char="•"/>
              <a:tabLst>
                <a:tab pos="2578100" algn="l"/>
              </a:tabLst>
            </a:pPr>
            <a:r>
              <a:rPr lang="en-US" sz="1400" dirty="0" smtClean="0"/>
              <a:t>DN15         6,500 kg/h </a:t>
            </a:r>
          </a:p>
          <a:p>
            <a:pPr marL="200025" indent="-200025">
              <a:lnSpc>
                <a:spcPts val="1800"/>
              </a:lnSpc>
              <a:buClr>
                <a:srgbClr val="007CAA"/>
              </a:buClr>
              <a:buSzPct val="100000"/>
              <a:buFont typeface="E+H Serif"/>
              <a:buChar char="•"/>
              <a:tabLst>
                <a:tab pos="2578100" algn="l"/>
              </a:tabLst>
            </a:pPr>
            <a:r>
              <a:rPr lang="en-US" sz="1400" dirty="0" smtClean="0"/>
              <a:t>DN25       18,000 kg/h</a:t>
            </a:r>
          </a:p>
          <a:p>
            <a:pPr marL="200025" indent="-200025">
              <a:lnSpc>
                <a:spcPts val="1800"/>
              </a:lnSpc>
              <a:buClr>
                <a:srgbClr val="007CAA"/>
              </a:buClr>
              <a:buSzPct val="100000"/>
              <a:buFont typeface="E+H Serif"/>
              <a:buChar char="•"/>
              <a:tabLst>
                <a:tab pos="2578100" algn="l"/>
              </a:tabLst>
            </a:pPr>
            <a:r>
              <a:rPr lang="en-US" sz="1400" dirty="0" smtClean="0"/>
              <a:t>DN40       45,000 kg/h</a:t>
            </a:r>
          </a:p>
          <a:p>
            <a:pPr marL="200025" indent="-200025">
              <a:lnSpc>
                <a:spcPts val="1800"/>
              </a:lnSpc>
              <a:buClr>
                <a:srgbClr val="007CAA"/>
              </a:buClr>
              <a:buSzPct val="100000"/>
              <a:buFont typeface="E+H Serif"/>
              <a:buChar char="•"/>
              <a:tabLst>
                <a:tab pos="2578100" algn="l"/>
              </a:tabLst>
            </a:pPr>
            <a:r>
              <a:rPr lang="en-US" sz="1400" dirty="0" smtClean="0"/>
              <a:t>DN50       70,000 kg/h</a:t>
            </a:r>
          </a:p>
          <a:p>
            <a:pPr marL="200025" indent="-200025">
              <a:lnSpc>
                <a:spcPts val="1800"/>
              </a:lnSpc>
              <a:buClr>
                <a:srgbClr val="007CAA"/>
              </a:buClr>
              <a:buSzPct val="100000"/>
              <a:buFont typeface="E+H Serif"/>
              <a:buChar char="•"/>
              <a:tabLst>
                <a:tab pos="2578100" algn="l"/>
              </a:tabLst>
            </a:pPr>
            <a:r>
              <a:rPr lang="en-US" sz="1400" dirty="0" smtClean="0"/>
              <a:t>DN80     180,000 kg/h</a:t>
            </a:r>
          </a:p>
          <a:p>
            <a:pPr>
              <a:lnSpc>
                <a:spcPts val="1800"/>
              </a:lnSpc>
              <a:tabLst>
                <a:tab pos="2578100" algn="l"/>
              </a:tabLst>
            </a:pPr>
            <a:endParaRPr lang="en-US" sz="1400" dirty="0">
              <a:solidFill>
                <a:srgbClr val="A8005C"/>
              </a:solidFill>
            </a:endParaRPr>
          </a:p>
          <a:p>
            <a:pPr>
              <a:lnSpc>
                <a:spcPts val="1800"/>
              </a:lnSpc>
              <a:tabLst>
                <a:tab pos="2578100" algn="l"/>
              </a:tabLst>
            </a:pPr>
            <a:r>
              <a:rPr lang="en-US" sz="1400" dirty="0">
                <a:solidFill>
                  <a:srgbClr val="A8005C"/>
                </a:solidFill>
              </a:rPr>
              <a:t>Density Measuring </a:t>
            </a:r>
            <a:r>
              <a:rPr lang="en-US" sz="1400" dirty="0" smtClean="0">
                <a:solidFill>
                  <a:srgbClr val="A8005C"/>
                </a:solidFill>
              </a:rPr>
              <a:t>Uncertainty:</a:t>
            </a:r>
          </a:p>
          <a:p>
            <a:pPr marL="200025" indent="-200025">
              <a:lnSpc>
                <a:spcPts val="1800"/>
              </a:lnSpc>
              <a:buClr>
                <a:srgbClr val="007CAA"/>
              </a:buClr>
              <a:buSzPct val="100000"/>
              <a:buFont typeface="E+H Serif"/>
              <a:buChar char="•"/>
              <a:tabLst>
                <a:tab pos="2578100" algn="l"/>
              </a:tabLst>
            </a:pPr>
            <a:r>
              <a:rPr lang="en-US" sz="1400" dirty="0" smtClean="0"/>
              <a:t>Field Calibration: ±0.0005 kg/l</a:t>
            </a:r>
          </a:p>
          <a:p>
            <a:pPr marL="200025" indent="-200025">
              <a:lnSpc>
                <a:spcPts val="1800"/>
              </a:lnSpc>
              <a:buClr>
                <a:srgbClr val="007CAA"/>
              </a:buClr>
              <a:buSzPct val="100000"/>
              <a:buFont typeface="E+H Serif"/>
              <a:buChar char="•"/>
              <a:tabLst>
                <a:tab pos="2578100" algn="l"/>
              </a:tabLst>
            </a:pPr>
            <a:r>
              <a:rPr lang="en-US" sz="1400" dirty="0" smtClean="0"/>
              <a:t>Entire range/sensors: ±0.020 kg/l</a:t>
            </a:r>
          </a:p>
          <a:p>
            <a:pPr>
              <a:lnSpc>
                <a:spcPts val="1800"/>
              </a:lnSpc>
              <a:buClr>
                <a:srgbClr val="0088FF"/>
              </a:buClr>
              <a:buFontTx/>
              <a:buChar char="•"/>
              <a:tabLst>
                <a:tab pos="2578100" algn="l"/>
              </a:tabLst>
            </a:pPr>
            <a:endParaRPr lang="en-US" sz="1400" dirty="0" smtClean="0"/>
          </a:p>
          <a:p>
            <a:pPr>
              <a:lnSpc>
                <a:spcPts val="1800"/>
              </a:lnSpc>
              <a:tabLst>
                <a:tab pos="2578100" algn="l"/>
              </a:tabLst>
            </a:pPr>
            <a:r>
              <a:rPr lang="en-US" sz="1400" dirty="0" smtClean="0">
                <a:solidFill>
                  <a:srgbClr val="A8005C"/>
                </a:solidFill>
              </a:rPr>
              <a:t>Temperature Measuring Uncertainty:</a:t>
            </a:r>
            <a:r>
              <a:rPr lang="en-US" sz="1400" dirty="0" smtClean="0">
                <a:solidFill>
                  <a:srgbClr val="FF0066"/>
                </a:solidFill>
              </a:rPr>
              <a:t/>
            </a:r>
            <a:br>
              <a:rPr lang="en-US" sz="1400" dirty="0" smtClean="0">
                <a:solidFill>
                  <a:srgbClr val="FF0066"/>
                </a:solidFill>
              </a:rPr>
            </a:br>
            <a:r>
              <a:rPr lang="en-US" sz="1400" dirty="0" smtClean="0"/>
              <a:t>0.5° ± 0.005 x T</a:t>
            </a:r>
            <a:endParaRPr lang="en-US" sz="1400" dirty="0"/>
          </a:p>
        </p:txBody>
      </p:sp>
      <p:graphicFrame>
        <p:nvGraphicFramePr>
          <p:cNvPr id="533510" name="Object 6"/>
          <p:cNvGraphicFramePr>
            <a:graphicFrameLocks noChangeAspect="1"/>
          </p:cNvGraphicFramePr>
          <p:nvPr>
            <p:extLst>
              <p:ext uri="{D42A27DB-BD31-4B8C-83A1-F6EECF244321}">
                <p14:modId xmlns:p14="http://schemas.microsoft.com/office/powerpoint/2010/main" val="864746861"/>
              </p:ext>
            </p:extLst>
          </p:nvPr>
        </p:nvGraphicFramePr>
        <p:xfrm>
          <a:off x="2988408" y="1308100"/>
          <a:ext cx="2033758" cy="1957337"/>
        </p:xfrm>
        <a:graphic>
          <a:graphicData uri="http://schemas.openxmlformats.org/presentationml/2006/ole">
            <mc:AlternateContent xmlns:mc="http://schemas.openxmlformats.org/markup-compatibility/2006">
              <mc:Choice xmlns:v="urn:schemas-microsoft-com:vml" Requires="v">
                <p:oleObj spid="_x0000_s5153" name="CorelPhotoPaint.Image.8" r:id="rId4" imgW="9422222" imgH="9066667" progId="CorelPhotoPaint.Image.8">
                  <p:embed/>
                </p:oleObj>
              </mc:Choice>
              <mc:Fallback>
                <p:oleObj name="CorelPhotoPaint.Image.8" r:id="rId4" imgW="9422222" imgH="9066667" progId="CorelPhotoPaint.Imag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408" y="1308100"/>
                        <a:ext cx="2033758" cy="1957337"/>
                      </a:xfrm>
                      <a:prstGeom prst="rect">
                        <a:avLst/>
                      </a:prstGeom>
                      <a:noFill/>
                      <a:ln>
                        <a:noFill/>
                      </a:ln>
                      <a:effectLst/>
                    </p:spPr>
                  </p:pic>
                </p:oleObj>
              </mc:Fallback>
            </mc:AlternateContent>
          </a:graphicData>
        </a:graphic>
      </p:graphicFrame>
      <p:pic>
        <p:nvPicPr>
          <p:cNvPr id="533511" name="Picture 7" descr="Promass 80E Getrennt-6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748" y="4282810"/>
            <a:ext cx="1616418" cy="1749187"/>
          </a:xfrm>
          <a:prstGeom prst="rect">
            <a:avLst/>
          </a:prstGeom>
          <a:noFill/>
          <a:extLst>
            <a:ext uri="{909E8E84-426E-40DD-AFC4-6F175D3DCCD1}">
              <a14:hiddenFill xmlns:a14="http://schemas.microsoft.com/office/drawing/2010/main">
                <a:solidFill>
                  <a:srgbClr val="FFFFFF"/>
                </a:solidFill>
              </a14:hiddenFill>
            </a:ext>
          </a:extLst>
        </p:spPr>
      </p:pic>
      <p:pic>
        <p:nvPicPr>
          <p:cNvPr id="533512" name="Picture 8" descr="Promass 80 Fo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6175" y="3093233"/>
            <a:ext cx="1323340" cy="162943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A155E601-10C6-44DA-A41A-47DC10A7A077}" type="slidenum">
              <a:rPr lang="en-US" smtClean="0"/>
              <a:t>29</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0" name="LinkButton1">
            <a:hlinkClick r:id="rId8"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1"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2">
            <a:hlinkClick r:id="rId9"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3"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3">
            <a:hlinkClick r:id="rId10"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5"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7"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8" name="Straight Connector 37"/>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9" name="LinkButton1">
            <a:hlinkClick r:id="rId11"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0"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12"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2"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13"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4"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a:hlinkClick r:id="rId14"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15177109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5" name="Rectangle 5"/>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Why Measure Mass?</a:t>
            </a:r>
          </a:p>
        </p:txBody>
      </p:sp>
      <p:sp>
        <p:nvSpPr>
          <p:cNvPr id="307206" name="Rectangle 6"/>
          <p:cNvSpPr>
            <a:spLocks noGrp="1" noChangeArrowheads="1"/>
          </p:cNvSpPr>
          <p:nvPr>
            <p:ph type="body" sz="quarter" idx="17"/>
          </p:nvPr>
        </p:nvSpPr>
        <p:spPr>
          <a:xfrm>
            <a:off x="3758888" y="1330639"/>
            <a:ext cx="5553832"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sz="1800" dirty="0"/>
              <a:t>Temperature / Pressure </a:t>
            </a:r>
          </a:p>
          <a:p>
            <a:pPr marL="271463" indent="-271463">
              <a:buSzPct val="100000"/>
              <a:buFont typeface="E+H Serif"/>
              <a:buChar char="•"/>
            </a:pPr>
            <a:endParaRPr lang="en-US" sz="1800" dirty="0"/>
          </a:p>
          <a:p>
            <a:pPr marL="271463" indent="-271463">
              <a:buSzPct val="100000"/>
              <a:buFont typeface="E+H Serif"/>
              <a:buChar char="•"/>
            </a:pPr>
            <a:r>
              <a:rPr lang="en-US" sz="1800" dirty="0"/>
              <a:t>Volume 1 </a:t>
            </a:r>
            <a:r>
              <a:rPr lang="en-US" sz="1800" dirty="0">
                <a:sym typeface="Symbol" pitchFamily="18" charset="2"/>
              </a:rPr>
              <a:t> Volume 2</a:t>
            </a:r>
          </a:p>
          <a:p>
            <a:pPr marL="271463" indent="-271463">
              <a:buSzPct val="100000"/>
              <a:buFont typeface="E+H Serif"/>
              <a:buChar char="•"/>
            </a:pPr>
            <a:endParaRPr lang="en-US" sz="1800" dirty="0"/>
          </a:p>
          <a:p>
            <a:pPr marL="271463" indent="-271463">
              <a:buSzPct val="100000"/>
              <a:buFont typeface="E+H Serif"/>
              <a:buChar char="•"/>
            </a:pPr>
            <a:r>
              <a:rPr lang="en-US" sz="1800" dirty="0"/>
              <a:t>Mass 1 = Mass 2</a:t>
            </a:r>
          </a:p>
        </p:txBody>
      </p:sp>
      <p:grpSp>
        <p:nvGrpSpPr>
          <p:cNvPr id="307202" name="Group 2"/>
          <p:cNvGrpSpPr>
            <a:grpSpLocks/>
          </p:cNvGrpSpPr>
          <p:nvPr/>
        </p:nvGrpSpPr>
        <p:grpSpPr bwMode="auto">
          <a:xfrm>
            <a:off x="2604000" y="2037145"/>
            <a:ext cx="5428432" cy="3933270"/>
            <a:chOff x="91" y="765"/>
            <a:chExt cx="3765" cy="2728"/>
          </a:xfrm>
        </p:grpSpPr>
        <p:pic>
          <p:nvPicPr>
            <p:cNvPr id="307203" name="Picture 3" descr="C00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 y="785"/>
              <a:ext cx="1880" cy="2708"/>
            </a:xfrm>
            <a:prstGeom prst="rect">
              <a:avLst/>
            </a:prstGeom>
            <a:noFill/>
            <a:extLst>
              <a:ext uri="{909E8E84-426E-40DD-AFC4-6F175D3DCCD1}">
                <a14:hiddenFill xmlns:a14="http://schemas.microsoft.com/office/drawing/2010/main">
                  <a:solidFill>
                    <a:srgbClr val="FFFFFF"/>
                  </a:solidFill>
                </a14:hiddenFill>
              </a:ext>
            </a:extLst>
          </p:spPr>
        </p:pic>
        <p:pic>
          <p:nvPicPr>
            <p:cNvPr id="307204" name="Picture 4" descr="C00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 y="765"/>
              <a:ext cx="1668" cy="2728"/>
            </a:xfrm>
            <a:prstGeom prst="rect">
              <a:avLst/>
            </a:prstGeom>
            <a:noFill/>
            <a:extLst>
              <a:ext uri="{909E8E84-426E-40DD-AFC4-6F175D3DCCD1}">
                <a14:hiddenFill xmlns:a14="http://schemas.microsoft.com/office/drawing/2010/main">
                  <a:solidFill>
                    <a:srgbClr val="FFFFFF"/>
                  </a:solidFill>
                </a14:hiddenFill>
              </a:ext>
            </a:extLst>
          </p:spPr>
        </p:pic>
      </p:grpSp>
      <p:sp>
        <p:nvSpPr>
          <p:cNvPr id="307207" name="Text Box 7"/>
          <p:cNvSpPr txBox="1">
            <a:spLocks noChangeArrowheads="1"/>
          </p:cNvSpPr>
          <p:nvPr/>
        </p:nvSpPr>
        <p:spPr bwMode="auto">
          <a:xfrm>
            <a:off x="2416175" y="4087547"/>
            <a:ext cx="1287463"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dirty="0" smtClean="0"/>
              <a:t>Masse 1</a:t>
            </a:r>
          </a:p>
          <a:p>
            <a:pPr algn="ctr">
              <a:spcBef>
                <a:spcPct val="50000"/>
              </a:spcBef>
            </a:pPr>
            <a:r>
              <a:rPr lang="en-US" sz="1600" dirty="0" err="1" smtClean="0"/>
              <a:t>Volumen</a:t>
            </a:r>
            <a:r>
              <a:rPr lang="en-US" sz="1600" dirty="0" smtClean="0"/>
              <a:t> 1</a:t>
            </a:r>
            <a:endParaRPr lang="en-US" sz="1600" dirty="0"/>
          </a:p>
        </p:txBody>
      </p:sp>
      <p:sp>
        <p:nvSpPr>
          <p:cNvPr id="307208" name="Text Box 8"/>
          <p:cNvSpPr txBox="1">
            <a:spLocks noChangeArrowheads="1"/>
          </p:cNvSpPr>
          <p:nvPr/>
        </p:nvSpPr>
        <p:spPr bwMode="auto">
          <a:xfrm>
            <a:off x="5005388" y="4219575"/>
            <a:ext cx="1262062"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t>Masse 2</a:t>
            </a:r>
          </a:p>
          <a:p>
            <a:pPr algn="ctr">
              <a:spcBef>
                <a:spcPct val="50000"/>
              </a:spcBef>
            </a:pPr>
            <a:r>
              <a:rPr lang="en-US" sz="1600" smtClean="0"/>
              <a:t>Volumen</a:t>
            </a:r>
            <a:r>
              <a:rPr lang="en-US" sz="1200" smtClean="0">
                <a:latin typeface="E+H Serif"/>
              </a:rPr>
              <a:t> 2</a:t>
            </a:r>
            <a:endParaRPr lang="en-US" sz="1200">
              <a:latin typeface="E+H Serif"/>
            </a:endParaRPr>
          </a:p>
        </p:txBody>
      </p:sp>
      <p:sp>
        <p:nvSpPr>
          <p:cNvPr id="14"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15"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6"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17"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8"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19"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0"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21"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22" name="Straight Connector 21"/>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23"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24"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5"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26"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28"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5" name="Slide Number Placeholder 4"/>
          <p:cNvSpPr>
            <a:spLocks noGrp="1"/>
          </p:cNvSpPr>
          <p:nvPr>
            <p:ph type="sldNum" sz="quarter" idx="16"/>
          </p:nvPr>
        </p:nvSpPr>
        <p:spPr/>
        <p:txBody>
          <a:bodyPr/>
          <a:lstStyle/>
          <a:p>
            <a:r>
              <a:rPr lang="en-US" smtClean="0"/>
              <a:t>Slide </a:t>
            </a:r>
            <a:fld id="{F2EED89F-CC1E-4A67-AEB0-432084040339}" type="slidenum">
              <a:rPr lang="en-US" smtClean="0"/>
              <a:t>3</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Tree>
    <p:extLst>
      <p:ext uri="{BB962C8B-B14F-4D97-AF65-F5344CB8AC3E}">
        <p14:creationId xmlns:p14="http://schemas.microsoft.com/office/powerpoint/2010/main" val="117906309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E Sensor Construction</a:t>
            </a:r>
          </a:p>
        </p:txBody>
      </p:sp>
      <p:sp>
        <p:nvSpPr>
          <p:cNvPr id="535555" name="Text Box 3"/>
          <p:cNvSpPr txBox="1">
            <a:spLocks noChangeArrowheads="1"/>
          </p:cNvSpPr>
          <p:nvPr/>
        </p:nvSpPr>
        <p:spPr bwMode="auto">
          <a:xfrm>
            <a:off x="2416175" y="4691712"/>
            <a:ext cx="5867400" cy="1077912"/>
          </a:xfrm>
          <a:prstGeom prst="rect">
            <a:avLst/>
          </a:prstGeom>
          <a:solidFill>
            <a:schemeClr val="accent1"/>
          </a:solidFill>
          <a:ln w="22225">
            <a:noFill/>
            <a:miter lim="800000"/>
            <a:headEnd/>
            <a:tailEnd/>
          </a:ln>
          <a:effectLst/>
          <a:extLst>
            <a:ext uri="{91240B29-F687-4F45-9708-019B960494DF}">
              <a14:hiddenLine xmlns:a14="http://schemas.microsoft.com/office/drawing/2010/main" w="222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271463" indent="-271463">
              <a:lnSpc>
                <a:spcPct val="150000"/>
              </a:lnSpc>
              <a:spcBef>
                <a:spcPct val="50000"/>
              </a:spcBef>
              <a:buClr>
                <a:srgbClr val="007CAA"/>
              </a:buClr>
              <a:buSzPct val="100000"/>
              <a:buFont typeface="E+H Serif"/>
              <a:buChar char="•"/>
            </a:pPr>
            <a:r>
              <a:rPr lang="en-US" dirty="0" smtClean="0"/>
              <a:t>Simple and robust design.</a:t>
            </a:r>
          </a:p>
          <a:p>
            <a:pPr marL="271463" indent="-271463">
              <a:lnSpc>
                <a:spcPct val="150000"/>
              </a:lnSpc>
              <a:spcBef>
                <a:spcPct val="50000"/>
              </a:spcBef>
              <a:buClr>
                <a:srgbClr val="007CAA"/>
              </a:buClr>
              <a:buSzPct val="100000"/>
              <a:buFont typeface="E+H Serif"/>
              <a:buChar char="•"/>
            </a:pPr>
            <a:r>
              <a:rPr lang="en-US" dirty="0" smtClean="0"/>
              <a:t>Sensor housing may contain pressure up to 15 bar</a:t>
            </a:r>
            <a:endParaRPr lang="en-US" dirty="0"/>
          </a:p>
        </p:txBody>
      </p:sp>
      <p:graphicFrame>
        <p:nvGraphicFramePr>
          <p:cNvPr id="535556" name="Object 4"/>
          <p:cNvGraphicFramePr>
            <a:graphicFrameLocks noChangeAspect="1"/>
          </p:cNvGraphicFramePr>
          <p:nvPr>
            <p:extLst>
              <p:ext uri="{D42A27DB-BD31-4B8C-83A1-F6EECF244321}">
                <p14:modId xmlns:p14="http://schemas.microsoft.com/office/powerpoint/2010/main" val="2947180621"/>
              </p:ext>
            </p:extLst>
          </p:nvPr>
        </p:nvGraphicFramePr>
        <p:xfrm>
          <a:off x="2527300" y="1362617"/>
          <a:ext cx="4281463" cy="3026492"/>
        </p:xfrm>
        <a:graphic>
          <a:graphicData uri="http://schemas.openxmlformats.org/presentationml/2006/ole">
            <mc:AlternateContent xmlns:mc="http://schemas.openxmlformats.org/markup-compatibility/2006">
              <mc:Choice xmlns:v="urn:schemas-microsoft-com:vml" Requires="v">
                <p:oleObj spid="_x0000_s6177" name="CorelPhotoPaint.Image.8" r:id="rId4" imgW="20958167" imgH="14817729" progId="CorelPhotoPaint.Image.8">
                  <p:embed/>
                </p:oleObj>
              </mc:Choice>
              <mc:Fallback>
                <p:oleObj name="CorelPhotoPaint.Image.8" r:id="rId4" imgW="20958167" imgH="14817729" progId="CorelPhotoPaint.Imag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300" y="1362617"/>
                        <a:ext cx="4281463" cy="3026492"/>
                      </a:xfrm>
                      <a:prstGeom prst="rect">
                        <a:avLst/>
                      </a:prstGeom>
                      <a:noFill/>
                      <a:ln>
                        <a:noFill/>
                      </a:ln>
                      <a:effectLst/>
                    </p:spPr>
                  </p:pic>
                </p:oleObj>
              </mc:Fallback>
            </mc:AlternateContent>
          </a:graphicData>
        </a:graphic>
      </p:graphicFrame>
      <p:sp>
        <p:nvSpPr>
          <p:cNvPr id="4" name="Slide Number Placeholder 3"/>
          <p:cNvSpPr>
            <a:spLocks noGrp="1"/>
          </p:cNvSpPr>
          <p:nvPr>
            <p:ph type="sldNum" sz="quarter" idx="12"/>
          </p:nvPr>
        </p:nvSpPr>
        <p:spPr/>
        <p:txBody>
          <a:bodyPr/>
          <a:lstStyle/>
          <a:p>
            <a:r>
              <a:rPr lang="en-US" smtClean="0"/>
              <a:t>Slide </a:t>
            </a:r>
            <a:fld id="{0CA6AB76-7DE7-45BC-B8F9-DEFCF2E94D2E}" type="slidenum">
              <a:rPr lang="en-US" smtClean="0"/>
              <a:t>30</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6"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4" name="Straight Connector 3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5"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28910839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4"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F: Universal Solution</a:t>
            </a:r>
          </a:p>
        </p:txBody>
      </p:sp>
      <p:pic>
        <p:nvPicPr>
          <p:cNvPr id="537602" name="Picture 2" descr="C10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375" y="4183711"/>
            <a:ext cx="1174750"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37603" name="Picture 3" descr="83F_m20_Hygie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6364" y="2545145"/>
            <a:ext cx="1274824" cy="1658555"/>
          </a:xfrm>
          <a:prstGeom prst="rect">
            <a:avLst/>
          </a:prstGeom>
          <a:noFill/>
          <a:extLst>
            <a:ext uri="{909E8E84-426E-40DD-AFC4-6F175D3DCCD1}">
              <a14:hiddenFill xmlns:a14="http://schemas.microsoft.com/office/drawing/2010/main">
                <a:solidFill>
                  <a:srgbClr val="FFFFFF"/>
                </a:solidFill>
              </a14:hiddenFill>
            </a:ext>
          </a:extLst>
        </p:spPr>
      </p:pic>
      <p:sp>
        <p:nvSpPr>
          <p:cNvPr id="537605" name="Text Box 5"/>
          <p:cNvSpPr txBox="1">
            <a:spLocks noChangeArrowheads="1"/>
          </p:cNvSpPr>
          <p:nvPr/>
        </p:nvSpPr>
        <p:spPr bwMode="auto">
          <a:xfrm>
            <a:off x="5334000" y="1334041"/>
            <a:ext cx="3530600" cy="46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pPr>
            <a:r>
              <a:rPr lang="en-US" sz="1400" dirty="0" smtClean="0">
                <a:solidFill>
                  <a:srgbClr val="A8005C"/>
                </a:solidFill>
                <a:latin typeface="E+H Serif"/>
              </a:rPr>
              <a:t>Application</a:t>
            </a:r>
          </a:p>
          <a:p>
            <a:pPr marL="200025" indent="-200025">
              <a:lnSpc>
                <a:spcPts val="1900"/>
              </a:lnSpc>
              <a:spcBef>
                <a:spcPts val="400"/>
              </a:spcBef>
              <a:buClr>
                <a:srgbClr val="007CAA"/>
              </a:buClr>
              <a:buSzPct val="100000"/>
              <a:buFont typeface="E+H Serif"/>
              <a:buChar char="•"/>
            </a:pPr>
            <a:r>
              <a:rPr lang="en-US" sz="1400" dirty="0" smtClean="0">
                <a:latin typeface="E+H Serif"/>
              </a:rPr>
              <a:t>Low pressure gases (e.g. natural gas, air)</a:t>
            </a:r>
          </a:p>
          <a:p>
            <a:pPr marL="200025" indent="-200025">
              <a:lnSpc>
                <a:spcPts val="1900"/>
              </a:lnSpc>
              <a:spcBef>
                <a:spcPts val="400"/>
              </a:spcBef>
              <a:buClr>
                <a:srgbClr val="007CAA"/>
              </a:buClr>
              <a:buSzPct val="100000"/>
              <a:buFont typeface="E+H Serif"/>
              <a:buChar char="•"/>
            </a:pPr>
            <a:r>
              <a:rPr lang="en-US" sz="1400" dirty="0" smtClean="0">
                <a:latin typeface="E+H Serif"/>
              </a:rPr>
              <a:t>LPG (e.g. butane, propane)</a:t>
            </a:r>
          </a:p>
          <a:p>
            <a:pPr marL="200025" indent="-200025">
              <a:lnSpc>
                <a:spcPts val="1900"/>
              </a:lnSpc>
              <a:spcBef>
                <a:spcPts val="400"/>
              </a:spcBef>
              <a:buClr>
                <a:srgbClr val="007CAA"/>
              </a:buClr>
              <a:buSzPct val="100000"/>
              <a:buFont typeface="E+H Serif"/>
              <a:buChar char="•"/>
            </a:pPr>
            <a:r>
              <a:rPr lang="en-US" sz="1400" dirty="0" smtClean="0">
                <a:latin typeface="E+H Serif"/>
              </a:rPr>
              <a:t>Fuel oils and gasoline</a:t>
            </a:r>
          </a:p>
          <a:p>
            <a:pPr marL="200025" indent="-200025">
              <a:lnSpc>
                <a:spcPts val="1900"/>
              </a:lnSpc>
              <a:spcBef>
                <a:spcPts val="400"/>
              </a:spcBef>
              <a:buClr>
                <a:srgbClr val="007CAA"/>
              </a:buClr>
              <a:buSzPct val="100000"/>
              <a:buFont typeface="E+H Serif"/>
              <a:buChar char="•"/>
            </a:pPr>
            <a:endParaRPr lang="en-US" sz="1400" dirty="0">
              <a:latin typeface="E+H Serif"/>
            </a:endParaRPr>
          </a:p>
          <a:p>
            <a:pPr marL="200025" indent="-200025">
              <a:lnSpc>
                <a:spcPts val="1900"/>
              </a:lnSpc>
              <a:spcBef>
                <a:spcPts val="400"/>
              </a:spcBef>
              <a:buClr>
                <a:srgbClr val="007CAA"/>
              </a:buClr>
              <a:buSzPct val="100000"/>
              <a:buFont typeface="E+H Serif"/>
              <a:buChar char="•"/>
            </a:pPr>
            <a:r>
              <a:rPr lang="en-US" sz="1400" dirty="0" smtClean="0">
                <a:latin typeface="E+H Serif"/>
              </a:rPr>
              <a:t>Fruit concentrates</a:t>
            </a:r>
          </a:p>
          <a:p>
            <a:pPr marL="200025" indent="-200025">
              <a:lnSpc>
                <a:spcPts val="1900"/>
              </a:lnSpc>
              <a:spcBef>
                <a:spcPts val="400"/>
              </a:spcBef>
              <a:buClr>
                <a:srgbClr val="007CAA"/>
              </a:buClr>
              <a:buSzPct val="100000"/>
              <a:buFont typeface="E+H Serif"/>
              <a:buChar char="•"/>
            </a:pPr>
            <a:r>
              <a:rPr lang="en-US" sz="1400" dirty="0" smtClean="0">
                <a:latin typeface="E+H Serif"/>
              </a:rPr>
              <a:t>Vegetable oils, animal fats </a:t>
            </a:r>
            <a:br>
              <a:rPr lang="en-US" sz="1400" dirty="0" smtClean="0">
                <a:latin typeface="E+H Serif"/>
              </a:rPr>
            </a:br>
            <a:endParaRPr lang="en-US" sz="1400" dirty="0" smtClean="0">
              <a:latin typeface="E+H Serif"/>
            </a:endParaRPr>
          </a:p>
          <a:p>
            <a:pPr marL="200025" indent="-200025">
              <a:lnSpc>
                <a:spcPts val="1900"/>
              </a:lnSpc>
              <a:spcBef>
                <a:spcPts val="400"/>
              </a:spcBef>
              <a:buClr>
                <a:srgbClr val="007CAA"/>
              </a:buClr>
              <a:buSzPct val="100000"/>
              <a:buFont typeface="E+H Serif"/>
              <a:buChar char="•"/>
            </a:pPr>
            <a:r>
              <a:rPr lang="en-US" sz="1400" dirty="0" smtClean="0">
                <a:latin typeface="E+H Serif"/>
              </a:rPr>
              <a:t>Alcohol</a:t>
            </a:r>
          </a:p>
          <a:p>
            <a:pPr marL="200025" indent="-200025">
              <a:lnSpc>
                <a:spcPts val="1900"/>
              </a:lnSpc>
              <a:spcBef>
                <a:spcPts val="400"/>
              </a:spcBef>
              <a:buClr>
                <a:srgbClr val="007CAA"/>
              </a:buClr>
              <a:buSzPct val="100000"/>
              <a:buFont typeface="E+H Serif"/>
              <a:buChar char="•"/>
            </a:pPr>
            <a:r>
              <a:rPr lang="en-US" sz="1400" dirty="0" smtClean="0">
                <a:latin typeface="E+H Serif"/>
              </a:rPr>
              <a:t>Detergents and solvents</a:t>
            </a:r>
          </a:p>
          <a:p>
            <a:pPr marL="200025" indent="-200025">
              <a:lnSpc>
                <a:spcPts val="1900"/>
              </a:lnSpc>
              <a:spcBef>
                <a:spcPts val="400"/>
              </a:spcBef>
              <a:buClr>
                <a:srgbClr val="007CAA"/>
              </a:buClr>
              <a:buSzPct val="100000"/>
              <a:buFont typeface="E+H Serif"/>
              <a:buChar char="•"/>
            </a:pPr>
            <a:r>
              <a:rPr lang="en-US" sz="1400" dirty="0" smtClean="0">
                <a:latin typeface="E+H Serif"/>
              </a:rPr>
              <a:t>Latex, Silicon oil</a:t>
            </a:r>
          </a:p>
          <a:p>
            <a:pPr marL="200025" indent="-200025">
              <a:lnSpc>
                <a:spcPts val="1900"/>
              </a:lnSpc>
              <a:spcBef>
                <a:spcPts val="400"/>
              </a:spcBef>
              <a:buClr>
                <a:srgbClr val="007CAA"/>
              </a:buClr>
              <a:buSzPct val="100000"/>
              <a:buFont typeface="E+H Serif"/>
              <a:buChar char="•"/>
            </a:pPr>
            <a:r>
              <a:rPr lang="en-US" sz="1400" dirty="0" smtClean="0">
                <a:latin typeface="E+H Serif"/>
              </a:rPr>
              <a:t>Toluene, Benzene</a:t>
            </a:r>
          </a:p>
          <a:p>
            <a:pPr marL="200025" indent="-200025">
              <a:lnSpc>
                <a:spcPts val="1900"/>
              </a:lnSpc>
              <a:spcBef>
                <a:spcPts val="400"/>
              </a:spcBef>
              <a:buClr>
                <a:srgbClr val="007CAA"/>
              </a:buClr>
              <a:buSzPct val="100000"/>
              <a:buFont typeface="E+H Serif"/>
              <a:buChar char="•"/>
            </a:pPr>
            <a:r>
              <a:rPr lang="en-US" sz="1400" dirty="0" smtClean="0">
                <a:latin typeface="E+H Serif"/>
              </a:rPr>
              <a:t>Cryogenic gases to -196°C</a:t>
            </a:r>
          </a:p>
          <a:p>
            <a:pPr>
              <a:lnSpc>
                <a:spcPts val="1900"/>
              </a:lnSpc>
              <a:spcBef>
                <a:spcPts val="400"/>
              </a:spcBef>
              <a:buFontTx/>
              <a:buChar char="•"/>
            </a:pPr>
            <a:endParaRPr lang="en-US" sz="1400" dirty="0" smtClean="0">
              <a:latin typeface="E+H Serif"/>
            </a:endParaRPr>
          </a:p>
          <a:p>
            <a:pPr>
              <a:lnSpc>
                <a:spcPts val="1900"/>
              </a:lnSpc>
              <a:spcBef>
                <a:spcPts val="400"/>
              </a:spcBef>
              <a:buFontTx/>
              <a:buChar char="•"/>
            </a:pPr>
            <a:endParaRPr lang="en-US" sz="1400" dirty="0"/>
          </a:p>
        </p:txBody>
      </p:sp>
      <p:pic>
        <p:nvPicPr>
          <p:cNvPr id="537606" name="Picture 6" descr="C203-9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4606" y="3408218"/>
            <a:ext cx="1176338" cy="2247900"/>
          </a:xfrm>
          <a:prstGeom prst="rect">
            <a:avLst/>
          </a:prstGeom>
          <a:noFill/>
          <a:extLst>
            <a:ext uri="{909E8E84-426E-40DD-AFC4-6F175D3DCCD1}">
              <a14:hiddenFill xmlns:a14="http://schemas.microsoft.com/office/drawing/2010/main">
                <a:solidFill>
                  <a:srgbClr val="FFFFFF"/>
                </a:solidFill>
              </a14:hiddenFill>
            </a:ext>
          </a:extLst>
        </p:spPr>
      </p:pic>
      <p:sp>
        <p:nvSpPr>
          <p:cNvPr id="537607" name="Text Box 7"/>
          <p:cNvSpPr txBox="1">
            <a:spLocks noChangeArrowheads="1"/>
          </p:cNvSpPr>
          <p:nvPr/>
        </p:nvSpPr>
        <p:spPr bwMode="auto">
          <a:xfrm>
            <a:off x="4991151" y="5555913"/>
            <a:ext cx="3810000" cy="525401"/>
          </a:xfrm>
          <a:prstGeom prst="rect">
            <a:avLst/>
          </a:prstGeom>
          <a:solidFill>
            <a:schemeClr val="accent1"/>
          </a:solidFill>
          <a:ln w="9525">
            <a:noFill/>
            <a:miter lim="800000"/>
            <a:headEnd/>
            <a:tailEnd/>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r>
              <a:rPr lang="en-US" sz="1400" dirty="0" smtClean="0"/>
              <a:t>“The standard for almost </a:t>
            </a:r>
          </a:p>
          <a:p>
            <a:pPr algn="ctr"/>
            <a:r>
              <a:rPr lang="en-US" sz="1400" dirty="0" smtClean="0"/>
              <a:t>every application, our most accurate meter!”</a:t>
            </a:r>
            <a:endParaRPr lang="en-US" sz="1400" dirty="0">
              <a:solidFill>
                <a:srgbClr val="0066FF"/>
              </a:solidFill>
            </a:endParaRPr>
          </a:p>
        </p:txBody>
      </p:sp>
      <p:pic>
        <p:nvPicPr>
          <p:cNvPr id="537608" name="Picture 8" descr="C084-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6175" y="1285230"/>
            <a:ext cx="1142951" cy="14623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EF89348D-4070-49D7-889A-117A01AC16B6}" type="slidenum">
              <a:rPr lang="en-US" smtClean="0"/>
              <a:t>31</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9" name="LinkButton1">
            <a:hlinkClick r:id="rId7"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8"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9"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10"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1"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2"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3"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42903739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2"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F: Features </a:t>
            </a:r>
          </a:p>
        </p:txBody>
      </p:sp>
      <p:pic>
        <p:nvPicPr>
          <p:cNvPr id="539653" name="Picture 5" descr="C08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221" y="1816638"/>
            <a:ext cx="775078" cy="992099"/>
          </a:xfrm>
          <a:prstGeom prst="rect">
            <a:avLst/>
          </a:prstGeom>
          <a:noFill/>
          <a:extLst>
            <a:ext uri="{909E8E84-426E-40DD-AFC4-6F175D3DCCD1}">
              <a14:hiddenFill xmlns:a14="http://schemas.microsoft.com/office/drawing/2010/main">
                <a:solidFill>
                  <a:srgbClr val="FFFFFF"/>
                </a:solidFill>
              </a14:hiddenFill>
            </a:ext>
          </a:extLst>
        </p:spPr>
      </p:pic>
      <p:pic>
        <p:nvPicPr>
          <p:cNvPr id="539654" name="Picture 6" descr="C10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22" y="3432824"/>
            <a:ext cx="1042988" cy="1182688"/>
          </a:xfrm>
          <a:prstGeom prst="rect">
            <a:avLst/>
          </a:prstGeom>
          <a:noFill/>
          <a:extLst>
            <a:ext uri="{909E8E84-426E-40DD-AFC4-6F175D3DCCD1}">
              <a14:hiddenFill xmlns:a14="http://schemas.microsoft.com/office/drawing/2010/main">
                <a:solidFill>
                  <a:srgbClr val="FFFFFF"/>
                </a:solidFill>
              </a14:hiddenFill>
            </a:ext>
          </a:extLst>
        </p:spPr>
      </p:pic>
      <p:pic>
        <p:nvPicPr>
          <p:cNvPr id="539655" name="Picture 7" descr="C203-9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6175" y="3200932"/>
            <a:ext cx="809551" cy="1544120"/>
          </a:xfrm>
          <a:prstGeom prst="rect">
            <a:avLst/>
          </a:prstGeom>
          <a:noFill/>
          <a:extLst>
            <a:ext uri="{909E8E84-426E-40DD-AFC4-6F175D3DCCD1}">
              <a14:hiddenFill xmlns:a14="http://schemas.microsoft.com/office/drawing/2010/main">
                <a:solidFill>
                  <a:srgbClr val="FFFFFF"/>
                </a:solidFill>
              </a14:hiddenFill>
            </a:ext>
          </a:extLst>
        </p:spPr>
      </p:pic>
      <p:sp>
        <p:nvSpPr>
          <p:cNvPr id="539656" name="Rectangle 8"/>
          <p:cNvSpPr>
            <a:spLocks noChangeArrowheads="1"/>
          </p:cNvSpPr>
          <p:nvPr/>
        </p:nvSpPr>
        <p:spPr bwMode="auto">
          <a:xfrm>
            <a:off x="4177672" y="1220098"/>
            <a:ext cx="6710722"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nSpc>
                <a:spcPts val="1800"/>
              </a:lnSpc>
              <a:tabLst>
                <a:tab pos="2578100" algn="l"/>
              </a:tabLst>
            </a:pPr>
            <a:r>
              <a:rPr lang="en-US" sz="1200" dirty="0" smtClean="0">
                <a:solidFill>
                  <a:srgbClr val="A8005C"/>
                </a:solidFill>
              </a:rPr>
              <a:t>Flow Measuring Uncertainty:</a:t>
            </a:r>
          </a:p>
          <a:p>
            <a:pPr marL="171450" indent="-171450">
              <a:lnSpc>
                <a:spcPts val="1800"/>
              </a:lnSpc>
              <a:buClr>
                <a:srgbClr val="007CAA"/>
              </a:buClr>
              <a:buSzPct val="100000"/>
              <a:buFont typeface="E+H Serif"/>
              <a:buChar char="•"/>
              <a:tabLst>
                <a:tab pos="2578100" algn="l"/>
              </a:tabLst>
            </a:pPr>
            <a:r>
              <a:rPr lang="en-US" sz="1200" dirty="0" smtClean="0"/>
              <a:t>Liq. Mass : ± 0.15/0,1% </a:t>
            </a:r>
            <a:br>
              <a:rPr lang="en-US" sz="1200" dirty="0" smtClean="0"/>
            </a:br>
            <a:r>
              <a:rPr lang="en-US" sz="1200" dirty="0" smtClean="0">
                <a:solidFill>
                  <a:srgbClr val="007CAA"/>
                </a:solidFill>
              </a:rPr>
              <a:t> ± 0.05% optional for 83F</a:t>
            </a:r>
          </a:p>
          <a:p>
            <a:pPr marL="171450" indent="-171450">
              <a:lnSpc>
                <a:spcPts val="1800"/>
              </a:lnSpc>
              <a:buClr>
                <a:srgbClr val="007CAA"/>
              </a:buClr>
              <a:buSzPct val="100000"/>
              <a:buFont typeface="E+H Serif"/>
              <a:buChar char="•"/>
              <a:tabLst>
                <a:tab pos="2578100" algn="l"/>
              </a:tabLst>
            </a:pPr>
            <a:r>
              <a:rPr lang="en-US" sz="1200" dirty="0" smtClean="0"/>
              <a:t>Gas Mass  : ± 0.35%</a:t>
            </a:r>
            <a:endParaRPr lang="en-US" sz="1200" dirty="0">
              <a:solidFill>
                <a:srgbClr val="A8005C"/>
              </a:solidFill>
            </a:endParaRPr>
          </a:p>
          <a:p>
            <a:pPr>
              <a:lnSpc>
                <a:spcPts val="1800"/>
              </a:lnSpc>
              <a:tabLst>
                <a:tab pos="2578100" algn="l"/>
              </a:tabLst>
            </a:pPr>
            <a:r>
              <a:rPr lang="en-US" sz="1200" dirty="0">
                <a:solidFill>
                  <a:srgbClr val="A8005C"/>
                </a:solidFill>
              </a:rPr>
              <a:t>Flow Measuring Repeatability:</a:t>
            </a:r>
          </a:p>
          <a:p>
            <a:pPr>
              <a:lnSpc>
                <a:spcPts val="1800"/>
              </a:lnSpc>
              <a:tabLst>
                <a:tab pos="2578100" algn="l"/>
              </a:tabLst>
            </a:pPr>
            <a:r>
              <a:rPr lang="en-US" sz="1200" dirty="0" smtClean="0"/>
              <a:t>Mass Flow: 0.05%</a:t>
            </a:r>
            <a:endParaRPr lang="en-US" sz="1200" dirty="0" smtClean="0">
              <a:solidFill>
                <a:srgbClr val="FF0066"/>
              </a:solidFill>
            </a:endParaRPr>
          </a:p>
          <a:p>
            <a:pPr>
              <a:lnSpc>
                <a:spcPts val="1800"/>
              </a:lnSpc>
              <a:tabLst>
                <a:tab pos="2578100" algn="l"/>
              </a:tabLst>
            </a:pPr>
            <a:r>
              <a:rPr lang="en-US" sz="1200" dirty="0">
                <a:solidFill>
                  <a:srgbClr val="A8005C"/>
                </a:solidFill>
              </a:rPr>
              <a:t>Flow </a:t>
            </a:r>
            <a:r>
              <a:rPr lang="en-US" sz="1200" dirty="0" smtClean="0">
                <a:solidFill>
                  <a:srgbClr val="A8005C"/>
                </a:solidFill>
              </a:rPr>
              <a:t>Range:</a:t>
            </a:r>
          </a:p>
          <a:p>
            <a:pPr marL="171450" indent="-171450">
              <a:lnSpc>
                <a:spcPts val="1800"/>
              </a:lnSpc>
              <a:buClr>
                <a:srgbClr val="007CAA"/>
              </a:buClr>
              <a:buSzPct val="100000"/>
              <a:buFont typeface="E+H Serif"/>
              <a:buChar char="•"/>
              <a:tabLst>
                <a:tab pos="2578100" algn="l"/>
              </a:tabLst>
            </a:pPr>
            <a:r>
              <a:rPr lang="en-US" sz="1200" dirty="0" smtClean="0"/>
              <a:t>DN8            2000 kg/h</a:t>
            </a:r>
          </a:p>
          <a:p>
            <a:pPr marL="171450" indent="-171450">
              <a:lnSpc>
                <a:spcPts val="1800"/>
              </a:lnSpc>
              <a:buClr>
                <a:srgbClr val="007CAA"/>
              </a:buClr>
              <a:buSzPct val="100000"/>
              <a:buFont typeface="E+H Serif"/>
              <a:buChar char="•"/>
              <a:tabLst>
                <a:tab pos="2578100" algn="l"/>
              </a:tabLst>
            </a:pPr>
            <a:r>
              <a:rPr lang="en-US" sz="1200" dirty="0" smtClean="0"/>
              <a:t>DN15         6,500 kg/h </a:t>
            </a:r>
          </a:p>
          <a:p>
            <a:pPr marL="171450" indent="-171450">
              <a:lnSpc>
                <a:spcPts val="1800"/>
              </a:lnSpc>
              <a:buClr>
                <a:srgbClr val="007CAA"/>
              </a:buClr>
              <a:buSzPct val="100000"/>
              <a:buFont typeface="E+H Serif"/>
              <a:buChar char="•"/>
              <a:tabLst>
                <a:tab pos="2578100" algn="l"/>
              </a:tabLst>
            </a:pPr>
            <a:r>
              <a:rPr lang="en-US" sz="1200" dirty="0" smtClean="0"/>
              <a:t>DN25       18,000 kg/h</a:t>
            </a:r>
          </a:p>
          <a:p>
            <a:pPr marL="171450" indent="-171450">
              <a:lnSpc>
                <a:spcPts val="1800"/>
              </a:lnSpc>
              <a:buClr>
                <a:srgbClr val="007CAA"/>
              </a:buClr>
              <a:buSzPct val="100000"/>
              <a:buFont typeface="E+H Serif"/>
              <a:buChar char="•"/>
              <a:tabLst>
                <a:tab pos="2578100" algn="l"/>
              </a:tabLst>
            </a:pPr>
            <a:r>
              <a:rPr lang="en-US" sz="1200" dirty="0" smtClean="0"/>
              <a:t>DN40       45,000 kg/h</a:t>
            </a:r>
          </a:p>
          <a:p>
            <a:pPr marL="171450" indent="-171450">
              <a:lnSpc>
                <a:spcPts val="1800"/>
              </a:lnSpc>
              <a:buClr>
                <a:srgbClr val="007CAA"/>
              </a:buClr>
              <a:buSzPct val="100000"/>
              <a:buFont typeface="E+H Serif"/>
              <a:buChar char="•"/>
              <a:tabLst>
                <a:tab pos="2578100" algn="l"/>
              </a:tabLst>
            </a:pPr>
            <a:r>
              <a:rPr lang="en-US" sz="1200" dirty="0" smtClean="0"/>
              <a:t>DN50       70,000 kg/h</a:t>
            </a:r>
          </a:p>
          <a:p>
            <a:pPr marL="171450" indent="-171450">
              <a:lnSpc>
                <a:spcPts val="1800"/>
              </a:lnSpc>
              <a:buClr>
                <a:srgbClr val="007CAA"/>
              </a:buClr>
              <a:buSzPct val="100000"/>
              <a:buFont typeface="E+H Serif"/>
              <a:buChar char="•"/>
              <a:tabLst>
                <a:tab pos="2578100" algn="l"/>
              </a:tabLst>
            </a:pPr>
            <a:r>
              <a:rPr lang="en-US" sz="1200" dirty="0" smtClean="0"/>
              <a:t>DN80     180,000 kg/h</a:t>
            </a:r>
          </a:p>
          <a:p>
            <a:pPr marL="171450" indent="-171450">
              <a:lnSpc>
                <a:spcPts val="1800"/>
              </a:lnSpc>
              <a:buClr>
                <a:srgbClr val="007CAA"/>
              </a:buClr>
              <a:buSzPct val="100000"/>
              <a:buFont typeface="E+H Serif"/>
              <a:buChar char="•"/>
              <a:tabLst>
                <a:tab pos="2578100" algn="l"/>
              </a:tabLst>
            </a:pPr>
            <a:r>
              <a:rPr lang="en-US" sz="1200" dirty="0" smtClean="0"/>
              <a:t>DN100   350,000 kg/h</a:t>
            </a:r>
          </a:p>
          <a:p>
            <a:pPr marL="171450" indent="-171450">
              <a:lnSpc>
                <a:spcPts val="1800"/>
              </a:lnSpc>
              <a:buClr>
                <a:srgbClr val="007CAA"/>
              </a:buClr>
              <a:buSzPct val="100000"/>
              <a:buFont typeface="E+H Serif"/>
              <a:buChar char="•"/>
              <a:tabLst>
                <a:tab pos="2578100" algn="l"/>
              </a:tabLst>
            </a:pPr>
            <a:r>
              <a:rPr lang="en-US" sz="1200" dirty="0" smtClean="0"/>
              <a:t>DN150   800,000 kg/h</a:t>
            </a:r>
          </a:p>
          <a:p>
            <a:pPr marL="171450" indent="-171450">
              <a:lnSpc>
                <a:spcPts val="1800"/>
              </a:lnSpc>
              <a:buClr>
                <a:srgbClr val="007CAA"/>
              </a:buClr>
              <a:buSzPct val="100000"/>
              <a:buFont typeface="E+H Serif"/>
              <a:buChar char="•"/>
              <a:tabLst>
                <a:tab pos="2578100" algn="l"/>
              </a:tabLst>
            </a:pPr>
            <a:r>
              <a:rPr lang="en-US" sz="1200" dirty="0" smtClean="0"/>
              <a:t>DN250 2,200,000 kg/h</a:t>
            </a:r>
          </a:p>
          <a:p>
            <a:pPr marL="171450" indent="-171450">
              <a:lnSpc>
                <a:spcPts val="1800"/>
              </a:lnSpc>
              <a:buClr>
                <a:srgbClr val="007CAA"/>
              </a:buClr>
              <a:buSzPct val="100000"/>
              <a:buFont typeface="E+H Serif"/>
              <a:buChar char="•"/>
              <a:tabLst>
                <a:tab pos="2578100" algn="l"/>
              </a:tabLst>
            </a:pPr>
            <a:r>
              <a:rPr lang="en-US" sz="1200" dirty="0" smtClean="0"/>
              <a:t>DN 350 4,100,000 kg/h</a:t>
            </a:r>
          </a:p>
          <a:p>
            <a:pPr>
              <a:lnSpc>
                <a:spcPts val="1800"/>
              </a:lnSpc>
              <a:tabLst>
                <a:tab pos="2578100" algn="l"/>
              </a:tabLst>
            </a:pPr>
            <a:r>
              <a:rPr lang="en-US" sz="1200" dirty="0">
                <a:solidFill>
                  <a:srgbClr val="A8005C"/>
                </a:solidFill>
              </a:rPr>
              <a:t>Density Measuring </a:t>
            </a:r>
            <a:r>
              <a:rPr lang="en-US" sz="1200" dirty="0" smtClean="0">
                <a:solidFill>
                  <a:srgbClr val="A8005C"/>
                </a:solidFill>
              </a:rPr>
              <a:t>Uncertainty:</a:t>
            </a:r>
          </a:p>
          <a:p>
            <a:pPr marL="171450" indent="-171450">
              <a:lnSpc>
                <a:spcPts val="1800"/>
              </a:lnSpc>
              <a:buClr>
                <a:srgbClr val="007CAA"/>
              </a:buClr>
              <a:buSzPct val="100000"/>
              <a:buFont typeface="E+H Serif"/>
              <a:buChar char="•"/>
              <a:tabLst>
                <a:tab pos="2578100" algn="l"/>
              </a:tabLst>
            </a:pPr>
            <a:r>
              <a:rPr lang="en-US" sz="1200" dirty="0" smtClean="0"/>
              <a:t>Field/Ref. Calibration: ±0.0005 kg/l</a:t>
            </a:r>
          </a:p>
          <a:p>
            <a:pPr marL="171450" indent="-171450">
              <a:lnSpc>
                <a:spcPts val="1800"/>
              </a:lnSpc>
              <a:buClr>
                <a:srgbClr val="007CAA"/>
              </a:buClr>
              <a:buSzPct val="100000"/>
              <a:buFont typeface="E+H Serif"/>
              <a:buChar char="•"/>
              <a:tabLst>
                <a:tab pos="2578100" algn="l"/>
              </a:tabLst>
            </a:pPr>
            <a:r>
              <a:rPr lang="en-US" sz="1200" dirty="0" smtClean="0"/>
              <a:t>Special Calibration: ±0.001 kg/l</a:t>
            </a:r>
          </a:p>
          <a:p>
            <a:pPr marL="171450" indent="-171450">
              <a:lnSpc>
                <a:spcPts val="1800"/>
              </a:lnSpc>
              <a:buClr>
                <a:srgbClr val="007CAA"/>
              </a:buClr>
              <a:buSzPct val="100000"/>
              <a:buFont typeface="E+H Serif"/>
              <a:buChar char="•"/>
              <a:tabLst>
                <a:tab pos="2578100" algn="l"/>
              </a:tabLst>
            </a:pPr>
            <a:r>
              <a:rPr lang="en-US" sz="1200" dirty="0" smtClean="0"/>
              <a:t>Standard Calibration: ±0.010 kg/l</a:t>
            </a:r>
          </a:p>
          <a:p>
            <a:pPr marL="171450" indent="-171450">
              <a:lnSpc>
                <a:spcPts val="1800"/>
              </a:lnSpc>
              <a:buClr>
                <a:srgbClr val="007CAA"/>
              </a:buClr>
              <a:buSzPct val="100000"/>
              <a:buFont typeface="E+H Serif"/>
              <a:buChar char="•"/>
              <a:tabLst>
                <a:tab pos="2578100" algn="l"/>
              </a:tabLst>
            </a:pPr>
            <a:r>
              <a:rPr lang="en-US" sz="1200" dirty="0" smtClean="0"/>
              <a:t>Repeatability: 0.00025 kg/l</a:t>
            </a:r>
          </a:p>
          <a:p>
            <a:pPr>
              <a:lnSpc>
                <a:spcPts val="1800"/>
              </a:lnSpc>
              <a:tabLst>
                <a:tab pos="2578100" algn="l"/>
              </a:tabLst>
            </a:pPr>
            <a:endParaRPr lang="en-US" sz="1200" dirty="0"/>
          </a:p>
        </p:txBody>
      </p:sp>
      <p:pic>
        <p:nvPicPr>
          <p:cNvPr id="53965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8005" y="1338645"/>
            <a:ext cx="869666" cy="171309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r>
              <a:rPr lang="en-US" smtClean="0"/>
              <a:t>Slide </a:t>
            </a:r>
            <a:fld id="{88AA0A4F-F8C8-4F74-A73B-59A76E5E411C}" type="slidenum">
              <a:rPr lang="en-US" smtClean="0"/>
              <a:t>32</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0" name="LinkButton1">
            <a:hlinkClick r:id="rId7"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1"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2">
            <a:hlinkClick r:id="rId8"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3"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3">
            <a:hlinkClick r:id="rId9"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5"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7"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8" name="Straight Connector 37"/>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9" name="LinkButton1">
            <a:hlinkClick r:id="rId10"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0"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11"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2"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12"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4"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a:hlinkClick r:id="rId13"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9027558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F: Sensor Design</a:t>
            </a:r>
          </a:p>
        </p:txBody>
      </p:sp>
      <p:grpSp>
        <p:nvGrpSpPr>
          <p:cNvPr id="541699" name="Group 3"/>
          <p:cNvGrpSpPr>
            <a:grpSpLocks/>
          </p:cNvGrpSpPr>
          <p:nvPr/>
        </p:nvGrpSpPr>
        <p:grpSpPr bwMode="auto">
          <a:xfrm>
            <a:off x="2537744" y="1362018"/>
            <a:ext cx="6338680" cy="2682991"/>
            <a:chOff x="1010" y="861"/>
            <a:chExt cx="5070" cy="2146"/>
          </a:xfrm>
        </p:grpSpPr>
        <p:pic>
          <p:nvPicPr>
            <p:cNvPr id="541700" name="Picture 4" descr="C00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 y="1291"/>
              <a:ext cx="4526" cy="1427"/>
            </a:xfrm>
            <a:prstGeom prst="rect">
              <a:avLst/>
            </a:prstGeom>
            <a:noFill/>
            <a:extLst>
              <a:ext uri="{909E8E84-426E-40DD-AFC4-6F175D3DCCD1}">
                <a14:hiddenFill xmlns:a14="http://schemas.microsoft.com/office/drawing/2010/main">
                  <a:solidFill>
                    <a:srgbClr val="FFFFFF"/>
                  </a:solidFill>
                </a14:hiddenFill>
              </a:ext>
            </a:extLst>
          </p:spPr>
        </p:pic>
        <p:sp>
          <p:nvSpPr>
            <p:cNvPr id="541701" name="Text Box 5"/>
            <p:cNvSpPr txBox="1">
              <a:spLocks noChangeArrowheads="1"/>
            </p:cNvSpPr>
            <p:nvPr/>
          </p:nvSpPr>
          <p:spPr bwMode="auto">
            <a:xfrm>
              <a:off x="1010" y="935"/>
              <a:ext cx="140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smtClean="0"/>
                <a:t>Electrodynamic sensors</a:t>
              </a:r>
              <a:endParaRPr lang="en-US" sz="1600"/>
            </a:p>
          </p:txBody>
        </p:sp>
        <p:sp>
          <p:nvSpPr>
            <p:cNvPr id="541702" name="Text Box 6"/>
            <p:cNvSpPr txBox="1">
              <a:spLocks noChangeArrowheads="1"/>
            </p:cNvSpPr>
            <p:nvPr/>
          </p:nvSpPr>
          <p:spPr bwMode="auto">
            <a:xfrm>
              <a:off x="1353" y="2633"/>
              <a:ext cx="67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smtClean="0"/>
                <a:t>Exciter</a:t>
              </a:r>
              <a:endParaRPr lang="en-US" sz="1600"/>
            </a:p>
          </p:txBody>
        </p:sp>
        <p:sp>
          <p:nvSpPr>
            <p:cNvPr id="541703" name="Text Box 7"/>
            <p:cNvSpPr txBox="1">
              <a:spLocks noChangeArrowheads="1"/>
            </p:cNvSpPr>
            <p:nvPr/>
          </p:nvSpPr>
          <p:spPr bwMode="auto">
            <a:xfrm>
              <a:off x="4736" y="2699"/>
              <a:ext cx="134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dirty="0" smtClean="0"/>
                <a:t>Secondary containment</a:t>
              </a:r>
              <a:br>
                <a:rPr lang="en-US" sz="1600" dirty="0" smtClean="0"/>
              </a:br>
              <a:r>
                <a:rPr lang="en-US" sz="1600" dirty="0" smtClean="0">
                  <a:solidFill>
                    <a:srgbClr val="007CAA"/>
                  </a:solidFill>
                </a:rPr>
                <a:t>rated up to 40 bar</a:t>
              </a:r>
              <a:endParaRPr lang="en-US" sz="1600" dirty="0">
                <a:solidFill>
                  <a:srgbClr val="007CAA"/>
                </a:solidFill>
              </a:endParaRPr>
            </a:p>
          </p:txBody>
        </p:sp>
        <p:sp>
          <p:nvSpPr>
            <p:cNvPr id="541704" name="Text Box 8"/>
            <p:cNvSpPr txBox="1">
              <a:spLocks noChangeArrowheads="1"/>
            </p:cNvSpPr>
            <p:nvPr/>
          </p:nvSpPr>
          <p:spPr bwMode="auto">
            <a:xfrm>
              <a:off x="4624" y="1001"/>
              <a:ext cx="88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smtClean="0"/>
                <a:t>Measuring tube</a:t>
              </a:r>
              <a:endParaRPr lang="en-US" sz="1600"/>
            </a:p>
          </p:txBody>
        </p:sp>
        <p:sp>
          <p:nvSpPr>
            <p:cNvPr id="541705" name="Line 9"/>
            <p:cNvSpPr>
              <a:spLocks noChangeShapeType="1"/>
            </p:cNvSpPr>
            <p:nvPr/>
          </p:nvSpPr>
          <p:spPr bwMode="auto">
            <a:xfrm flipV="1">
              <a:off x="1918" y="2381"/>
              <a:ext cx="1441" cy="238"/>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06" name="Line 10"/>
            <p:cNvSpPr>
              <a:spLocks noChangeShapeType="1"/>
            </p:cNvSpPr>
            <p:nvPr/>
          </p:nvSpPr>
          <p:spPr bwMode="auto">
            <a:xfrm flipH="1" flipV="1">
              <a:off x="4253" y="2416"/>
              <a:ext cx="412" cy="227"/>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07" name="Line 11"/>
            <p:cNvSpPr>
              <a:spLocks noChangeShapeType="1"/>
            </p:cNvSpPr>
            <p:nvPr/>
          </p:nvSpPr>
          <p:spPr bwMode="auto">
            <a:xfrm>
              <a:off x="2081" y="1144"/>
              <a:ext cx="581" cy="1020"/>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08" name="Line 12"/>
            <p:cNvSpPr>
              <a:spLocks noChangeShapeType="1"/>
            </p:cNvSpPr>
            <p:nvPr/>
          </p:nvSpPr>
          <p:spPr bwMode="auto">
            <a:xfrm flipH="1">
              <a:off x="4634" y="1230"/>
              <a:ext cx="322" cy="704"/>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09" name="Line 13"/>
            <p:cNvSpPr>
              <a:spLocks noChangeShapeType="1"/>
            </p:cNvSpPr>
            <p:nvPr/>
          </p:nvSpPr>
          <p:spPr bwMode="auto">
            <a:xfrm>
              <a:off x="2105" y="1156"/>
              <a:ext cx="1881" cy="1008"/>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10" name="Text Box 14"/>
            <p:cNvSpPr txBox="1">
              <a:spLocks noChangeArrowheads="1"/>
            </p:cNvSpPr>
            <p:nvPr/>
          </p:nvSpPr>
          <p:spPr bwMode="auto">
            <a:xfrm>
              <a:off x="3404" y="861"/>
              <a:ext cx="115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smtClean="0"/>
                <a:t>Rigid carrier tube</a:t>
              </a:r>
              <a:endParaRPr lang="en-US" sz="1600"/>
            </a:p>
          </p:txBody>
        </p:sp>
        <p:sp>
          <p:nvSpPr>
            <p:cNvPr id="541711" name="Line 15"/>
            <p:cNvSpPr>
              <a:spLocks noChangeShapeType="1"/>
            </p:cNvSpPr>
            <p:nvPr/>
          </p:nvSpPr>
          <p:spPr bwMode="auto">
            <a:xfrm flipH="1">
              <a:off x="3738" y="1162"/>
              <a:ext cx="226" cy="482"/>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1712" name="Text Box 16"/>
          <p:cNvSpPr txBox="1">
            <a:spLocks noChangeArrowheads="1"/>
          </p:cNvSpPr>
          <p:nvPr/>
        </p:nvSpPr>
        <p:spPr bwMode="auto">
          <a:xfrm>
            <a:off x="2419217" y="4907131"/>
            <a:ext cx="6400933" cy="116955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400" smtClean="0"/>
              <a:t>The rigid carrier tube withstands all loads in a piping system, allowing for true “Fit and Forget”. </a:t>
            </a:r>
          </a:p>
          <a:p>
            <a:pPr>
              <a:spcBef>
                <a:spcPct val="50000"/>
              </a:spcBef>
            </a:pPr>
            <a:r>
              <a:rPr lang="en-US" sz="1400" smtClean="0"/>
              <a:t>No extra measures like pipe line support needed. </a:t>
            </a:r>
          </a:p>
          <a:p>
            <a:pPr>
              <a:spcBef>
                <a:spcPct val="50000"/>
              </a:spcBef>
            </a:pPr>
            <a:r>
              <a:rPr lang="en-US" sz="1400" smtClean="0"/>
              <a:t>No restrictions on pipe mismatch.</a:t>
            </a:r>
            <a:endParaRPr lang="en-US" sz="1400"/>
          </a:p>
        </p:txBody>
      </p:sp>
      <p:sp>
        <p:nvSpPr>
          <p:cNvPr id="541713" name="Line 17"/>
          <p:cNvSpPr>
            <a:spLocks noChangeShapeType="1"/>
          </p:cNvSpPr>
          <p:nvPr/>
        </p:nvSpPr>
        <p:spPr bwMode="auto">
          <a:xfrm flipV="1">
            <a:off x="6065169" y="3854393"/>
            <a:ext cx="1041441" cy="548850"/>
          </a:xfrm>
          <a:prstGeom prst="line">
            <a:avLst/>
          </a:prstGeom>
          <a:noFill/>
          <a:ln w="127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714" name="Text Box 18"/>
          <p:cNvSpPr txBox="1">
            <a:spLocks noChangeArrowheads="1"/>
          </p:cNvSpPr>
          <p:nvPr/>
        </p:nvSpPr>
        <p:spPr bwMode="auto">
          <a:xfrm>
            <a:off x="5035826" y="4413091"/>
            <a:ext cx="156653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ct val="50000"/>
              </a:spcBef>
            </a:pPr>
            <a:r>
              <a:rPr lang="en-US" sz="1600" smtClean="0"/>
              <a:t>Filled with Nitrogen</a:t>
            </a:r>
            <a:endParaRPr lang="en-US" sz="1600"/>
          </a:p>
        </p:txBody>
      </p:sp>
      <p:sp>
        <p:nvSpPr>
          <p:cNvPr id="4" name="Slide Number Placeholder 3"/>
          <p:cNvSpPr>
            <a:spLocks noGrp="1"/>
          </p:cNvSpPr>
          <p:nvPr>
            <p:ph type="sldNum" sz="quarter" idx="12"/>
          </p:nvPr>
        </p:nvSpPr>
        <p:spPr/>
        <p:txBody>
          <a:bodyPr/>
          <a:lstStyle/>
          <a:p>
            <a:r>
              <a:rPr lang="en-US" smtClean="0"/>
              <a:t>Slide </a:t>
            </a:r>
            <a:fld id="{8CC1F9E8-24ED-4223-B812-8CA0FBF84FB3}" type="slidenum">
              <a:rPr lang="en-US" smtClean="0"/>
              <a:t>33</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39"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4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7" name="Straight Connector 4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8"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0"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2"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4"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93252498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7"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Also available in high temperature version</a:t>
            </a:r>
          </a:p>
        </p:txBody>
      </p:sp>
      <p:pic>
        <p:nvPicPr>
          <p:cNvPr id="543746" name="Picture 2" descr="PROMass83F_Titelbild"/>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97468" y="3692437"/>
            <a:ext cx="53888" cy="49388"/>
          </a:xfrm>
        </p:spPr>
      </p:pic>
      <p:pic>
        <p:nvPicPr>
          <p:cNvPr id="543748" name="Picture 4" descr="Z_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2505" y="3617768"/>
            <a:ext cx="1260475" cy="1104900"/>
          </a:xfrm>
          <a:prstGeom prst="rect">
            <a:avLst/>
          </a:prstGeom>
          <a:noFill/>
          <a:extLst>
            <a:ext uri="{909E8E84-426E-40DD-AFC4-6F175D3DCCD1}">
              <a14:hiddenFill xmlns:a14="http://schemas.microsoft.com/office/drawing/2010/main">
                <a:solidFill>
                  <a:srgbClr val="FFFFFF"/>
                </a:solidFill>
              </a14:hiddenFill>
            </a:ext>
          </a:extLst>
        </p:spPr>
      </p:pic>
      <p:sp>
        <p:nvSpPr>
          <p:cNvPr id="543749" name="Text Box 5"/>
          <p:cNvSpPr txBox="1">
            <a:spLocks noChangeArrowheads="1"/>
          </p:cNvSpPr>
          <p:nvPr/>
        </p:nvSpPr>
        <p:spPr bwMode="auto">
          <a:xfrm>
            <a:off x="4044460" y="1334713"/>
            <a:ext cx="4978400" cy="444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905000" algn="l"/>
              </a:tabLst>
              <a:defRPr>
                <a:solidFill>
                  <a:schemeClr val="tx1"/>
                </a:solidFill>
                <a:latin typeface="E+H Weidemann Com Medium" pitchFamily="2" charset="0"/>
              </a:defRPr>
            </a:lvl1pPr>
            <a:lvl2pPr>
              <a:tabLst>
                <a:tab pos="1905000" algn="l"/>
              </a:tabLst>
              <a:defRPr>
                <a:solidFill>
                  <a:schemeClr val="tx1"/>
                </a:solidFill>
                <a:latin typeface="E+H Weidemann Com Medium" pitchFamily="2" charset="0"/>
              </a:defRPr>
            </a:lvl2pPr>
            <a:lvl3pPr>
              <a:tabLst>
                <a:tab pos="1905000" algn="l"/>
              </a:tabLst>
              <a:defRPr>
                <a:solidFill>
                  <a:schemeClr val="tx1"/>
                </a:solidFill>
                <a:latin typeface="E+H Weidemann Com Medium" pitchFamily="2" charset="0"/>
              </a:defRPr>
            </a:lvl3pPr>
            <a:lvl4pPr>
              <a:tabLst>
                <a:tab pos="1905000" algn="l"/>
              </a:tabLst>
              <a:defRPr>
                <a:solidFill>
                  <a:schemeClr val="tx1"/>
                </a:solidFill>
                <a:latin typeface="E+H Weidemann Com Medium" pitchFamily="2" charset="0"/>
              </a:defRPr>
            </a:lvl4pPr>
            <a:lvl5pPr>
              <a:tabLst>
                <a:tab pos="1905000" algn="l"/>
              </a:tabLst>
              <a:defRPr>
                <a:solidFill>
                  <a:schemeClr val="tx1"/>
                </a:solidFill>
                <a:latin typeface="E+H Weidemann Com Medium" pitchFamily="2" charset="0"/>
              </a:defRPr>
            </a:lvl5pPr>
            <a:lvl6pPr fontAlgn="base">
              <a:spcBef>
                <a:spcPct val="0"/>
              </a:spcBef>
              <a:spcAft>
                <a:spcPct val="0"/>
              </a:spcAft>
              <a:tabLst>
                <a:tab pos="1905000" algn="l"/>
              </a:tabLst>
              <a:defRPr>
                <a:solidFill>
                  <a:schemeClr val="tx1"/>
                </a:solidFill>
                <a:latin typeface="E+H Weidemann Com Medium" pitchFamily="2" charset="0"/>
              </a:defRPr>
            </a:lvl6pPr>
            <a:lvl7pPr fontAlgn="base">
              <a:spcBef>
                <a:spcPct val="0"/>
              </a:spcBef>
              <a:spcAft>
                <a:spcPct val="0"/>
              </a:spcAft>
              <a:tabLst>
                <a:tab pos="1905000" algn="l"/>
              </a:tabLst>
              <a:defRPr>
                <a:solidFill>
                  <a:schemeClr val="tx1"/>
                </a:solidFill>
                <a:latin typeface="E+H Weidemann Com Medium" pitchFamily="2" charset="0"/>
              </a:defRPr>
            </a:lvl7pPr>
            <a:lvl8pPr fontAlgn="base">
              <a:spcBef>
                <a:spcPct val="0"/>
              </a:spcBef>
              <a:spcAft>
                <a:spcPct val="0"/>
              </a:spcAft>
              <a:tabLst>
                <a:tab pos="1905000" algn="l"/>
              </a:tabLst>
              <a:defRPr>
                <a:solidFill>
                  <a:schemeClr val="tx1"/>
                </a:solidFill>
                <a:latin typeface="E+H Weidemann Com Medium" pitchFamily="2" charset="0"/>
              </a:defRPr>
            </a:lvl8pPr>
            <a:lvl9pPr fontAlgn="base">
              <a:spcBef>
                <a:spcPct val="0"/>
              </a:spcBef>
              <a:spcAft>
                <a:spcPct val="0"/>
              </a:spcAft>
              <a:tabLst>
                <a:tab pos="1905000" algn="l"/>
              </a:tabLst>
              <a:defRPr>
                <a:solidFill>
                  <a:schemeClr val="tx1"/>
                </a:solidFill>
                <a:latin typeface="E+H Weidemann Com Medium" pitchFamily="2" charset="0"/>
              </a:defRPr>
            </a:lvl9pPr>
          </a:lstStyle>
          <a:p>
            <a:pPr>
              <a:spcBef>
                <a:spcPct val="20000"/>
              </a:spcBef>
            </a:pPr>
            <a:r>
              <a:rPr lang="en-US" sz="1400" u="sng" dirty="0" smtClean="0">
                <a:latin typeface="E+H Serif"/>
              </a:rPr>
              <a:t>Technical data</a:t>
            </a:r>
          </a:p>
          <a:p>
            <a:pPr>
              <a:spcBef>
                <a:spcPct val="20000"/>
              </a:spcBef>
            </a:pPr>
            <a:endParaRPr lang="en-US" sz="1400" u="sng" dirty="0" smtClean="0">
              <a:latin typeface="E+H Serif"/>
            </a:endParaRPr>
          </a:p>
          <a:p>
            <a:pPr>
              <a:spcBef>
                <a:spcPct val="20000"/>
              </a:spcBef>
            </a:pPr>
            <a:r>
              <a:rPr lang="en-US" sz="1400" dirty="0" smtClean="0">
                <a:latin typeface="E+H Serif"/>
              </a:rPr>
              <a:t>Fluids: 	Liquids and gases </a:t>
            </a:r>
          </a:p>
          <a:p>
            <a:pPr>
              <a:spcBef>
                <a:spcPct val="20000"/>
              </a:spcBef>
            </a:pPr>
            <a:endParaRPr lang="en-US" sz="1400" dirty="0" smtClean="0">
              <a:latin typeface="E+H Serif"/>
            </a:endParaRPr>
          </a:p>
          <a:p>
            <a:pPr>
              <a:spcBef>
                <a:spcPct val="20000"/>
              </a:spcBef>
            </a:pPr>
            <a:r>
              <a:rPr lang="en-US" sz="1400" dirty="0" smtClean="0">
                <a:latin typeface="E+H Serif"/>
              </a:rPr>
              <a:t>Nominal diameter:	DN25 (1”), DN50(2”), DN80(3”)</a:t>
            </a:r>
          </a:p>
          <a:p>
            <a:pPr>
              <a:spcBef>
                <a:spcPct val="20000"/>
              </a:spcBef>
            </a:pPr>
            <a:endParaRPr lang="en-US" sz="1400" dirty="0" smtClean="0">
              <a:latin typeface="E+H Serif"/>
            </a:endParaRPr>
          </a:p>
          <a:p>
            <a:pPr>
              <a:spcBef>
                <a:spcPct val="20000"/>
              </a:spcBef>
            </a:pPr>
            <a:r>
              <a:rPr lang="en-US" sz="1400" dirty="0" smtClean="0">
                <a:latin typeface="E+H Serif"/>
              </a:rPr>
              <a:t>Temperature: 	-50...350°C</a:t>
            </a:r>
          </a:p>
          <a:p>
            <a:pPr>
              <a:spcBef>
                <a:spcPct val="20000"/>
              </a:spcBef>
            </a:pPr>
            <a:endParaRPr lang="en-US" sz="1400" dirty="0" smtClean="0">
              <a:latin typeface="E+H Serif"/>
            </a:endParaRPr>
          </a:p>
          <a:p>
            <a:pPr>
              <a:spcBef>
                <a:spcPct val="20000"/>
              </a:spcBef>
            </a:pPr>
            <a:r>
              <a:rPr lang="en-US" sz="1400" dirty="0" smtClean="0">
                <a:latin typeface="E+H Serif"/>
              </a:rPr>
              <a:t>Tube Material:	Alloy C-22</a:t>
            </a:r>
          </a:p>
          <a:p>
            <a:pPr>
              <a:spcBef>
                <a:spcPct val="20000"/>
              </a:spcBef>
            </a:pPr>
            <a:endParaRPr lang="en-US" sz="1400" dirty="0" smtClean="0">
              <a:latin typeface="E+H Serif"/>
            </a:endParaRPr>
          </a:p>
          <a:p>
            <a:pPr>
              <a:spcBef>
                <a:spcPct val="20000"/>
              </a:spcBef>
            </a:pPr>
            <a:r>
              <a:rPr lang="en-US" sz="1400" dirty="0" smtClean="0">
                <a:latin typeface="E+H Serif"/>
              </a:rPr>
              <a:t>Flow splitter material: SS 316L (optional Alloy C-22)</a:t>
            </a:r>
          </a:p>
          <a:p>
            <a:pPr>
              <a:spcBef>
                <a:spcPct val="20000"/>
              </a:spcBef>
            </a:pPr>
            <a:endParaRPr lang="en-US" sz="1400" dirty="0" smtClean="0">
              <a:latin typeface="E+H Serif"/>
            </a:endParaRPr>
          </a:p>
          <a:p>
            <a:pPr>
              <a:spcBef>
                <a:spcPct val="20000"/>
              </a:spcBef>
            </a:pPr>
            <a:r>
              <a:rPr lang="en-US" sz="1400" dirty="0" smtClean="0">
                <a:latin typeface="E+H Serif"/>
              </a:rPr>
              <a:t>Flange material: 	 SS 316L (optional Alloy C-22)</a:t>
            </a:r>
          </a:p>
          <a:p>
            <a:pPr>
              <a:spcBef>
                <a:spcPct val="20000"/>
              </a:spcBef>
            </a:pPr>
            <a:endParaRPr lang="en-US" sz="1400" dirty="0" smtClean="0">
              <a:latin typeface="E+H Serif"/>
            </a:endParaRPr>
          </a:p>
          <a:p>
            <a:pPr>
              <a:spcBef>
                <a:spcPct val="20000"/>
              </a:spcBef>
            </a:pPr>
            <a:r>
              <a:rPr lang="en-US" sz="1400" dirty="0" smtClean="0">
                <a:latin typeface="E+H Serif"/>
              </a:rPr>
              <a:t>Connections:	Flanges DIN PN40, </a:t>
            </a:r>
          </a:p>
          <a:p>
            <a:pPr>
              <a:spcBef>
                <a:spcPct val="20000"/>
              </a:spcBef>
            </a:pPr>
            <a:r>
              <a:rPr lang="en-US" sz="1400" dirty="0" smtClean="0">
                <a:latin typeface="E+H Serif"/>
              </a:rPr>
              <a:t>	ANSI Cl.150, 300</a:t>
            </a:r>
          </a:p>
          <a:p>
            <a:pPr>
              <a:spcBef>
                <a:spcPct val="20000"/>
              </a:spcBef>
            </a:pPr>
            <a:r>
              <a:rPr lang="en-US" sz="1400" dirty="0" smtClean="0">
                <a:latin typeface="E+H Serif"/>
              </a:rPr>
              <a:t>	JIS 10K, 20K		</a:t>
            </a:r>
            <a:endParaRPr lang="en-US" sz="1400" dirty="0">
              <a:latin typeface="E+H Serif"/>
            </a:endParaRPr>
          </a:p>
        </p:txBody>
      </p:sp>
      <p:sp>
        <p:nvSpPr>
          <p:cNvPr id="7" name="Slide Number Placeholder 6"/>
          <p:cNvSpPr>
            <a:spLocks noGrp="1"/>
          </p:cNvSpPr>
          <p:nvPr>
            <p:ph type="sldNum" sz="quarter" idx="12"/>
          </p:nvPr>
        </p:nvSpPr>
        <p:spPr/>
        <p:txBody>
          <a:bodyPr/>
          <a:lstStyle/>
          <a:p>
            <a:r>
              <a:rPr lang="en-US" smtClean="0"/>
              <a:t>Slide </a:t>
            </a:r>
            <a:fld id="{5D3B192E-AB16-43EB-AC1E-C7C51852A4B6}" type="slidenum">
              <a:rPr lang="en-US" smtClean="0"/>
              <a:t>34</a:t>
            </a:fld>
            <a:endParaRPr lang="en-US" dirty="0"/>
          </a:p>
        </p:txBody>
      </p:sp>
      <p:sp>
        <p:nvSpPr>
          <p:cNvPr id="8" name="Footer Placeholder 7"/>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9"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15091277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A: When Every Drop Counts</a:t>
            </a:r>
          </a:p>
        </p:txBody>
      </p:sp>
      <p:pic>
        <p:nvPicPr>
          <p:cNvPr id="545794" name="Picture 2" descr="C10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8750" y="3327400"/>
            <a:ext cx="1365250" cy="1547813"/>
          </a:xfrm>
          <a:prstGeom prst="rect">
            <a:avLst/>
          </a:prstGeom>
          <a:noFill/>
          <a:extLst>
            <a:ext uri="{909E8E84-426E-40DD-AFC4-6F175D3DCCD1}">
              <a14:hiddenFill xmlns:a14="http://schemas.microsoft.com/office/drawing/2010/main">
                <a:solidFill>
                  <a:srgbClr val="FFFFFF"/>
                </a:solidFill>
              </a14:hiddenFill>
            </a:ext>
          </a:extLst>
        </p:spPr>
      </p:pic>
      <p:sp>
        <p:nvSpPr>
          <p:cNvPr id="545796" name="Text Box 4"/>
          <p:cNvSpPr txBox="1">
            <a:spLocks noChangeArrowheads="1"/>
          </p:cNvSpPr>
          <p:nvPr/>
        </p:nvSpPr>
        <p:spPr bwMode="auto">
          <a:xfrm>
            <a:off x="5334000" y="1308100"/>
            <a:ext cx="3530600" cy="28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pPr>
            <a:r>
              <a:rPr lang="en-US" dirty="0" smtClean="0">
                <a:solidFill>
                  <a:srgbClr val="A8005C"/>
                </a:solidFill>
                <a:latin typeface="E+H Serif"/>
              </a:rPr>
              <a:t>Applications</a:t>
            </a:r>
          </a:p>
          <a:p>
            <a:pPr marL="271463" indent="-271463">
              <a:lnSpc>
                <a:spcPts val="1900"/>
              </a:lnSpc>
              <a:spcBef>
                <a:spcPts val="400"/>
              </a:spcBef>
              <a:buClr>
                <a:srgbClr val="007CAA"/>
              </a:buClr>
              <a:buSzPct val="100000"/>
              <a:buFont typeface="E+H Serif"/>
              <a:buChar char="•"/>
            </a:pPr>
            <a:r>
              <a:rPr lang="en-US" dirty="0" smtClean="0">
                <a:latin typeface="E+H Serif"/>
              </a:rPr>
              <a:t>High-pressure gases (up to 400bar)</a:t>
            </a:r>
          </a:p>
          <a:p>
            <a:pPr marL="271463" indent="-271463">
              <a:lnSpc>
                <a:spcPts val="1900"/>
              </a:lnSpc>
              <a:spcBef>
                <a:spcPts val="400"/>
              </a:spcBef>
              <a:buClr>
                <a:srgbClr val="007CAA"/>
              </a:buClr>
              <a:buSzPct val="100000"/>
              <a:buFont typeface="E+H Serif"/>
              <a:buChar char="•"/>
            </a:pPr>
            <a:r>
              <a:rPr lang="en-US" dirty="0" smtClean="0">
                <a:latin typeface="E+H Serif"/>
              </a:rPr>
              <a:t>Low pressure gases </a:t>
            </a:r>
            <a:br>
              <a:rPr lang="en-US" dirty="0" smtClean="0">
                <a:latin typeface="E+H Serif"/>
              </a:rPr>
            </a:br>
            <a:r>
              <a:rPr lang="en-US" dirty="0" smtClean="0">
                <a:latin typeface="E+H Serif"/>
              </a:rPr>
              <a:t>(e.g. helium, hydrogen, air)</a:t>
            </a:r>
          </a:p>
          <a:p>
            <a:pPr marL="271463" indent="-271463">
              <a:lnSpc>
                <a:spcPts val="1900"/>
              </a:lnSpc>
              <a:spcBef>
                <a:spcPts val="400"/>
              </a:spcBef>
              <a:buClr>
                <a:srgbClr val="007CAA"/>
              </a:buClr>
              <a:buSzPct val="100000"/>
              <a:buFont typeface="E+H Serif"/>
              <a:buChar char="•"/>
            </a:pPr>
            <a:r>
              <a:rPr lang="en-US" dirty="0" smtClean="0">
                <a:latin typeface="E+H Serif"/>
              </a:rPr>
              <a:t>Additives and flavors</a:t>
            </a:r>
          </a:p>
          <a:p>
            <a:pPr marL="271463" indent="-271463">
              <a:lnSpc>
                <a:spcPts val="1900"/>
              </a:lnSpc>
              <a:spcBef>
                <a:spcPts val="400"/>
              </a:spcBef>
              <a:buClr>
                <a:srgbClr val="007CAA"/>
              </a:buClr>
              <a:buSzPct val="100000"/>
              <a:buFont typeface="E+H Serif"/>
              <a:buChar char="•"/>
            </a:pPr>
            <a:r>
              <a:rPr lang="en-US" dirty="0" smtClean="0">
                <a:latin typeface="E+H Serif"/>
              </a:rPr>
              <a:t>Perfume </a:t>
            </a:r>
          </a:p>
          <a:p>
            <a:pPr marL="271463" indent="-271463">
              <a:lnSpc>
                <a:spcPts val="1900"/>
              </a:lnSpc>
              <a:spcBef>
                <a:spcPts val="400"/>
              </a:spcBef>
              <a:buClr>
                <a:srgbClr val="007CAA"/>
              </a:buClr>
              <a:buSzPct val="100000"/>
              <a:buFont typeface="E+H Serif"/>
              <a:buChar char="•"/>
            </a:pPr>
            <a:r>
              <a:rPr lang="en-US" dirty="0" smtClean="0">
                <a:latin typeface="E+H Serif"/>
              </a:rPr>
              <a:t>DI-water</a:t>
            </a:r>
          </a:p>
          <a:p>
            <a:pPr marL="271463" indent="-271463">
              <a:lnSpc>
                <a:spcPts val="1900"/>
              </a:lnSpc>
              <a:spcBef>
                <a:spcPts val="400"/>
              </a:spcBef>
              <a:buClr>
                <a:srgbClr val="007CAA"/>
              </a:buClr>
              <a:buSzPct val="100000"/>
              <a:buFont typeface="E+H Serif"/>
              <a:buChar char="•"/>
            </a:pPr>
            <a:r>
              <a:rPr lang="en-US" dirty="0" smtClean="0">
                <a:latin typeface="E+H Serif"/>
              </a:rPr>
              <a:t>Insulin</a:t>
            </a:r>
          </a:p>
          <a:p>
            <a:pPr marL="271463" indent="-271463">
              <a:lnSpc>
                <a:spcPts val="1900"/>
              </a:lnSpc>
              <a:spcBef>
                <a:spcPts val="400"/>
              </a:spcBef>
              <a:buClr>
                <a:srgbClr val="007CAA"/>
              </a:buClr>
              <a:buSzPct val="100000"/>
              <a:buFont typeface="E+H Serif"/>
              <a:buChar char="•"/>
            </a:pPr>
            <a:r>
              <a:rPr lang="en-US" dirty="0" smtClean="0">
                <a:latin typeface="E+H Serif"/>
              </a:rPr>
              <a:t>Glue</a:t>
            </a:r>
            <a:endParaRPr lang="en-US" dirty="0">
              <a:latin typeface="E+H Serif"/>
            </a:endParaRPr>
          </a:p>
        </p:txBody>
      </p:sp>
      <p:pic>
        <p:nvPicPr>
          <p:cNvPr id="545797" name="Picture 5" descr="C122-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175" y="3638285"/>
            <a:ext cx="1093788" cy="2305050"/>
          </a:xfrm>
          <a:prstGeom prst="rect">
            <a:avLst/>
          </a:prstGeom>
          <a:noFill/>
          <a:extLst>
            <a:ext uri="{909E8E84-426E-40DD-AFC4-6F175D3DCCD1}">
              <a14:hiddenFill xmlns:a14="http://schemas.microsoft.com/office/drawing/2010/main">
                <a:solidFill>
                  <a:srgbClr val="FFFFFF"/>
                </a:solidFill>
              </a14:hiddenFill>
            </a:ext>
          </a:extLst>
        </p:spPr>
      </p:pic>
      <p:sp>
        <p:nvSpPr>
          <p:cNvPr id="545798" name="Text Box 6"/>
          <p:cNvSpPr txBox="1">
            <a:spLocks noChangeArrowheads="1"/>
          </p:cNvSpPr>
          <p:nvPr/>
        </p:nvSpPr>
        <p:spPr bwMode="auto">
          <a:xfrm>
            <a:off x="4943475" y="4925491"/>
            <a:ext cx="3876675" cy="1017844"/>
          </a:xfrm>
          <a:prstGeom prst="rect">
            <a:avLst/>
          </a:prstGeom>
          <a:solidFill>
            <a:srgbClr val="E6EC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r>
              <a:rPr lang="en-US" sz="2000" dirty="0" smtClean="0"/>
              <a:t>“Sometimes the little things in life </a:t>
            </a:r>
          </a:p>
          <a:p>
            <a:pPr algn="ctr"/>
            <a:r>
              <a:rPr lang="en-US" sz="2000" dirty="0" smtClean="0"/>
              <a:t>count the most!”</a:t>
            </a:r>
            <a:endParaRPr lang="en-US" sz="2000" dirty="0"/>
          </a:p>
        </p:txBody>
      </p:sp>
      <p:pic>
        <p:nvPicPr>
          <p:cNvPr id="545799" name="Picture 7" descr="C07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6175" y="1341438"/>
            <a:ext cx="2138363" cy="20510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1024C189-5AB9-42E8-9B6B-C00FB0BD49F3}" type="slidenum">
              <a:rPr lang="en-US" smtClean="0"/>
              <a:t>35</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8"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52208094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4"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A: Features</a:t>
            </a:r>
          </a:p>
        </p:txBody>
      </p:sp>
      <p:pic>
        <p:nvPicPr>
          <p:cNvPr id="547845" name="Picture 5" descr="C075-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4347" y="1366636"/>
            <a:ext cx="2065338" cy="1979612"/>
          </a:xfrm>
          <a:prstGeom prst="rect">
            <a:avLst/>
          </a:prstGeom>
          <a:noFill/>
          <a:extLst>
            <a:ext uri="{909E8E84-426E-40DD-AFC4-6F175D3DCCD1}">
              <a14:hiddenFill xmlns:a14="http://schemas.microsoft.com/office/drawing/2010/main">
                <a:solidFill>
                  <a:srgbClr val="FFFFFF"/>
                </a:solidFill>
              </a14:hiddenFill>
            </a:ext>
          </a:extLst>
        </p:spPr>
      </p:pic>
      <p:pic>
        <p:nvPicPr>
          <p:cNvPr id="547846" name="Picture 6" descr="C10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2628" y="3666980"/>
            <a:ext cx="1042988" cy="1182688"/>
          </a:xfrm>
          <a:prstGeom prst="rect">
            <a:avLst/>
          </a:prstGeom>
          <a:noFill/>
          <a:extLst>
            <a:ext uri="{909E8E84-426E-40DD-AFC4-6F175D3DCCD1}">
              <a14:hiddenFill xmlns:a14="http://schemas.microsoft.com/office/drawing/2010/main">
                <a:solidFill>
                  <a:srgbClr val="FFFFFF"/>
                </a:solidFill>
              </a14:hiddenFill>
            </a:ext>
          </a:extLst>
        </p:spPr>
      </p:pic>
      <p:pic>
        <p:nvPicPr>
          <p:cNvPr id="547847" name="Picture 7" descr="C122-9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3375" y="3469216"/>
            <a:ext cx="771525" cy="1627188"/>
          </a:xfrm>
          <a:prstGeom prst="rect">
            <a:avLst/>
          </a:prstGeom>
          <a:noFill/>
          <a:extLst>
            <a:ext uri="{909E8E84-426E-40DD-AFC4-6F175D3DCCD1}">
              <a14:hiddenFill xmlns:a14="http://schemas.microsoft.com/office/drawing/2010/main">
                <a:solidFill>
                  <a:srgbClr val="FFFFFF"/>
                </a:solidFill>
              </a14:hiddenFill>
            </a:ext>
          </a:extLst>
        </p:spPr>
      </p:pic>
      <p:sp>
        <p:nvSpPr>
          <p:cNvPr id="547848" name="Rectangle 8"/>
          <p:cNvSpPr>
            <a:spLocks noChangeArrowheads="1"/>
          </p:cNvSpPr>
          <p:nvPr/>
        </p:nvSpPr>
        <p:spPr bwMode="auto">
          <a:xfrm>
            <a:off x="5334000" y="1308100"/>
            <a:ext cx="3810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nSpc>
                <a:spcPts val="1800"/>
              </a:lnSpc>
              <a:tabLst>
                <a:tab pos="2578100" algn="l"/>
              </a:tabLst>
            </a:pPr>
            <a:r>
              <a:rPr lang="en-US" sz="1600" dirty="0" smtClean="0">
                <a:solidFill>
                  <a:srgbClr val="A8005C"/>
                </a:solidFill>
              </a:rPr>
              <a:t>Flow Measuring Uncertainty:</a:t>
            </a:r>
          </a:p>
          <a:p>
            <a:pPr marL="228600" indent="-228600">
              <a:lnSpc>
                <a:spcPts val="1800"/>
              </a:lnSpc>
              <a:buClr>
                <a:srgbClr val="007CAA"/>
              </a:buClr>
              <a:buSzPct val="100000"/>
              <a:buFont typeface="E+H Serif"/>
              <a:buChar char="•"/>
              <a:tabLst>
                <a:tab pos="2578100" algn="l"/>
              </a:tabLst>
            </a:pPr>
            <a:r>
              <a:rPr lang="en-US" sz="1600" dirty="0" smtClean="0"/>
              <a:t>Liquid Mass : ± 0.15/0,1% </a:t>
            </a:r>
          </a:p>
          <a:p>
            <a:pPr marL="228600" indent="-228600">
              <a:lnSpc>
                <a:spcPts val="1800"/>
              </a:lnSpc>
              <a:buClr>
                <a:srgbClr val="007CAA"/>
              </a:buClr>
              <a:buSzPct val="100000"/>
              <a:buFont typeface="E+H Serif"/>
              <a:buChar char="•"/>
              <a:tabLst>
                <a:tab pos="2578100" algn="l"/>
              </a:tabLst>
            </a:pPr>
            <a:r>
              <a:rPr lang="en-US" sz="1600" dirty="0" smtClean="0"/>
              <a:t>Gas Mass : ± 0.50%</a:t>
            </a:r>
          </a:p>
          <a:p>
            <a:pPr marL="381000" lvl="1" indent="-190500">
              <a:lnSpc>
                <a:spcPts val="1800"/>
              </a:lnSpc>
              <a:buFontTx/>
              <a:buChar char="•"/>
              <a:tabLst>
                <a:tab pos="2578100" algn="l"/>
              </a:tabLst>
            </a:pPr>
            <a:endParaRPr lang="en-US" sz="1600" dirty="0" smtClean="0"/>
          </a:p>
          <a:p>
            <a:pPr>
              <a:lnSpc>
                <a:spcPts val="1800"/>
              </a:lnSpc>
              <a:tabLst>
                <a:tab pos="2578100" algn="l"/>
              </a:tabLst>
            </a:pPr>
            <a:r>
              <a:rPr lang="en-US" sz="1600" dirty="0">
                <a:solidFill>
                  <a:srgbClr val="A8005C"/>
                </a:solidFill>
              </a:rPr>
              <a:t>Flow Measuring </a:t>
            </a:r>
            <a:r>
              <a:rPr lang="en-US" sz="1600" dirty="0" smtClean="0">
                <a:solidFill>
                  <a:srgbClr val="A8005C"/>
                </a:solidFill>
              </a:rPr>
              <a:t>Repeatability:</a:t>
            </a:r>
          </a:p>
          <a:p>
            <a:pPr marL="228600" indent="-228600">
              <a:lnSpc>
                <a:spcPts val="1800"/>
              </a:lnSpc>
              <a:buClr>
                <a:srgbClr val="007CAA"/>
              </a:buClr>
              <a:buSzPct val="100000"/>
              <a:buFont typeface="E+H Serif"/>
              <a:buChar char="•"/>
              <a:tabLst>
                <a:tab pos="2578100" algn="l"/>
              </a:tabLst>
            </a:pPr>
            <a:r>
              <a:rPr lang="en-US" sz="1600" dirty="0" smtClean="0"/>
              <a:t>Mass Flow: 0.05%</a:t>
            </a:r>
            <a:endParaRPr lang="en-US" sz="1600" dirty="0" smtClean="0">
              <a:solidFill>
                <a:srgbClr val="0066FF"/>
              </a:solidFill>
            </a:endParaRPr>
          </a:p>
          <a:p>
            <a:pPr marL="381000" lvl="1" indent="-190500">
              <a:lnSpc>
                <a:spcPts val="1800"/>
              </a:lnSpc>
              <a:buFontTx/>
              <a:buChar char="•"/>
              <a:tabLst>
                <a:tab pos="2578100" algn="l"/>
              </a:tabLst>
            </a:pPr>
            <a:endParaRPr lang="en-US" sz="1600" dirty="0" smtClean="0"/>
          </a:p>
          <a:p>
            <a:pPr>
              <a:lnSpc>
                <a:spcPts val="1800"/>
              </a:lnSpc>
              <a:tabLst>
                <a:tab pos="2578100" algn="l"/>
              </a:tabLst>
            </a:pPr>
            <a:r>
              <a:rPr lang="en-US" sz="1600" dirty="0" smtClean="0">
                <a:solidFill>
                  <a:srgbClr val="A8005C"/>
                </a:solidFill>
              </a:rPr>
              <a:t>Flow Range</a:t>
            </a:r>
          </a:p>
          <a:p>
            <a:pPr marL="228600" indent="-228600">
              <a:lnSpc>
                <a:spcPts val="1800"/>
              </a:lnSpc>
              <a:buClr>
                <a:srgbClr val="007CAA"/>
              </a:buClr>
              <a:buSzPct val="100000"/>
              <a:buFont typeface="E+H Serif"/>
              <a:buChar char="•"/>
              <a:tabLst>
                <a:tab pos="2578100" algn="l"/>
              </a:tabLst>
            </a:pPr>
            <a:r>
              <a:rPr lang="en-US" sz="1600" dirty="0" smtClean="0"/>
              <a:t>DN1         20 kg/h</a:t>
            </a:r>
          </a:p>
          <a:p>
            <a:pPr marL="228600" indent="-228600">
              <a:lnSpc>
                <a:spcPts val="1800"/>
              </a:lnSpc>
              <a:buClr>
                <a:srgbClr val="007CAA"/>
              </a:buClr>
              <a:buSzPct val="100000"/>
              <a:buFont typeface="E+H Serif"/>
              <a:buChar char="•"/>
              <a:tabLst>
                <a:tab pos="2578100" algn="l"/>
              </a:tabLst>
            </a:pPr>
            <a:r>
              <a:rPr lang="en-US" sz="1600" dirty="0" smtClean="0"/>
              <a:t>DN2        100kg/h </a:t>
            </a:r>
          </a:p>
          <a:p>
            <a:pPr marL="228600" indent="-228600">
              <a:lnSpc>
                <a:spcPts val="1800"/>
              </a:lnSpc>
              <a:buClr>
                <a:srgbClr val="007CAA"/>
              </a:buClr>
              <a:buSzPct val="100000"/>
              <a:buFont typeface="E+H Serif"/>
              <a:buChar char="•"/>
              <a:tabLst>
                <a:tab pos="2578100" algn="l"/>
              </a:tabLst>
            </a:pPr>
            <a:r>
              <a:rPr lang="en-US" sz="1600" dirty="0" smtClean="0"/>
              <a:t>DN4       450 kg/h</a:t>
            </a:r>
          </a:p>
          <a:p>
            <a:pPr>
              <a:lnSpc>
                <a:spcPts val="1800"/>
              </a:lnSpc>
              <a:tabLst>
                <a:tab pos="2578100" algn="l"/>
              </a:tabLst>
            </a:pPr>
            <a:endParaRPr lang="en-US" sz="1600" dirty="0" smtClean="0"/>
          </a:p>
          <a:p>
            <a:pPr>
              <a:lnSpc>
                <a:spcPts val="1800"/>
              </a:lnSpc>
              <a:tabLst>
                <a:tab pos="2578100" algn="l"/>
              </a:tabLst>
            </a:pPr>
            <a:r>
              <a:rPr lang="en-US" sz="1600" dirty="0">
                <a:solidFill>
                  <a:srgbClr val="A8005C"/>
                </a:solidFill>
              </a:rPr>
              <a:t>Density Measuring </a:t>
            </a:r>
            <a:r>
              <a:rPr lang="en-US" sz="1600" dirty="0" smtClean="0">
                <a:solidFill>
                  <a:srgbClr val="A8005C"/>
                </a:solidFill>
              </a:rPr>
              <a:t>Uncertainty:</a:t>
            </a:r>
            <a:endParaRPr lang="en-US" sz="1600" dirty="0">
              <a:solidFill>
                <a:srgbClr val="A8005C"/>
              </a:solidFill>
            </a:endParaRPr>
          </a:p>
          <a:p>
            <a:pPr marL="228600" indent="-228600">
              <a:lnSpc>
                <a:spcPts val="1800"/>
              </a:lnSpc>
              <a:buClr>
                <a:srgbClr val="007CAA"/>
              </a:buClr>
              <a:buSzPct val="100000"/>
              <a:buFont typeface="E+H Serif"/>
              <a:buChar char="•"/>
              <a:tabLst>
                <a:tab pos="2578100" algn="l"/>
              </a:tabLst>
            </a:pPr>
            <a:r>
              <a:rPr lang="en-US" sz="1600" dirty="0" smtClean="0"/>
              <a:t>Field/Ref. Calibration: ±0.001 kg/l</a:t>
            </a:r>
          </a:p>
          <a:p>
            <a:pPr marL="228600" indent="-228600">
              <a:lnSpc>
                <a:spcPts val="1800"/>
              </a:lnSpc>
              <a:buClr>
                <a:srgbClr val="007CAA"/>
              </a:buClr>
              <a:buSzPct val="100000"/>
              <a:buFont typeface="E+H Serif"/>
              <a:buChar char="•"/>
              <a:tabLst>
                <a:tab pos="2578100" algn="l"/>
              </a:tabLst>
            </a:pPr>
            <a:r>
              <a:rPr lang="en-US" sz="1600" dirty="0" smtClean="0"/>
              <a:t>Special Calibration: ±0.002 kg/l</a:t>
            </a:r>
          </a:p>
          <a:p>
            <a:pPr marL="228600" indent="-228600">
              <a:lnSpc>
                <a:spcPts val="1800"/>
              </a:lnSpc>
              <a:buClr>
                <a:srgbClr val="007CAA"/>
              </a:buClr>
              <a:buSzPct val="100000"/>
              <a:buFont typeface="E+H Serif"/>
              <a:buChar char="•"/>
              <a:tabLst>
                <a:tab pos="2578100" algn="l"/>
              </a:tabLst>
            </a:pPr>
            <a:r>
              <a:rPr lang="en-US" sz="1600" dirty="0" smtClean="0"/>
              <a:t>Standard Calibration: ±0.020 kg/l</a:t>
            </a:r>
          </a:p>
          <a:p>
            <a:pPr>
              <a:lnSpc>
                <a:spcPts val="1800"/>
              </a:lnSpc>
              <a:tabLst>
                <a:tab pos="2578100" algn="l"/>
              </a:tabLst>
            </a:pPr>
            <a:endParaRPr lang="en-US" sz="1600" dirty="0" smtClean="0"/>
          </a:p>
          <a:p>
            <a:pPr>
              <a:lnSpc>
                <a:spcPts val="1800"/>
              </a:lnSpc>
              <a:tabLst>
                <a:tab pos="2578100" algn="l"/>
              </a:tabLst>
            </a:pPr>
            <a:r>
              <a:rPr lang="en-US" sz="1600" dirty="0">
                <a:solidFill>
                  <a:srgbClr val="A8005C"/>
                </a:solidFill>
              </a:rPr>
              <a:t>Temperature Measuring Uncertainty:</a:t>
            </a:r>
          </a:p>
          <a:p>
            <a:pPr marL="381000" lvl="1" indent="-190500">
              <a:lnSpc>
                <a:spcPts val="1800"/>
              </a:lnSpc>
              <a:tabLst>
                <a:tab pos="2578100" algn="l"/>
              </a:tabLst>
            </a:pPr>
            <a:r>
              <a:rPr lang="en-US" sz="1600" dirty="0" smtClean="0"/>
              <a:t>± 0,5°C</a:t>
            </a:r>
            <a:endParaRPr lang="en-US" sz="1600" dirty="0">
              <a:solidFill>
                <a:srgbClr val="0066FF"/>
              </a:solidFill>
            </a:endParaRPr>
          </a:p>
        </p:txBody>
      </p:sp>
      <p:sp>
        <p:nvSpPr>
          <p:cNvPr id="4" name="Slide Number Placeholder 3"/>
          <p:cNvSpPr>
            <a:spLocks noGrp="1"/>
          </p:cNvSpPr>
          <p:nvPr>
            <p:ph type="sldNum" sz="quarter" idx="12"/>
          </p:nvPr>
        </p:nvSpPr>
        <p:spPr/>
        <p:txBody>
          <a:bodyPr/>
          <a:lstStyle/>
          <a:p>
            <a:r>
              <a:rPr lang="en-US" smtClean="0"/>
              <a:t>Slide </a:t>
            </a:r>
            <a:fld id="{C11E1F4B-764E-4851-AD95-B91EDC5810D2}" type="slidenum">
              <a:rPr lang="en-US" smtClean="0"/>
              <a:t>36</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9"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24731585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A: Sensor Design</a:t>
            </a:r>
          </a:p>
        </p:txBody>
      </p:sp>
      <p:sp>
        <p:nvSpPr>
          <p:cNvPr id="4" name="Slide Number Placeholder 3"/>
          <p:cNvSpPr>
            <a:spLocks noGrp="1"/>
          </p:cNvSpPr>
          <p:nvPr>
            <p:ph type="sldNum" sz="quarter" idx="12"/>
          </p:nvPr>
        </p:nvSpPr>
        <p:spPr/>
        <p:txBody>
          <a:bodyPr/>
          <a:lstStyle/>
          <a:p>
            <a:r>
              <a:rPr lang="en-US" smtClean="0"/>
              <a:t>Slide </a:t>
            </a:r>
            <a:fld id="{7F88ABF8-36C8-486E-B3DD-010B2BFD77DD}" type="slidenum">
              <a:rPr lang="en-US" smtClean="0"/>
              <a:t>37</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341439"/>
            <a:ext cx="6403975" cy="3260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4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3" name="Straight Connector 4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4"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8"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0"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74625056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I: Features and Benefits</a:t>
            </a:r>
          </a:p>
        </p:txBody>
      </p:sp>
      <p:sp>
        <p:nvSpPr>
          <p:cNvPr id="551939" name="Text Box 3"/>
          <p:cNvSpPr txBox="1">
            <a:spLocks noChangeArrowheads="1"/>
          </p:cNvSpPr>
          <p:nvPr/>
        </p:nvSpPr>
        <p:spPr bwMode="auto">
          <a:xfrm>
            <a:off x="4813495" y="1308100"/>
            <a:ext cx="3810000"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E+H Weidemann Com Medium" pitchFamily="2" charset="0"/>
              </a:defRPr>
            </a:lvl1pPr>
            <a:lvl2pPr marL="577850" indent="-196850">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800"/>
              </a:lnSpc>
            </a:pPr>
            <a:r>
              <a:rPr lang="en-US" sz="1400" dirty="0" smtClean="0">
                <a:latin typeface="E+H Serif"/>
              </a:rPr>
              <a:t>Diameter range 3/8"...3” (DN 8 ... 80)</a:t>
            </a:r>
          </a:p>
          <a:p>
            <a:pPr>
              <a:lnSpc>
                <a:spcPts val="1800"/>
              </a:lnSpc>
            </a:pPr>
            <a:endParaRPr lang="en-US" sz="1400" dirty="0" smtClean="0">
              <a:latin typeface="E+H Serif"/>
            </a:endParaRPr>
          </a:p>
          <a:p>
            <a:pPr>
              <a:lnSpc>
                <a:spcPts val="1800"/>
              </a:lnSpc>
            </a:pPr>
            <a:r>
              <a:rPr lang="en-US" sz="1400" dirty="0" smtClean="0">
                <a:solidFill>
                  <a:srgbClr val="A8005C"/>
                </a:solidFill>
                <a:latin typeface="E+H Serif"/>
              </a:rPr>
              <a:t>Single straight tube design, Full-bore version</a:t>
            </a:r>
          </a:p>
          <a:p>
            <a:pPr marL="200025" indent="-200025">
              <a:lnSpc>
                <a:spcPts val="1800"/>
              </a:lnSpc>
              <a:buClr>
                <a:srgbClr val="007CAA"/>
              </a:buClr>
              <a:buSzPct val="100000"/>
              <a:buFont typeface="E+H Serif"/>
              <a:buChar char="•"/>
            </a:pPr>
            <a:r>
              <a:rPr lang="en-US" sz="1400" dirty="0" smtClean="0">
                <a:latin typeface="E+H Serif"/>
              </a:rPr>
              <a:t>Low pressure drop reduces the cost of ownership. </a:t>
            </a:r>
          </a:p>
          <a:p>
            <a:pPr marL="200025" indent="-200025">
              <a:lnSpc>
                <a:spcPts val="1800"/>
              </a:lnSpc>
              <a:buClr>
                <a:srgbClr val="007CAA"/>
              </a:buClr>
              <a:buSzPct val="100000"/>
              <a:buFont typeface="E+H Serif"/>
              <a:buChar char="•"/>
            </a:pPr>
            <a:r>
              <a:rPr lang="en-US" sz="1400" dirty="0" smtClean="0">
                <a:latin typeface="E+H Serif"/>
              </a:rPr>
              <a:t>"Gentle" treatment of measured liquid. </a:t>
            </a:r>
          </a:p>
          <a:p>
            <a:pPr marL="200025" indent="-200025">
              <a:lnSpc>
                <a:spcPts val="1800"/>
              </a:lnSpc>
              <a:buClr>
                <a:srgbClr val="007CAA"/>
              </a:buClr>
              <a:buSzPct val="100000"/>
              <a:buFont typeface="E+H Serif"/>
              <a:buChar char="•"/>
            </a:pPr>
            <a:r>
              <a:rPr lang="en-US" sz="1400" dirty="0" smtClean="0">
                <a:latin typeface="E+H Serif"/>
              </a:rPr>
              <a:t>Fully drainable.</a:t>
            </a:r>
          </a:p>
          <a:p>
            <a:pPr>
              <a:lnSpc>
                <a:spcPts val="1800"/>
              </a:lnSpc>
            </a:pPr>
            <a:endParaRPr lang="en-US" sz="1400" dirty="0" smtClean="0">
              <a:latin typeface="E+H Serif"/>
            </a:endParaRPr>
          </a:p>
          <a:p>
            <a:pPr>
              <a:lnSpc>
                <a:spcPts val="1800"/>
              </a:lnSpc>
            </a:pPr>
            <a:r>
              <a:rPr lang="en-US" sz="1400" dirty="0" smtClean="0">
                <a:solidFill>
                  <a:srgbClr val="A8005C"/>
                </a:solidFill>
                <a:latin typeface="E+H Serif"/>
              </a:rPr>
              <a:t>Torsion mode balanced system TMB</a:t>
            </a:r>
            <a:r>
              <a:rPr lang="en-US" sz="1400" b="1" dirty="0" smtClean="0">
                <a:solidFill>
                  <a:srgbClr val="A8005C"/>
                </a:solidFill>
                <a:latin typeface="E+H Serif"/>
              </a:rPr>
              <a:t>™</a:t>
            </a:r>
            <a:endParaRPr lang="en-US" sz="1400" dirty="0">
              <a:solidFill>
                <a:srgbClr val="A8005C"/>
              </a:solidFill>
              <a:latin typeface="E+H Serif"/>
            </a:endParaRPr>
          </a:p>
          <a:p>
            <a:pPr marL="200025" indent="-200025">
              <a:lnSpc>
                <a:spcPts val="1800"/>
              </a:lnSpc>
              <a:buClr>
                <a:srgbClr val="007CAA"/>
              </a:buClr>
              <a:buSzPct val="100000"/>
              <a:buFont typeface="E+H Serif"/>
              <a:buChar char="•"/>
            </a:pPr>
            <a:r>
              <a:rPr lang="en-US" sz="1400" dirty="0" smtClean="0">
                <a:latin typeface="E+H Serif"/>
              </a:rPr>
              <a:t>No pipe line support needed = Lower installation cost</a:t>
            </a:r>
          </a:p>
          <a:p>
            <a:pPr marL="200025" indent="-200025">
              <a:lnSpc>
                <a:spcPts val="1800"/>
              </a:lnSpc>
              <a:buClr>
                <a:srgbClr val="007CAA"/>
              </a:buClr>
              <a:buSzPct val="100000"/>
              <a:buFont typeface="E+H Serif"/>
              <a:buChar char="•"/>
            </a:pPr>
            <a:r>
              <a:rPr lang="en-US" sz="1400" dirty="0" smtClean="0">
                <a:latin typeface="E+H Serif"/>
              </a:rPr>
              <a:t>extended vibration immunity</a:t>
            </a:r>
            <a:r>
              <a:rPr lang="en-US" sz="1400" dirty="0" smtClean="0">
                <a:solidFill>
                  <a:srgbClr val="0066FF"/>
                </a:solidFill>
                <a:latin typeface="E+H Serif"/>
              </a:rPr>
              <a:t>.</a:t>
            </a:r>
            <a:endParaRPr lang="en-US" sz="1400" dirty="0" smtClean="0">
              <a:latin typeface="E+H Serif"/>
            </a:endParaRPr>
          </a:p>
          <a:p>
            <a:pPr>
              <a:lnSpc>
                <a:spcPts val="1800"/>
              </a:lnSpc>
            </a:pPr>
            <a:endParaRPr lang="en-US" sz="1400" dirty="0" smtClean="0">
              <a:latin typeface="E+H Serif"/>
            </a:endParaRPr>
          </a:p>
          <a:p>
            <a:pPr>
              <a:lnSpc>
                <a:spcPts val="1800"/>
              </a:lnSpc>
            </a:pPr>
            <a:r>
              <a:rPr lang="en-US" sz="1400" dirty="0" smtClean="0">
                <a:solidFill>
                  <a:srgbClr val="A8005C"/>
                </a:solidFill>
                <a:latin typeface="E+H Serif"/>
              </a:rPr>
              <a:t>Fully welded version</a:t>
            </a:r>
          </a:p>
          <a:p>
            <a:pPr marL="200025" indent="-200025">
              <a:lnSpc>
                <a:spcPts val="1800"/>
              </a:lnSpc>
              <a:buClr>
                <a:srgbClr val="007CAA"/>
              </a:buClr>
              <a:buSzPct val="100000"/>
              <a:buFont typeface="E+H Serif"/>
              <a:buChar char="•"/>
            </a:pPr>
            <a:r>
              <a:rPr lang="en-US" sz="1400" dirty="0" smtClean="0">
                <a:latin typeface="E+H Serif"/>
              </a:rPr>
              <a:t>No gaskets: = reduction of maintenance cost</a:t>
            </a:r>
          </a:p>
          <a:p>
            <a:pPr>
              <a:lnSpc>
                <a:spcPts val="1800"/>
              </a:lnSpc>
            </a:pPr>
            <a:endParaRPr lang="en-US" sz="1400" dirty="0" smtClean="0">
              <a:latin typeface="E+H Serif"/>
            </a:endParaRPr>
          </a:p>
          <a:p>
            <a:pPr>
              <a:lnSpc>
                <a:spcPts val="1800"/>
              </a:lnSpc>
            </a:pPr>
            <a:r>
              <a:rPr lang="en-US" sz="1400" dirty="0" smtClean="0">
                <a:solidFill>
                  <a:srgbClr val="A8005C"/>
                </a:solidFill>
                <a:latin typeface="E+H Serif"/>
              </a:rPr>
              <a:t>Wetted parts from Titanium</a:t>
            </a:r>
          </a:p>
          <a:p>
            <a:pPr marL="200025" indent="-200025">
              <a:lnSpc>
                <a:spcPts val="1800"/>
              </a:lnSpc>
              <a:buClr>
                <a:srgbClr val="007CAA"/>
              </a:buClr>
              <a:buSzPct val="100000"/>
              <a:buFont typeface="E+H Serif"/>
              <a:buChar char="•"/>
            </a:pPr>
            <a:r>
              <a:rPr lang="en-US" sz="1400" dirty="0" smtClean="0">
                <a:latin typeface="E+H Serif"/>
              </a:rPr>
              <a:t>High corrosion resistance</a:t>
            </a:r>
          </a:p>
          <a:p>
            <a:pPr marL="200025" indent="-200025">
              <a:lnSpc>
                <a:spcPts val="1800"/>
              </a:lnSpc>
              <a:buClr>
                <a:srgbClr val="007CAA"/>
              </a:buClr>
              <a:buSzPct val="100000"/>
              <a:buFont typeface="E+H Serif"/>
              <a:buChar char="•"/>
            </a:pPr>
            <a:r>
              <a:rPr lang="en-US" sz="1400" dirty="0" smtClean="0">
                <a:latin typeface="E+H Serif"/>
              </a:rPr>
              <a:t>Can be used up to 150°C</a:t>
            </a:r>
            <a:endParaRPr lang="en-US" sz="1400" dirty="0">
              <a:solidFill>
                <a:srgbClr val="0066FF"/>
              </a:solidFill>
              <a:latin typeface="E+H Serif"/>
            </a:endParaRPr>
          </a:p>
        </p:txBody>
      </p:sp>
      <p:pic>
        <p:nvPicPr>
          <p:cNvPr id="551940" name="Picture 4" descr="C261-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117" y="1308100"/>
            <a:ext cx="1735137"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6D67CA37-11D6-47AE-B498-FD28A357F876}" type="slidenum">
              <a:rPr lang="en-US" smtClean="0"/>
              <a:t>38</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5"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0259651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 I: The Specialist</a:t>
            </a:r>
          </a:p>
        </p:txBody>
      </p:sp>
      <p:pic>
        <p:nvPicPr>
          <p:cNvPr id="553986" name="Picture 2" descr="C10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50" y="4000500"/>
            <a:ext cx="1174750" cy="1331913"/>
          </a:xfrm>
          <a:prstGeom prst="rect">
            <a:avLst/>
          </a:prstGeom>
          <a:noFill/>
          <a:extLst>
            <a:ext uri="{909E8E84-426E-40DD-AFC4-6F175D3DCCD1}">
              <a14:hiddenFill xmlns:a14="http://schemas.microsoft.com/office/drawing/2010/main">
                <a:solidFill>
                  <a:srgbClr val="FFFFFF"/>
                </a:solidFill>
              </a14:hiddenFill>
            </a:ext>
          </a:extLst>
        </p:spPr>
      </p:pic>
      <p:sp>
        <p:nvSpPr>
          <p:cNvPr id="553988" name="Text Box 4"/>
          <p:cNvSpPr txBox="1">
            <a:spLocks noChangeArrowheads="1"/>
          </p:cNvSpPr>
          <p:nvPr/>
        </p:nvSpPr>
        <p:spPr bwMode="auto">
          <a:xfrm>
            <a:off x="5334000" y="1308100"/>
            <a:ext cx="3530600" cy="39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defRPr>
                <a:solidFill>
                  <a:schemeClr val="tx1"/>
                </a:solidFill>
                <a:latin typeface="E+H Weidemann Com Medium" pitchFamily="2" charset="0"/>
              </a:defRPr>
            </a:lvl1pPr>
            <a:lvl2pPr>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pPr>
              <a:lnSpc>
                <a:spcPts val="1900"/>
              </a:lnSpc>
              <a:spcBef>
                <a:spcPts val="400"/>
              </a:spcBef>
              <a:buClr>
                <a:srgbClr val="0088FF"/>
              </a:buClr>
            </a:pPr>
            <a:r>
              <a:rPr lang="en-US" dirty="0" smtClean="0">
                <a:solidFill>
                  <a:srgbClr val="A8005C"/>
                </a:solidFill>
                <a:latin typeface="E+H Serif"/>
              </a:rPr>
              <a:t>Application</a:t>
            </a:r>
          </a:p>
          <a:p>
            <a:pPr marL="271463" indent="-271463">
              <a:lnSpc>
                <a:spcPts val="1900"/>
              </a:lnSpc>
              <a:spcBef>
                <a:spcPts val="400"/>
              </a:spcBef>
              <a:buClr>
                <a:srgbClr val="007CAA"/>
              </a:buClr>
              <a:buSzPct val="100000"/>
              <a:buFont typeface="E+H Serif"/>
              <a:buChar char="•"/>
            </a:pPr>
            <a:r>
              <a:rPr lang="en-US" dirty="0" smtClean="0">
                <a:latin typeface="E+H Serif"/>
              </a:rPr>
              <a:t>Yogurt with fruit pieces</a:t>
            </a:r>
          </a:p>
          <a:p>
            <a:pPr marL="271463" indent="-271463">
              <a:lnSpc>
                <a:spcPts val="1900"/>
              </a:lnSpc>
              <a:spcBef>
                <a:spcPts val="400"/>
              </a:spcBef>
              <a:buClr>
                <a:srgbClr val="007CAA"/>
              </a:buClr>
              <a:buSzPct val="100000"/>
              <a:buFont typeface="E+H Serif"/>
              <a:buChar char="•"/>
            </a:pPr>
            <a:r>
              <a:rPr lang="en-US" dirty="0" smtClean="0">
                <a:latin typeface="E+H Serif"/>
              </a:rPr>
              <a:t>Syrup/Molasses</a:t>
            </a:r>
          </a:p>
          <a:p>
            <a:pPr marL="271463" indent="-271463">
              <a:lnSpc>
                <a:spcPts val="1900"/>
              </a:lnSpc>
              <a:spcBef>
                <a:spcPts val="400"/>
              </a:spcBef>
              <a:buClr>
                <a:srgbClr val="007CAA"/>
              </a:buClr>
              <a:buSzPct val="100000"/>
              <a:buFont typeface="E+H Serif"/>
              <a:buChar char="•"/>
            </a:pPr>
            <a:r>
              <a:rPr lang="en-US" dirty="0" smtClean="0">
                <a:latin typeface="E+H Serif"/>
              </a:rPr>
              <a:t>Chocolate with nut pieces</a:t>
            </a:r>
            <a:br>
              <a:rPr lang="en-US" dirty="0" smtClean="0">
                <a:latin typeface="E+H Serif"/>
              </a:rPr>
            </a:br>
            <a:endParaRPr lang="en-US" dirty="0" smtClean="0">
              <a:latin typeface="E+H Serif"/>
            </a:endParaRPr>
          </a:p>
          <a:p>
            <a:pPr marL="271463" indent="-271463">
              <a:lnSpc>
                <a:spcPts val="1900"/>
              </a:lnSpc>
              <a:spcBef>
                <a:spcPts val="400"/>
              </a:spcBef>
              <a:buClr>
                <a:srgbClr val="007CAA"/>
              </a:buClr>
              <a:buSzPct val="100000"/>
              <a:buFont typeface="E+H Serif"/>
              <a:buChar char="•"/>
            </a:pPr>
            <a:r>
              <a:rPr lang="en-US" dirty="0" smtClean="0">
                <a:latin typeface="E+H Serif"/>
              </a:rPr>
              <a:t>Blood plasma (sterile)</a:t>
            </a:r>
            <a:br>
              <a:rPr lang="en-US" dirty="0" smtClean="0">
                <a:latin typeface="E+H Serif"/>
              </a:rPr>
            </a:br>
            <a:endParaRPr lang="en-US" dirty="0" smtClean="0">
              <a:latin typeface="E+H Serif"/>
            </a:endParaRPr>
          </a:p>
          <a:p>
            <a:pPr marL="271463" indent="-271463">
              <a:lnSpc>
                <a:spcPts val="1900"/>
              </a:lnSpc>
              <a:spcBef>
                <a:spcPts val="400"/>
              </a:spcBef>
              <a:buClr>
                <a:srgbClr val="007CAA"/>
              </a:buClr>
              <a:buSzPct val="100000"/>
              <a:buFont typeface="E+H Serif"/>
              <a:buChar char="•"/>
            </a:pPr>
            <a:r>
              <a:rPr lang="en-US" dirty="0" smtClean="0">
                <a:latin typeface="E+H Serif"/>
              </a:rPr>
              <a:t>Detergents, solvents</a:t>
            </a:r>
          </a:p>
          <a:p>
            <a:pPr marL="271463" indent="-271463">
              <a:lnSpc>
                <a:spcPts val="1900"/>
              </a:lnSpc>
              <a:spcBef>
                <a:spcPts val="400"/>
              </a:spcBef>
              <a:buClr>
                <a:srgbClr val="007CAA"/>
              </a:buClr>
              <a:buSzPct val="100000"/>
              <a:buFont typeface="E+H Serif"/>
              <a:buChar char="•"/>
            </a:pPr>
            <a:r>
              <a:rPr lang="en-US" dirty="0" smtClean="0">
                <a:latin typeface="E+H Serif"/>
              </a:rPr>
              <a:t>Colors</a:t>
            </a:r>
            <a:br>
              <a:rPr lang="en-US" dirty="0" smtClean="0">
                <a:latin typeface="E+H Serif"/>
              </a:rPr>
            </a:br>
            <a:endParaRPr lang="en-US" dirty="0" smtClean="0">
              <a:latin typeface="E+H Serif"/>
            </a:endParaRPr>
          </a:p>
          <a:p>
            <a:pPr marL="271463" indent="-271463">
              <a:lnSpc>
                <a:spcPts val="1900"/>
              </a:lnSpc>
              <a:spcBef>
                <a:spcPts val="400"/>
              </a:spcBef>
              <a:buClr>
                <a:srgbClr val="007CAA"/>
              </a:buClr>
              <a:buSzPct val="100000"/>
              <a:buFont typeface="E+H Serif"/>
              <a:buChar char="•"/>
            </a:pPr>
            <a:r>
              <a:rPr lang="en-US" dirty="0" smtClean="0">
                <a:latin typeface="E+H Serif"/>
              </a:rPr>
              <a:t>Liquefied gases</a:t>
            </a:r>
          </a:p>
          <a:p>
            <a:pPr>
              <a:lnSpc>
                <a:spcPts val="1900"/>
              </a:lnSpc>
              <a:spcBef>
                <a:spcPts val="400"/>
              </a:spcBef>
              <a:buClr>
                <a:srgbClr val="0088FF"/>
              </a:buClr>
              <a:buFontTx/>
              <a:buChar char="•"/>
            </a:pPr>
            <a:endParaRPr lang="en-US" dirty="0" smtClean="0">
              <a:latin typeface="E+H Serif"/>
            </a:endParaRPr>
          </a:p>
          <a:p>
            <a:pPr marL="271463" indent="-271463">
              <a:lnSpc>
                <a:spcPts val="1900"/>
              </a:lnSpc>
              <a:spcBef>
                <a:spcPts val="400"/>
              </a:spcBef>
              <a:buClr>
                <a:srgbClr val="007CAA"/>
              </a:buClr>
              <a:buSzPct val="100000"/>
              <a:buFont typeface="E+H Serif"/>
              <a:buChar char="•"/>
            </a:pPr>
            <a:r>
              <a:rPr lang="en-US" dirty="0" smtClean="0">
                <a:latin typeface="E+H Serif"/>
              </a:rPr>
              <a:t>Cosmetics</a:t>
            </a:r>
            <a:endParaRPr lang="en-US" sz="1200" dirty="0" smtClean="0">
              <a:latin typeface="E+H Serif"/>
            </a:endParaRPr>
          </a:p>
          <a:p>
            <a:pPr>
              <a:lnSpc>
                <a:spcPts val="1900"/>
              </a:lnSpc>
              <a:spcBef>
                <a:spcPts val="400"/>
              </a:spcBef>
              <a:buClr>
                <a:srgbClr val="0088FF"/>
              </a:buClr>
              <a:buFontTx/>
              <a:buChar char="•"/>
            </a:pPr>
            <a:endParaRPr lang="en-US" sz="1200" dirty="0"/>
          </a:p>
        </p:txBody>
      </p:sp>
      <p:pic>
        <p:nvPicPr>
          <p:cNvPr id="553989" name="Picture 5" descr="C261-9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965" y="3325668"/>
            <a:ext cx="822202" cy="2052782"/>
          </a:xfrm>
          <a:prstGeom prst="rect">
            <a:avLst/>
          </a:prstGeom>
          <a:noFill/>
          <a:extLst>
            <a:ext uri="{909E8E84-426E-40DD-AFC4-6F175D3DCCD1}">
              <a14:hiddenFill xmlns:a14="http://schemas.microsoft.com/office/drawing/2010/main">
                <a:solidFill>
                  <a:srgbClr val="FFFFFF"/>
                </a:solidFill>
              </a14:hiddenFill>
            </a:ext>
          </a:extLst>
        </p:spPr>
      </p:pic>
      <p:pic>
        <p:nvPicPr>
          <p:cNvPr id="553990" name="Picture 6" descr="83i_m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9839" y="1511562"/>
            <a:ext cx="974411" cy="1568450"/>
          </a:xfrm>
          <a:prstGeom prst="rect">
            <a:avLst/>
          </a:prstGeom>
          <a:noFill/>
          <a:extLst>
            <a:ext uri="{909E8E84-426E-40DD-AFC4-6F175D3DCCD1}">
              <a14:hiddenFill xmlns:a14="http://schemas.microsoft.com/office/drawing/2010/main">
                <a:solidFill>
                  <a:srgbClr val="FFFFFF"/>
                </a:solidFill>
              </a14:hiddenFill>
            </a:ext>
          </a:extLst>
        </p:spPr>
      </p:pic>
      <p:sp>
        <p:nvSpPr>
          <p:cNvPr id="553991" name="Text Box 7"/>
          <p:cNvSpPr txBox="1">
            <a:spLocks noChangeArrowheads="1"/>
          </p:cNvSpPr>
          <p:nvPr/>
        </p:nvSpPr>
        <p:spPr bwMode="auto">
          <a:xfrm>
            <a:off x="5279096" y="5556250"/>
            <a:ext cx="3530600" cy="463846"/>
          </a:xfrm>
          <a:prstGeom prst="rect">
            <a:avLst/>
          </a:prstGeom>
          <a:solidFill>
            <a:srgbClr val="E6EC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r>
              <a:rPr lang="en-US" sz="2400" smtClean="0"/>
              <a:t>Also measures viscosity</a:t>
            </a:r>
            <a:endParaRPr lang="en-US" sz="2400"/>
          </a:p>
        </p:txBody>
      </p:sp>
      <p:pic>
        <p:nvPicPr>
          <p:cNvPr id="553992" name="Picture 8" descr="C11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4250" y="1308100"/>
            <a:ext cx="1198953" cy="178336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0F1DAE3F-5171-47E3-B9DF-CFD45C91EC9D}" type="slidenum">
              <a:rPr lang="en-US" smtClean="0"/>
              <a:t>39</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9" name="LinkButton1">
            <a:hlinkClick r:id="rId7"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8"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9"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10"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1"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2"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3"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97587930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68" name="Rectangle 20"/>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Traditional Mass Flow Measurement</a:t>
            </a:r>
          </a:p>
        </p:txBody>
      </p:sp>
      <p:pic>
        <p:nvPicPr>
          <p:cNvPr id="309250" name="Picture 2" descr="C002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678" y="1899656"/>
            <a:ext cx="3571875" cy="1062038"/>
          </a:xfrm>
          <a:prstGeom prst="rect">
            <a:avLst/>
          </a:prstGeom>
          <a:noFill/>
          <a:extLst>
            <a:ext uri="{909E8E84-426E-40DD-AFC4-6F175D3DCCD1}">
              <a14:hiddenFill xmlns:a14="http://schemas.microsoft.com/office/drawing/2010/main">
                <a:solidFill>
                  <a:srgbClr val="FFFFFF"/>
                </a:solidFill>
              </a14:hiddenFill>
            </a:ext>
          </a:extLst>
        </p:spPr>
      </p:pic>
      <p:sp>
        <p:nvSpPr>
          <p:cNvPr id="309251" name="Rectangle 3"/>
          <p:cNvSpPr>
            <a:spLocks noChangeArrowheads="1"/>
          </p:cNvSpPr>
          <p:nvPr/>
        </p:nvSpPr>
        <p:spPr bwMode="auto">
          <a:xfrm>
            <a:off x="2416176" y="1338645"/>
            <a:ext cx="2820988" cy="298068"/>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09252" name="Rectangle 4"/>
          <p:cNvSpPr>
            <a:spLocks noChangeArrowheads="1"/>
          </p:cNvSpPr>
          <p:nvPr/>
        </p:nvSpPr>
        <p:spPr bwMode="auto">
          <a:xfrm>
            <a:off x="5334001" y="1336237"/>
            <a:ext cx="3486150" cy="300476"/>
          </a:xfrm>
          <a:prstGeom prst="rect">
            <a:avLst/>
          </a:prstGeom>
          <a:solidFill>
            <a:srgbClr val="D50C2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FFFFFF"/>
              </a:solidFill>
            </a:endParaRPr>
          </a:p>
        </p:txBody>
      </p:sp>
      <p:sp>
        <p:nvSpPr>
          <p:cNvPr id="309253" name="AutoShape 5"/>
          <p:cNvSpPr>
            <a:spLocks noChangeArrowheads="1"/>
          </p:cNvSpPr>
          <p:nvPr/>
        </p:nvSpPr>
        <p:spPr bwMode="auto">
          <a:xfrm>
            <a:off x="2706688" y="5805488"/>
            <a:ext cx="1319212" cy="298450"/>
          </a:xfrm>
          <a:prstGeom prst="roundRect">
            <a:avLst>
              <a:gd name="adj" fmla="val 16667"/>
            </a:avLst>
          </a:prstGeom>
          <a:solidFill>
            <a:srgbClr val="FBCDA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09254" name="Text Box 6"/>
          <p:cNvSpPr txBox="1">
            <a:spLocks noChangeArrowheads="1"/>
          </p:cNvSpPr>
          <p:nvPr/>
        </p:nvSpPr>
        <p:spPr bwMode="auto">
          <a:xfrm>
            <a:off x="2497138" y="1358900"/>
            <a:ext cx="17843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200" smtClean="0">
                <a:latin typeface="E+H Serif"/>
              </a:rPr>
              <a:t>Discontinuous, direct</a:t>
            </a:r>
            <a:endParaRPr lang="en-US" sz="1200">
              <a:latin typeface="E+H Serif"/>
            </a:endParaRPr>
          </a:p>
        </p:txBody>
      </p:sp>
      <p:sp>
        <p:nvSpPr>
          <p:cNvPr id="309255" name="Text Box 7"/>
          <p:cNvSpPr txBox="1">
            <a:spLocks noChangeArrowheads="1"/>
          </p:cNvSpPr>
          <p:nvPr/>
        </p:nvSpPr>
        <p:spPr bwMode="auto">
          <a:xfrm>
            <a:off x="2889250" y="5802313"/>
            <a:ext cx="1149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mtClean="0">
                <a:latin typeface="E+H Serif"/>
              </a:rPr>
              <a:t>m = </a:t>
            </a:r>
            <a:r>
              <a:rPr lang="en-US" smtClean="0">
                <a:latin typeface="Symbol" pitchFamily="18" charset="2"/>
              </a:rPr>
              <a:t>S</a:t>
            </a:r>
            <a:r>
              <a:rPr lang="en-US" smtClean="0">
                <a:latin typeface="E+H Serif"/>
              </a:rPr>
              <a:t>m</a:t>
            </a:r>
            <a:r>
              <a:rPr lang="en-US" baseline="-25000" smtClean="0">
                <a:latin typeface="E+H Serif"/>
              </a:rPr>
              <a:t>i</a:t>
            </a:r>
            <a:endParaRPr lang="en-US">
              <a:latin typeface="E+H Serif"/>
            </a:endParaRPr>
          </a:p>
        </p:txBody>
      </p:sp>
      <p:sp>
        <p:nvSpPr>
          <p:cNvPr id="309256" name="Text Box 8"/>
          <p:cNvSpPr txBox="1">
            <a:spLocks noChangeArrowheads="1"/>
          </p:cNvSpPr>
          <p:nvPr/>
        </p:nvSpPr>
        <p:spPr bwMode="auto">
          <a:xfrm>
            <a:off x="6296025" y="1358900"/>
            <a:ext cx="17843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200" smtClean="0">
                <a:latin typeface="E+H Serif"/>
              </a:rPr>
              <a:t>Continuous, indirect</a:t>
            </a:r>
            <a:endParaRPr lang="en-US" sz="1200">
              <a:latin typeface="E+H Serif"/>
            </a:endParaRPr>
          </a:p>
        </p:txBody>
      </p:sp>
      <p:grpSp>
        <p:nvGrpSpPr>
          <p:cNvPr id="309257" name="Group 9"/>
          <p:cNvGrpSpPr>
            <a:grpSpLocks/>
          </p:cNvGrpSpPr>
          <p:nvPr/>
        </p:nvGrpSpPr>
        <p:grpSpPr bwMode="auto">
          <a:xfrm>
            <a:off x="6134100" y="5757863"/>
            <a:ext cx="2238375" cy="352425"/>
            <a:chOff x="3916" y="3595"/>
            <a:chExt cx="1410" cy="222"/>
          </a:xfrm>
        </p:grpSpPr>
        <p:grpSp>
          <p:nvGrpSpPr>
            <p:cNvPr id="309258" name="Group 10"/>
            <p:cNvGrpSpPr>
              <a:grpSpLocks/>
            </p:cNvGrpSpPr>
            <p:nvPr/>
          </p:nvGrpSpPr>
          <p:grpSpPr bwMode="auto">
            <a:xfrm>
              <a:off x="3916" y="3595"/>
              <a:ext cx="894" cy="222"/>
              <a:chOff x="3900" y="3603"/>
              <a:chExt cx="894" cy="222"/>
            </a:xfrm>
          </p:grpSpPr>
          <p:sp>
            <p:nvSpPr>
              <p:cNvPr id="309259" name="AutoShape 11"/>
              <p:cNvSpPr>
                <a:spLocks noChangeArrowheads="1"/>
              </p:cNvSpPr>
              <p:nvPr/>
            </p:nvSpPr>
            <p:spPr bwMode="auto">
              <a:xfrm>
                <a:off x="3900" y="3621"/>
                <a:ext cx="894" cy="204"/>
              </a:xfrm>
              <a:prstGeom prst="roundRect">
                <a:avLst>
                  <a:gd name="adj" fmla="val 16667"/>
                </a:avLst>
              </a:prstGeom>
              <a:solidFill>
                <a:srgbClr val="FBCDA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260" name="Text Box 12"/>
              <p:cNvSpPr txBox="1">
                <a:spLocks noChangeArrowheads="1"/>
              </p:cNvSpPr>
              <p:nvPr/>
            </p:nvSpPr>
            <p:spPr bwMode="auto">
              <a:xfrm>
                <a:off x="4156" y="3608"/>
                <a:ext cx="8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000" smtClean="0">
                    <a:latin typeface="E+H Serif"/>
                  </a:rPr>
                  <a:t>•</a:t>
                </a:r>
                <a:endParaRPr lang="en-US" sz="1000">
                  <a:latin typeface="E+H Serif"/>
                </a:endParaRPr>
              </a:p>
            </p:txBody>
          </p:sp>
          <p:sp>
            <p:nvSpPr>
              <p:cNvPr id="309261" name="Text Box 13"/>
              <p:cNvSpPr txBox="1">
                <a:spLocks noChangeArrowheads="1"/>
              </p:cNvSpPr>
              <p:nvPr/>
            </p:nvSpPr>
            <p:spPr bwMode="auto">
              <a:xfrm>
                <a:off x="4429" y="3603"/>
                <a:ext cx="8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000" smtClean="0">
                    <a:latin typeface="E+H Serif"/>
                  </a:rPr>
                  <a:t>•</a:t>
                </a:r>
                <a:endParaRPr lang="en-US" sz="1000">
                  <a:latin typeface="E+H Serif"/>
                </a:endParaRPr>
              </a:p>
            </p:txBody>
          </p:sp>
        </p:grpSp>
        <p:sp>
          <p:nvSpPr>
            <p:cNvPr id="309262" name="Text Box 14"/>
            <p:cNvSpPr txBox="1">
              <a:spLocks noChangeArrowheads="1"/>
            </p:cNvSpPr>
            <p:nvPr/>
          </p:nvSpPr>
          <p:spPr bwMode="auto">
            <a:xfrm>
              <a:off x="4105" y="3637"/>
              <a:ext cx="122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smtClean="0">
                  <a:latin typeface="E+H Serif"/>
                </a:rPr>
                <a:t>m = V •</a:t>
              </a:r>
              <a:r>
                <a:rPr lang="en-US" dirty="0" smtClean="0">
                  <a:latin typeface="Symbol" pitchFamily="18" charset="2"/>
                </a:rPr>
                <a:t> r</a:t>
              </a:r>
              <a:endParaRPr lang="en-US" sz="1200" dirty="0">
                <a:latin typeface="Arial" pitchFamily="34" charset="0"/>
              </a:endParaRPr>
            </a:p>
          </p:txBody>
        </p:sp>
      </p:grpSp>
      <p:sp>
        <p:nvSpPr>
          <p:cNvPr id="309263" name="Text Box 15"/>
          <p:cNvSpPr txBox="1">
            <a:spLocks noChangeArrowheads="1"/>
          </p:cNvSpPr>
          <p:nvPr/>
        </p:nvSpPr>
        <p:spPr bwMode="auto">
          <a:xfrm>
            <a:off x="6016625" y="4164013"/>
            <a:ext cx="107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000" smtClean="0">
                <a:latin typeface="E+H Serif"/>
              </a:rPr>
              <a:t>•</a:t>
            </a:r>
            <a:endParaRPr lang="en-US" sz="1000">
              <a:latin typeface="E+H Serif"/>
            </a:endParaRPr>
          </a:p>
        </p:txBody>
      </p:sp>
      <p:sp>
        <p:nvSpPr>
          <p:cNvPr id="309264" name="Text Box 16"/>
          <p:cNvSpPr txBox="1">
            <a:spLocks noChangeArrowheads="1"/>
          </p:cNvSpPr>
          <p:nvPr/>
        </p:nvSpPr>
        <p:spPr bwMode="auto">
          <a:xfrm>
            <a:off x="5916613" y="4214813"/>
            <a:ext cx="215106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87338" algn="l"/>
                <a:tab pos="574675" algn="l"/>
              </a:tabLst>
              <a:defRPr>
                <a:solidFill>
                  <a:schemeClr val="tx1"/>
                </a:solidFill>
                <a:latin typeface="E+H Weidemann Com Medium" pitchFamily="2" charset="0"/>
              </a:defRPr>
            </a:lvl1pPr>
            <a:lvl2pPr>
              <a:tabLst>
                <a:tab pos="287338" algn="l"/>
                <a:tab pos="574675" algn="l"/>
              </a:tabLst>
              <a:defRPr>
                <a:solidFill>
                  <a:schemeClr val="tx1"/>
                </a:solidFill>
                <a:latin typeface="E+H Weidemann Com Medium" pitchFamily="2" charset="0"/>
              </a:defRPr>
            </a:lvl2pPr>
            <a:lvl3pPr>
              <a:tabLst>
                <a:tab pos="287338" algn="l"/>
                <a:tab pos="574675" algn="l"/>
              </a:tabLst>
              <a:defRPr>
                <a:solidFill>
                  <a:schemeClr val="tx1"/>
                </a:solidFill>
                <a:latin typeface="E+H Weidemann Com Medium" pitchFamily="2" charset="0"/>
              </a:defRPr>
            </a:lvl3pPr>
            <a:lvl4pPr>
              <a:tabLst>
                <a:tab pos="287338" algn="l"/>
                <a:tab pos="574675" algn="l"/>
              </a:tabLst>
              <a:defRPr>
                <a:solidFill>
                  <a:schemeClr val="tx1"/>
                </a:solidFill>
                <a:latin typeface="E+H Weidemann Com Medium" pitchFamily="2" charset="0"/>
              </a:defRPr>
            </a:lvl4pPr>
            <a:lvl5pPr>
              <a:tabLst>
                <a:tab pos="287338" algn="l"/>
                <a:tab pos="574675" algn="l"/>
              </a:tabLst>
              <a:defRPr>
                <a:solidFill>
                  <a:schemeClr val="tx1"/>
                </a:solidFill>
                <a:latin typeface="E+H Weidemann Com Medium" pitchFamily="2" charset="0"/>
              </a:defRPr>
            </a:lvl5pPr>
            <a:lvl6pPr fontAlgn="base">
              <a:spcBef>
                <a:spcPct val="0"/>
              </a:spcBef>
              <a:spcAft>
                <a:spcPct val="0"/>
              </a:spcAft>
              <a:tabLst>
                <a:tab pos="287338" algn="l"/>
                <a:tab pos="574675" algn="l"/>
              </a:tabLst>
              <a:defRPr>
                <a:solidFill>
                  <a:schemeClr val="tx1"/>
                </a:solidFill>
                <a:latin typeface="E+H Weidemann Com Medium" pitchFamily="2" charset="0"/>
              </a:defRPr>
            </a:lvl6pPr>
            <a:lvl7pPr fontAlgn="base">
              <a:spcBef>
                <a:spcPct val="0"/>
              </a:spcBef>
              <a:spcAft>
                <a:spcPct val="0"/>
              </a:spcAft>
              <a:tabLst>
                <a:tab pos="287338" algn="l"/>
                <a:tab pos="574675" algn="l"/>
              </a:tabLst>
              <a:defRPr>
                <a:solidFill>
                  <a:schemeClr val="tx1"/>
                </a:solidFill>
                <a:latin typeface="E+H Weidemann Com Medium" pitchFamily="2" charset="0"/>
              </a:defRPr>
            </a:lvl7pPr>
            <a:lvl8pPr fontAlgn="base">
              <a:spcBef>
                <a:spcPct val="0"/>
              </a:spcBef>
              <a:spcAft>
                <a:spcPct val="0"/>
              </a:spcAft>
              <a:tabLst>
                <a:tab pos="287338" algn="l"/>
                <a:tab pos="574675" algn="l"/>
              </a:tabLst>
              <a:defRPr>
                <a:solidFill>
                  <a:schemeClr val="tx1"/>
                </a:solidFill>
                <a:latin typeface="E+H Weidemann Com Medium" pitchFamily="2" charset="0"/>
              </a:defRPr>
            </a:lvl8pPr>
            <a:lvl9pPr fontAlgn="base">
              <a:spcBef>
                <a:spcPct val="0"/>
              </a:spcBef>
              <a:spcAft>
                <a:spcPct val="0"/>
              </a:spcAft>
              <a:tabLst>
                <a:tab pos="287338" algn="l"/>
                <a:tab pos="574675" algn="l"/>
              </a:tabLst>
              <a:defRPr>
                <a:solidFill>
                  <a:schemeClr val="tx1"/>
                </a:solidFill>
                <a:latin typeface="E+H Weidemann Com Medium" pitchFamily="2" charset="0"/>
              </a:defRPr>
            </a:lvl9pPr>
          </a:lstStyle>
          <a:p>
            <a:pPr>
              <a:spcBef>
                <a:spcPct val="50000"/>
              </a:spcBef>
            </a:pPr>
            <a:r>
              <a:rPr lang="en-US" smtClean="0">
                <a:latin typeface="E+H Serif"/>
              </a:rPr>
              <a:t>V	=	Volume flow</a:t>
            </a:r>
          </a:p>
          <a:p>
            <a:pPr>
              <a:lnSpc>
                <a:spcPct val="105000"/>
              </a:lnSpc>
              <a:spcBef>
                <a:spcPct val="50000"/>
              </a:spcBef>
            </a:pPr>
            <a:r>
              <a:rPr lang="en-US" smtClean="0">
                <a:latin typeface="E+H Serif"/>
              </a:rPr>
              <a:t>r	=	Density</a:t>
            </a:r>
          </a:p>
          <a:p>
            <a:pPr>
              <a:lnSpc>
                <a:spcPct val="125000"/>
              </a:lnSpc>
              <a:spcBef>
                <a:spcPct val="50000"/>
              </a:spcBef>
            </a:pPr>
            <a:r>
              <a:rPr lang="en-US" smtClean="0">
                <a:latin typeface="E+H Serif"/>
              </a:rPr>
              <a:t>m	=	Mass flow</a:t>
            </a:r>
            <a:endParaRPr lang="en-US">
              <a:latin typeface="E+H Serif"/>
            </a:endParaRPr>
          </a:p>
        </p:txBody>
      </p:sp>
      <p:sp>
        <p:nvSpPr>
          <p:cNvPr id="309265" name="Text Box 17"/>
          <p:cNvSpPr txBox="1">
            <a:spLocks noChangeArrowheads="1"/>
          </p:cNvSpPr>
          <p:nvPr/>
        </p:nvSpPr>
        <p:spPr bwMode="auto">
          <a:xfrm>
            <a:off x="6062663" y="5080000"/>
            <a:ext cx="107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000" smtClean="0">
                <a:latin typeface="E+H Serif"/>
              </a:rPr>
              <a:t>•</a:t>
            </a:r>
            <a:endParaRPr lang="en-US" sz="1000">
              <a:latin typeface="E+H Serif"/>
            </a:endParaRPr>
          </a:p>
        </p:txBody>
      </p:sp>
      <p:pic>
        <p:nvPicPr>
          <p:cNvPr id="309266" name="Picture 18" descr="C00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177" y="2181984"/>
            <a:ext cx="3579813" cy="2547938"/>
          </a:xfrm>
          <a:prstGeom prst="rect">
            <a:avLst/>
          </a:prstGeom>
          <a:noFill/>
          <a:extLst>
            <a:ext uri="{909E8E84-426E-40DD-AFC4-6F175D3DCCD1}">
              <a14:hiddenFill xmlns:a14="http://schemas.microsoft.com/office/drawing/2010/main">
                <a:solidFill>
                  <a:srgbClr val="FFFFFF"/>
                </a:solidFill>
              </a14:hiddenFill>
            </a:ext>
          </a:extLst>
        </p:spPr>
      </p:pic>
      <p:sp>
        <p:nvSpPr>
          <p:cNvPr id="309267" name="Text Box 19"/>
          <p:cNvSpPr txBox="1">
            <a:spLocks noChangeArrowheads="1"/>
          </p:cNvSpPr>
          <p:nvPr/>
        </p:nvSpPr>
        <p:spPr bwMode="auto">
          <a:xfrm>
            <a:off x="2849563" y="4003675"/>
            <a:ext cx="2381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200" smtClean="0">
                <a:latin typeface="E+H Serif"/>
              </a:rPr>
              <a:t>m</a:t>
            </a:r>
            <a:r>
              <a:rPr lang="en-US" sz="1200" baseline="-25000" smtClean="0">
                <a:latin typeface="E+H Serif"/>
              </a:rPr>
              <a:t>i</a:t>
            </a:r>
            <a:endParaRPr lang="en-US" sz="1200">
              <a:latin typeface="E+H Serif"/>
            </a:endParaRPr>
          </a:p>
        </p:txBody>
      </p:sp>
      <p:sp>
        <p:nvSpPr>
          <p:cNvPr id="4" name="Slide Number Placeholder 3"/>
          <p:cNvSpPr>
            <a:spLocks noGrp="1"/>
          </p:cNvSpPr>
          <p:nvPr>
            <p:ph type="sldNum" sz="quarter" idx="12"/>
          </p:nvPr>
        </p:nvSpPr>
        <p:spPr/>
        <p:txBody>
          <a:bodyPr/>
          <a:lstStyle/>
          <a:p>
            <a:r>
              <a:rPr lang="en-US" smtClean="0"/>
              <a:t>Slide </a:t>
            </a:r>
            <a:fld id="{16F44E44-506E-4682-94B8-89C183E36D71}" type="slidenum">
              <a:rPr lang="en-US" smtClean="0"/>
              <a:t>4</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41"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42"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44"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46"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48"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9" name="Straight Connector 48"/>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0"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1"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2"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3"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4"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5"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6"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66530362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791" y="5965825"/>
            <a:ext cx="10452296" cy="1138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rgbClr val="000000"/>
              </a:solidFill>
              <a:latin typeface="E+H Serif" pitchFamily="18" charset="0"/>
            </a:endParaRPr>
          </a:p>
        </p:txBody>
      </p:sp>
      <p:sp>
        <p:nvSpPr>
          <p:cNvPr id="556035"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a:t>Promass</a:t>
            </a:r>
            <a:r>
              <a:rPr lang="en-US" dirty="0"/>
              <a:t> </a:t>
            </a:r>
            <a:r>
              <a:rPr lang="en-US" dirty="0" smtClean="0"/>
              <a:t>I Patented </a:t>
            </a:r>
            <a:r>
              <a:rPr lang="en-US" dirty="0"/>
              <a:t>Viscosity control</a:t>
            </a:r>
          </a:p>
        </p:txBody>
      </p:sp>
      <p:pic>
        <p:nvPicPr>
          <p:cNvPr id="556036" name="Picture 4" descr="C11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175" y="2565400"/>
            <a:ext cx="1938338" cy="2882900"/>
          </a:xfrm>
          <a:prstGeom prst="rect">
            <a:avLst/>
          </a:prstGeom>
          <a:noFill/>
          <a:extLst>
            <a:ext uri="{909E8E84-426E-40DD-AFC4-6F175D3DCCD1}">
              <a14:hiddenFill xmlns:a14="http://schemas.microsoft.com/office/drawing/2010/main">
                <a:solidFill>
                  <a:srgbClr val="FFFFFF"/>
                </a:solidFill>
              </a14:hiddenFill>
            </a:ext>
          </a:extLst>
        </p:spPr>
      </p:pic>
      <p:sp>
        <p:nvSpPr>
          <p:cNvPr id="556037" name="AutoShape 5"/>
          <p:cNvSpPr>
            <a:spLocks/>
          </p:cNvSpPr>
          <p:nvPr/>
        </p:nvSpPr>
        <p:spPr bwMode="auto">
          <a:xfrm>
            <a:off x="1260475" y="1235075"/>
            <a:ext cx="2871788" cy="401638"/>
          </a:xfrm>
          <a:prstGeom prst="accentBorderCallout1">
            <a:avLst>
              <a:gd name="adj1" fmla="val 28458"/>
              <a:gd name="adj2" fmla="val 102653"/>
              <a:gd name="adj3" fmla="val 300792"/>
              <a:gd name="adj4" fmla="val 156329"/>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latin typeface="E+H Serif"/>
              </a:rPr>
              <a:t>Diameter DN 8 ... 80</a:t>
            </a:r>
            <a:endParaRPr lang="en-US">
              <a:solidFill>
                <a:srgbClr val="FFFFFF"/>
              </a:solidFill>
              <a:latin typeface="E+H Serif"/>
            </a:endParaRPr>
          </a:p>
        </p:txBody>
      </p:sp>
      <p:sp>
        <p:nvSpPr>
          <p:cNvPr id="556038" name="Text Box 6"/>
          <p:cNvSpPr txBox="1">
            <a:spLocks noChangeArrowheads="1"/>
          </p:cNvSpPr>
          <p:nvPr/>
        </p:nvSpPr>
        <p:spPr bwMode="auto">
          <a:xfrm>
            <a:off x="1266825" y="1827213"/>
            <a:ext cx="2952750" cy="593725"/>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i="1" smtClean="0">
                <a:solidFill>
                  <a:srgbClr val="000000"/>
                </a:solidFill>
              </a:rPr>
              <a:t>Wide range of application and industries.</a:t>
            </a:r>
            <a:endParaRPr lang="en-US" sz="1600"/>
          </a:p>
        </p:txBody>
      </p:sp>
      <p:sp>
        <p:nvSpPr>
          <p:cNvPr id="556039" name="AutoShape 7"/>
          <p:cNvSpPr>
            <a:spLocks/>
          </p:cNvSpPr>
          <p:nvPr/>
        </p:nvSpPr>
        <p:spPr bwMode="auto">
          <a:xfrm>
            <a:off x="6372225" y="2463800"/>
            <a:ext cx="2447925" cy="401638"/>
          </a:xfrm>
          <a:prstGeom prst="accentBorderCallout1">
            <a:avLst>
              <a:gd name="adj1" fmla="val 28458"/>
              <a:gd name="adj2" fmla="val -2750"/>
              <a:gd name="adj3" fmla="val 166009"/>
              <a:gd name="adj4" fmla="val -15347"/>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Low pressure drop</a:t>
            </a:r>
            <a:endParaRPr lang="en-US">
              <a:solidFill>
                <a:srgbClr val="FFFFFF"/>
              </a:solidFill>
            </a:endParaRPr>
          </a:p>
        </p:txBody>
      </p:sp>
      <p:sp>
        <p:nvSpPr>
          <p:cNvPr id="556040" name="Text Box 8"/>
          <p:cNvSpPr txBox="1">
            <a:spLocks noChangeArrowheads="1"/>
          </p:cNvSpPr>
          <p:nvPr/>
        </p:nvSpPr>
        <p:spPr bwMode="auto">
          <a:xfrm>
            <a:off x="6300788" y="3068638"/>
            <a:ext cx="2519362" cy="34925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600" i="1" smtClean="0">
                <a:solidFill>
                  <a:srgbClr val="000000"/>
                </a:solidFill>
              </a:rPr>
              <a:t>No shearing stress  </a:t>
            </a:r>
            <a:endParaRPr lang="en-US" sz="1600" i="1">
              <a:solidFill>
                <a:srgbClr val="000000"/>
              </a:solidFill>
            </a:endParaRPr>
          </a:p>
        </p:txBody>
      </p:sp>
      <p:sp>
        <p:nvSpPr>
          <p:cNvPr id="556041" name="AutoShape 9"/>
          <p:cNvSpPr>
            <a:spLocks/>
          </p:cNvSpPr>
          <p:nvPr/>
        </p:nvSpPr>
        <p:spPr bwMode="auto">
          <a:xfrm>
            <a:off x="6191250" y="3894138"/>
            <a:ext cx="2628900" cy="401637"/>
          </a:xfrm>
          <a:prstGeom prst="accentBorderCallout1">
            <a:avLst>
              <a:gd name="adj1" fmla="val 28458"/>
              <a:gd name="adj2" fmla="val -2782"/>
              <a:gd name="adj3" fmla="val 1185"/>
              <a:gd name="adj4" fmla="val -10037"/>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Single straight tube</a:t>
            </a:r>
            <a:endParaRPr lang="en-US">
              <a:solidFill>
                <a:srgbClr val="FFFFFF"/>
              </a:solidFill>
            </a:endParaRPr>
          </a:p>
        </p:txBody>
      </p:sp>
      <p:sp>
        <p:nvSpPr>
          <p:cNvPr id="556042" name="Text Box 10"/>
          <p:cNvSpPr txBox="1">
            <a:spLocks noChangeArrowheads="1"/>
          </p:cNvSpPr>
          <p:nvPr/>
        </p:nvSpPr>
        <p:spPr bwMode="auto">
          <a:xfrm>
            <a:off x="6170613" y="4627563"/>
            <a:ext cx="2649537" cy="584775"/>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600" smtClean="0">
                <a:solidFill>
                  <a:srgbClr val="000000"/>
                </a:solidFill>
              </a:rPr>
              <a:t>Perfect for waste oil metering</a:t>
            </a:r>
            <a:endParaRPr lang="en-US" sz="1600"/>
          </a:p>
        </p:txBody>
      </p:sp>
      <p:sp>
        <p:nvSpPr>
          <p:cNvPr id="556043" name="AutoShape 11"/>
          <p:cNvSpPr>
            <a:spLocks/>
          </p:cNvSpPr>
          <p:nvPr/>
        </p:nvSpPr>
        <p:spPr bwMode="auto">
          <a:xfrm>
            <a:off x="344488" y="2573338"/>
            <a:ext cx="3563937" cy="401637"/>
          </a:xfrm>
          <a:prstGeom prst="accentBorderCallout1">
            <a:avLst>
              <a:gd name="adj1" fmla="val 28458"/>
              <a:gd name="adj2" fmla="val 102139"/>
              <a:gd name="adj3" fmla="val 183398"/>
              <a:gd name="adj4" fmla="val 122806"/>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Torsion Mode Balancing TMB™</a:t>
            </a:r>
            <a:endParaRPr lang="en-US">
              <a:solidFill>
                <a:srgbClr val="FFFFFF"/>
              </a:solidFill>
            </a:endParaRPr>
          </a:p>
        </p:txBody>
      </p:sp>
      <p:sp>
        <p:nvSpPr>
          <p:cNvPr id="556044" name="Text Box 12"/>
          <p:cNvSpPr txBox="1">
            <a:spLocks noChangeArrowheads="1"/>
          </p:cNvSpPr>
          <p:nvPr/>
        </p:nvSpPr>
        <p:spPr bwMode="auto">
          <a:xfrm>
            <a:off x="344488" y="3192463"/>
            <a:ext cx="3643312" cy="830997"/>
          </a:xfrm>
          <a:prstGeom prst="rect">
            <a:avLst/>
          </a:prstGeom>
          <a:solidFill>
            <a:schemeClr val="bg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smtClean="0"/>
              <a:t>Dual frequency oscillation means the measurement is immune to bubbles etc</a:t>
            </a:r>
            <a:endParaRPr lang="en-US" sz="1600"/>
          </a:p>
        </p:txBody>
      </p:sp>
      <p:sp>
        <p:nvSpPr>
          <p:cNvPr id="556045" name="AutoShape 13"/>
          <p:cNvSpPr>
            <a:spLocks/>
          </p:cNvSpPr>
          <p:nvPr/>
        </p:nvSpPr>
        <p:spPr bwMode="auto">
          <a:xfrm>
            <a:off x="839788" y="4678363"/>
            <a:ext cx="3168650" cy="401637"/>
          </a:xfrm>
          <a:prstGeom prst="accentBorderCallout1">
            <a:avLst>
              <a:gd name="adj1" fmla="val 28458"/>
              <a:gd name="adj2" fmla="val 102403"/>
              <a:gd name="adj3" fmla="val -124505"/>
              <a:gd name="adj4" fmla="val 105259"/>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No fixing accessories required</a:t>
            </a:r>
            <a:endParaRPr lang="en-US">
              <a:solidFill>
                <a:srgbClr val="FFFFFF"/>
              </a:solidFill>
            </a:endParaRPr>
          </a:p>
        </p:txBody>
      </p:sp>
      <p:sp>
        <p:nvSpPr>
          <p:cNvPr id="556046" name="Text Box 14"/>
          <p:cNvSpPr txBox="1">
            <a:spLocks noChangeArrowheads="1"/>
          </p:cNvSpPr>
          <p:nvPr/>
        </p:nvSpPr>
        <p:spPr bwMode="auto">
          <a:xfrm>
            <a:off x="852488" y="5372100"/>
            <a:ext cx="3240087" cy="593725"/>
          </a:xfrm>
          <a:prstGeom prst="rect">
            <a:avLst/>
          </a:prstGeom>
          <a:solidFill>
            <a:schemeClr val="bg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smtClean="0">
                <a:solidFill>
                  <a:srgbClr val="000000"/>
                </a:solidFill>
              </a:rPr>
              <a:t>Lower installation cost and better vibration immunity</a:t>
            </a:r>
            <a:endParaRPr lang="en-US" sz="1600">
              <a:solidFill>
                <a:srgbClr val="000000"/>
              </a:solidFill>
            </a:endParaRPr>
          </a:p>
        </p:txBody>
      </p:sp>
      <p:sp>
        <p:nvSpPr>
          <p:cNvPr id="556047" name="AutoShape 15"/>
          <p:cNvSpPr>
            <a:spLocks noChangeArrowheads="1"/>
          </p:cNvSpPr>
          <p:nvPr/>
        </p:nvSpPr>
        <p:spPr bwMode="auto">
          <a:xfrm rot="10800000">
            <a:off x="1751013" y="3022600"/>
            <a:ext cx="576262" cy="144463"/>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p>
        </p:txBody>
      </p:sp>
      <p:sp>
        <p:nvSpPr>
          <p:cNvPr id="556048" name="AutoShape 16"/>
          <p:cNvSpPr>
            <a:spLocks noChangeArrowheads="1"/>
          </p:cNvSpPr>
          <p:nvPr/>
        </p:nvSpPr>
        <p:spPr bwMode="auto">
          <a:xfrm rot="10800000">
            <a:off x="2279650" y="5164138"/>
            <a:ext cx="576263" cy="144462"/>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p>
        </p:txBody>
      </p:sp>
      <p:sp>
        <p:nvSpPr>
          <p:cNvPr id="556049" name="AutoShape 17"/>
          <p:cNvSpPr>
            <a:spLocks noChangeArrowheads="1"/>
          </p:cNvSpPr>
          <p:nvPr/>
        </p:nvSpPr>
        <p:spPr bwMode="auto">
          <a:xfrm rot="10800000">
            <a:off x="2371725" y="1646238"/>
            <a:ext cx="638175" cy="144462"/>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p>
        </p:txBody>
      </p:sp>
      <p:sp>
        <p:nvSpPr>
          <p:cNvPr id="556050" name="AutoShape 18"/>
          <p:cNvSpPr>
            <a:spLocks noChangeArrowheads="1"/>
          </p:cNvSpPr>
          <p:nvPr/>
        </p:nvSpPr>
        <p:spPr bwMode="auto">
          <a:xfrm rot="10800000">
            <a:off x="7524750" y="2924175"/>
            <a:ext cx="576263" cy="144463"/>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556051" name="AutoShape 19"/>
          <p:cNvSpPr>
            <a:spLocks noChangeArrowheads="1"/>
          </p:cNvSpPr>
          <p:nvPr/>
        </p:nvSpPr>
        <p:spPr bwMode="auto">
          <a:xfrm rot="10800000">
            <a:off x="7273925" y="4432300"/>
            <a:ext cx="576263" cy="144463"/>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p>
        </p:txBody>
      </p:sp>
      <p:sp>
        <p:nvSpPr>
          <p:cNvPr id="556052" name="AutoShape 20"/>
          <p:cNvSpPr>
            <a:spLocks/>
          </p:cNvSpPr>
          <p:nvPr/>
        </p:nvSpPr>
        <p:spPr bwMode="auto">
          <a:xfrm>
            <a:off x="4843463" y="5568950"/>
            <a:ext cx="3348037" cy="401638"/>
          </a:xfrm>
          <a:prstGeom prst="accentBorderCallout1">
            <a:avLst>
              <a:gd name="adj1" fmla="val 28458"/>
              <a:gd name="adj2" fmla="val -2278"/>
              <a:gd name="adj3" fmla="val -4347"/>
              <a:gd name="adj4" fmla="val -531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Fully welded no gaskets</a:t>
            </a:r>
            <a:endParaRPr lang="en-US">
              <a:solidFill>
                <a:srgbClr val="FFFFFF"/>
              </a:solidFill>
            </a:endParaRPr>
          </a:p>
        </p:txBody>
      </p:sp>
      <p:sp>
        <p:nvSpPr>
          <p:cNvPr id="556053" name="Text Box 21"/>
          <p:cNvSpPr txBox="1">
            <a:spLocks noChangeArrowheads="1"/>
          </p:cNvSpPr>
          <p:nvPr/>
        </p:nvSpPr>
        <p:spPr bwMode="auto">
          <a:xfrm>
            <a:off x="4810125" y="6175375"/>
            <a:ext cx="3419475" cy="593725"/>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smtClean="0">
                <a:solidFill>
                  <a:srgbClr val="000000"/>
                </a:solidFill>
              </a:rPr>
              <a:t>Reduction of possible leakage points and maintenance cost</a:t>
            </a:r>
            <a:endParaRPr lang="en-US" sz="1600">
              <a:solidFill>
                <a:srgbClr val="000000"/>
              </a:solidFill>
            </a:endParaRPr>
          </a:p>
        </p:txBody>
      </p:sp>
      <p:sp>
        <p:nvSpPr>
          <p:cNvPr id="556054" name="AutoShape 22"/>
          <p:cNvSpPr>
            <a:spLocks noChangeArrowheads="1"/>
          </p:cNvSpPr>
          <p:nvPr/>
        </p:nvSpPr>
        <p:spPr bwMode="auto">
          <a:xfrm rot="10800000">
            <a:off x="6249988" y="6030913"/>
            <a:ext cx="576262" cy="144462"/>
          </a:xfrm>
          <a:prstGeom prst="triangle">
            <a:avLst>
              <a:gd name="adj" fmla="val 50000"/>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p>
        </p:txBody>
      </p:sp>
      <p:sp>
        <p:nvSpPr>
          <p:cNvPr id="556055" name="AutoShape 23"/>
          <p:cNvSpPr>
            <a:spLocks/>
          </p:cNvSpPr>
          <p:nvPr/>
        </p:nvSpPr>
        <p:spPr bwMode="auto">
          <a:xfrm>
            <a:off x="5897563" y="1238250"/>
            <a:ext cx="2922587" cy="609600"/>
          </a:xfrm>
          <a:prstGeom prst="accentBorderCallout1">
            <a:avLst>
              <a:gd name="adj1" fmla="val 18750"/>
              <a:gd name="adj2" fmla="val -2495"/>
              <a:gd name="adj3" fmla="val 215625"/>
              <a:gd name="adj4" fmla="val -13463"/>
            </a:avLst>
          </a:prstGeom>
          <a:solidFill>
            <a:schemeClr val="accent2"/>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mtClean="0">
                <a:solidFill>
                  <a:srgbClr val="FFFFFF"/>
                </a:solidFill>
              </a:rPr>
              <a:t>...with flow rates 10kg/h...180’000 kg/h</a:t>
            </a:r>
            <a:endParaRPr lang="en-US">
              <a:solidFill>
                <a:srgbClr val="FFFFFF"/>
              </a:solidFill>
            </a:endParaRPr>
          </a:p>
        </p:txBody>
      </p:sp>
    </p:spTree>
    <p:extLst>
      <p:ext uri="{BB962C8B-B14F-4D97-AF65-F5344CB8AC3E}">
        <p14:creationId xmlns:p14="http://schemas.microsoft.com/office/powerpoint/2010/main" val="9619910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6049"/>
                                        </p:tgtEl>
                                        <p:attrNameLst>
                                          <p:attrName>style.visibility</p:attrName>
                                        </p:attrNameLst>
                                      </p:cBhvr>
                                      <p:to>
                                        <p:strVal val="visible"/>
                                      </p:to>
                                    </p:set>
                                    <p:animEffect transition="in" filter="blinds(horizontal)">
                                      <p:cBhvr>
                                        <p:cTn id="7" dur="500"/>
                                        <p:tgtEl>
                                          <p:spTgt spid="5560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6037"/>
                                        </p:tgtEl>
                                        <p:attrNameLst>
                                          <p:attrName>style.visibility</p:attrName>
                                        </p:attrNameLst>
                                      </p:cBhvr>
                                      <p:to>
                                        <p:strVal val="visible"/>
                                      </p:to>
                                    </p:set>
                                    <p:animEffect transition="in" filter="blinds(horizontal)">
                                      <p:cBhvr>
                                        <p:cTn id="10" dur="500"/>
                                        <p:tgtEl>
                                          <p:spTgt spid="55603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6038"/>
                                        </p:tgtEl>
                                        <p:attrNameLst>
                                          <p:attrName>style.visibility</p:attrName>
                                        </p:attrNameLst>
                                      </p:cBhvr>
                                      <p:to>
                                        <p:strVal val="visible"/>
                                      </p:to>
                                    </p:set>
                                    <p:animEffect transition="in" filter="blinds(horizontal)">
                                      <p:cBhvr>
                                        <p:cTn id="13" dur="500"/>
                                        <p:tgtEl>
                                          <p:spTgt spid="5560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56055"/>
                                        </p:tgtEl>
                                        <p:attrNameLst>
                                          <p:attrName>style.visibility</p:attrName>
                                        </p:attrNameLst>
                                      </p:cBhvr>
                                      <p:to>
                                        <p:strVal val="visible"/>
                                      </p:to>
                                    </p:set>
                                    <p:animEffect transition="in" filter="blinds(horizontal)">
                                      <p:cBhvr>
                                        <p:cTn id="18" dur="500"/>
                                        <p:tgtEl>
                                          <p:spTgt spid="55605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56044"/>
                                        </p:tgtEl>
                                        <p:attrNameLst>
                                          <p:attrName>style.visibility</p:attrName>
                                        </p:attrNameLst>
                                      </p:cBhvr>
                                      <p:to>
                                        <p:strVal val="visible"/>
                                      </p:to>
                                    </p:set>
                                    <p:animEffect transition="in" filter="blinds(horizontal)">
                                      <p:cBhvr>
                                        <p:cTn id="23" dur="500"/>
                                        <p:tgtEl>
                                          <p:spTgt spid="55604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56043"/>
                                        </p:tgtEl>
                                        <p:attrNameLst>
                                          <p:attrName>style.visibility</p:attrName>
                                        </p:attrNameLst>
                                      </p:cBhvr>
                                      <p:to>
                                        <p:strVal val="visible"/>
                                      </p:to>
                                    </p:set>
                                    <p:animEffect transition="in" filter="blinds(horizontal)">
                                      <p:cBhvr>
                                        <p:cTn id="26" dur="500"/>
                                        <p:tgtEl>
                                          <p:spTgt spid="55604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56047"/>
                                        </p:tgtEl>
                                        <p:attrNameLst>
                                          <p:attrName>style.visibility</p:attrName>
                                        </p:attrNameLst>
                                      </p:cBhvr>
                                      <p:to>
                                        <p:strVal val="visible"/>
                                      </p:to>
                                    </p:set>
                                    <p:animEffect transition="in" filter="blinds(horizontal)">
                                      <p:cBhvr>
                                        <p:cTn id="29" dur="500"/>
                                        <p:tgtEl>
                                          <p:spTgt spid="55604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56039"/>
                                        </p:tgtEl>
                                        <p:attrNameLst>
                                          <p:attrName>style.visibility</p:attrName>
                                        </p:attrNameLst>
                                      </p:cBhvr>
                                      <p:to>
                                        <p:strVal val="visible"/>
                                      </p:to>
                                    </p:set>
                                    <p:animEffect transition="in" filter="blinds(horizontal)">
                                      <p:cBhvr>
                                        <p:cTn id="34" dur="500"/>
                                        <p:tgtEl>
                                          <p:spTgt spid="55603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56050"/>
                                        </p:tgtEl>
                                        <p:attrNameLst>
                                          <p:attrName>style.visibility</p:attrName>
                                        </p:attrNameLst>
                                      </p:cBhvr>
                                      <p:to>
                                        <p:strVal val="visible"/>
                                      </p:to>
                                    </p:set>
                                    <p:animEffect transition="in" filter="blinds(horizontal)">
                                      <p:cBhvr>
                                        <p:cTn id="37" dur="500"/>
                                        <p:tgtEl>
                                          <p:spTgt spid="55605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56040"/>
                                        </p:tgtEl>
                                        <p:attrNameLst>
                                          <p:attrName>style.visibility</p:attrName>
                                        </p:attrNameLst>
                                      </p:cBhvr>
                                      <p:to>
                                        <p:strVal val="visible"/>
                                      </p:to>
                                    </p:set>
                                    <p:animEffect transition="in" filter="blinds(horizontal)">
                                      <p:cBhvr>
                                        <p:cTn id="40" dur="500"/>
                                        <p:tgtEl>
                                          <p:spTgt spid="55604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56041"/>
                                        </p:tgtEl>
                                        <p:attrNameLst>
                                          <p:attrName>style.visibility</p:attrName>
                                        </p:attrNameLst>
                                      </p:cBhvr>
                                      <p:to>
                                        <p:strVal val="visible"/>
                                      </p:to>
                                    </p:set>
                                    <p:animEffect transition="in" filter="blinds(horizontal)">
                                      <p:cBhvr>
                                        <p:cTn id="45" dur="500"/>
                                        <p:tgtEl>
                                          <p:spTgt spid="55604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56051"/>
                                        </p:tgtEl>
                                        <p:attrNameLst>
                                          <p:attrName>style.visibility</p:attrName>
                                        </p:attrNameLst>
                                      </p:cBhvr>
                                      <p:to>
                                        <p:strVal val="visible"/>
                                      </p:to>
                                    </p:set>
                                    <p:animEffect transition="in" filter="blinds(horizontal)">
                                      <p:cBhvr>
                                        <p:cTn id="48" dur="500"/>
                                        <p:tgtEl>
                                          <p:spTgt spid="55605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56042"/>
                                        </p:tgtEl>
                                        <p:attrNameLst>
                                          <p:attrName>style.visibility</p:attrName>
                                        </p:attrNameLst>
                                      </p:cBhvr>
                                      <p:to>
                                        <p:strVal val="visible"/>
                                      </p:to>
                                    </p:set>
                                    <p:animEffect transition="in" filter="blinds(horizontal)">
                                      <p:cBhvr>
                                        <p:cTn id="51" dur="500"/>
                                        <p:tgtEl>
                                          <p:spTgt spid="55604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56052"/>
                                        </p:tgtEl>
                                        <p:attrNameLst>
                                          <p:attrName>style.visibility</p:attrName>
                                        </p:attrNameLst>
                                      </p:cBhvr>
                                      <p:to>
                                        <p:strVal val="visible"/>
                                      </p:to>
                                    </p:set>
                                    <p:animEffect transition="in" filter="blinds(horizontal)">
                                      <p:cBhvr>
                                        <p:cTn id="56" dur="500"/>
                                        <p:tgtEl>
                                          <p:spTgt spid="55605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56054"/>
                                        </p:tgtEl>
                                        <p:attrNameLst>
                                          <p:attrName>style.visibility</p:attrName>
                                        </p:attrNameLst>
                                      </p:cBhvr>
                                      <p:to>
                                        <p:strVal val="visible"/>
                                      </p:to>
                                    </p:set>
                                    <p:animEffect transition="in" filter="blinds(horizontal)">
                                      <p:cBhvr>
                                        <p:cTn id="59" dur="500"/>
                                        <p:tgtEl>
                                          <p:spTgt spid="556054"/>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56053"/>
                                        </p:tgtEl>
                                        <p:attrNameLst>
                                          <p:attrName>style.visibility</p:attrName>
                                        </p:attrNameLst>
                                      </p:cBhvr>
                                      <p:to>
                                        <p:strVal val="visible"/>
                                      </p:to>
                                    </p:set>
                                    <p:animEffect transition="in" filter="blinds(horizontal)">
                                      <p:cBhvr>
                                        <p:cTn id="62" dur="500"/>
                                        <p:tgtEl>
                                          <p:spTgt spid="55605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1" nodeType="clickEffect">
                                  <p:stCondLst>
                                    <p:cond delay="0"/>
                                  </p:stCondLst>
                                  <p:childTnLst>
                                    <p:set>
                                      <p:cBhvr>
                                        <p:cTn id="66" dur="1" fill="hold">
                                          <p:stCondLst>
                                            <p:cond delay="0"/>
                                          </p:stCondLst>
                                        </p:cTn>
                                        <p:tgtEl>
                                          <p:spTgt spid="556052"/>
                                        </p:tgtEl>
                                        <p:attrNameLst>
                                          <p:attrName>style.visibility</p:attrName>
                                        </p:attrNameLst>
                                      </p:cBhvr>
                                      <p:to>
                                        <p:strVal val="visible"/>
                                      </p:to>
                                    </p:set>
                                    <p:animEffect transition="in" filter="blinds(horizontal)">
                                      <p:cBhvr>
                                        <p:cTn id="67" dur="500"/>
                                        <p:tgtEl>
                                          <p:spTgt spid="556052"/>
                                        </p:tgtEl>
                                      </p:cBhvr>
                                    </p:animEffect>
                                  </p:childTnLst>
                                </p:cTn>
                              </p:par>
                              <p:par>
                                <p:cTn id="68" presetID="3" presetClass="entr" presetSubtype="10" fill="hold" grpId="1" nodeType="withEffect">
                                  <p:stCondLst>
                                    <p:cond delay="0"/>
                                  </p:stCondLst>
                                  <p:childTnLst>
                                    <p:set>
                                      <p:cBhvr>
                                        <p:cTn id="69" dur="1" fill="hold">
                                          <p:stCondLst>
                                            <p:cond delay="0"/>
                                          </p:stCondLst>
                                        </p:cTn>
                                        <p:tgtEl>
                                          <p:spTgt spid="556054"/>
                                        </p:tgtEl>
                                        <p:attrNameLst>
                                          <p:attrName>style.visibility</p:attrName>
                                        </p:attrNameLst>
                                      </p:cBhvr>
                                      <p:to>
                                        <p:strVal val="visible"/>
                                      </p:to>
                                    </p:set>
                                    <p:animEffect transition="in" filter="blinds(horizontal)">
                                      <p:cBhvr>
                                        <p:cTn id="70" dur="500"/>
                                        <p:tgtEl>
                                          <p:spTgt spid="556054"/>
                                        </p:tgtEl>
                                      </p:cBhvr>
                                    </p:animEffect>
                                  </p:childTnLst>
                                </p:cTn>
                              </p:par>
                              <p:par>
                                <p:cTn id="71" presetID="3" presetClass="entr" presetSubtype="10" fill="hold" grpId="1" nodeType="withEffect">
                                  <p:stCondLst>
                                    <p:cond delay="0"/>
                                  </p:stCondLst>
                                  <p:childTnLst>
                                    <p:set>
                                      <p:cBhvr>
                                        <p:cTn id="72" dur="1" fill="hold">
                                          <p:stCondLst>
                                            <p:cond delay="0"/>
                                          </p:stCondLst>
                                        </p:cTn>
                                        <p:tgtEl>
                                          <p:spTgt spid="556053"/>
                                        </p:tgtEl>
                                        <p:attrNameLst>
                                          <p:attrName>style.visibility</p:attrName>
                                        </p:attrNameLst>
                                      </p:cBhvr>
                                      <p:to>
                                        <p:strVal val="visible"/>
                                      </p:to>
                                    </p:set>
                                    <p:animEffect transition="in" filter="blinds(horizontal)">
                                      <p:cBhvr>
                                        <p:cTn id="73" dur="500"/>
                                        <p:tgtEl>
                                          <p:spTgt spid="55605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56045"/>
                                        </p:tgtEl>
                                        <p:attrNameLst>
                                          <p:attrName>style.visibility</p:attrName>
                                        </p:attrNameLst>
                                      </p:cBhvr>
                                      <p:to>
                                        <p:strVal val="visible"/>
                                      </p:to>
                                    </p:set>
                                    <p:animEffect transition="in" filter="blinds(horizontal)">
                                      <p:cBhvr>
                                        <p:cTn id="76" dur="500"/>
                                        <p:tgtEl>
                                          <p:spTgt spid="556045"/>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56048"/>
                                        </p:tgtEl>
                                        <p:attrNameLst>
                                          <p:attrName>style.visibility</p:attrName>
                                        </p:attrNameLst>
                                      </p:cBhvr>
                                      <p:to>
                                        <p:strVal val="visible"/>
                                      </p:to>
                                    </p:set>
                                    <p:animEffect transition="in" filter="blinds(horizontal)">
                                      <p:cBhvr>
                                        <p:cTn id="79" dur="500"/>
                                        <p:tgtEl>
                                          <p:spTgt spid="55604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56046"/>
                                        </p:tgtEl>
                                        <p:attrNameLst>
                                          <p:attrName>style.visibility</p:attrName>
                                        </p:attrNameLst>
                                      </p:cBhvr>
                                      <p:to>
                                        <p:strVal val="visible"/>
                                      </p:to>
                                    </p:set>
                                    <p:animEffect transition="in" filter="blinds(horizontal)">
                                      <p:cBhvr>
                                        <p:cTn id="82" dur="500"/>
                                        <p:tgtEl>
                                          <p:spTgt spid="556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animBg="1"/>
      <p:bldP spid="556038" grpId="0" animBg="1"/>
      <p:bldP spid="556039" grpId="0" animBg="1"/>
      <p:bldP spid="556040" grpId="0" animBg="1"/>
      <p:bldP spid="556041" grpId="0" animBg="1"/>
      <p:bldP spid="556042" grpId="0" animBg="1"/>
      <p:bldP spid="556043" grpId="0" animBg="1"/>
      <p:bldP spid="556044" grpId="0" animBg="1"/>
      <p:bldP spid="556045" grpId="0" animBg="1"/>
      <p:bldP spid="556046" grpId="0" animBg="1"/>
      <p:bldP spid="556047" grpId="0" animBg="1"/>
      <p:bldP spid="556048" grpId="0" animBg="1"/>
      <p:bldP spid="556049" grpId="0" animBg="1"/>
      <p:bldP spid="556050" grpId="0" animBg="1"/>
      <p:bldP spid="556051" grpId="0" animBg="1"/>
      <p:bldP spid="556052" grpId="0" animBg="1"/>
      <p:bldP spid="556052" grpId="1" animBg="1"/>
      <p:bldP spid="556053" grpId="0" animBg="1"/>
      <p:bldP spid="556053" grpId="1" animBg="1"/>
      <p:bldP spid="556054" grpId="0" animBg="1"/>
      <p:bldP spid="556054" grpId="1" animBg="1"/>
      <p:bldP spid="5560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23889" y="6092825"/>
            <a:ext cx="11591778" cy="765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rgbClr val="000000"/>
              </a:solidFill>
              <a:latin typeface="E+H Serif" pitchFamily="18" charset="0"/>
            </a:endParaRPr>
          </a:p>
        </p:txBody>
      </p:sp>
      <p:sp>
        <p:nvSpPr>
          <p:cNvPr id="558083"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a:t>Promass</a:t>
            </a:r>
            <a:r>
              <a:rPr lang="en-US" dirty="0"/>
              <a:t> </a:t>
            </a:r>
            <a:r>
              <a:rPr lang="en-US" dirty="0" smtClean="0"/>
              <a:t>I Construction</a:t>
            </a:r>
            <a:endParaRPr lang="en-US" dirty="0"/>
          </a:p>
        </p:txBody>
      </p:sp>
      <p:grpSp>
        <p:nvGrpSpPr>
          <p:cNvPr id="558084" name="Group 4"/>
          <p:cNvGrpSpPr>
            <a:grpSpLocks/>
          </p:cNvGrpSpPr>
          <p:nvPr/>
        </p:nvGrpSpPr>
        <p:grpSpPr bwMode="auto">
          <a:xfrm>
            <a:off x="527050" y="2557463"/>
            <a:ext cx="8288338" cy="2859087"/>
            <a:chOff x="884" y="2886"/>
            <a:chExt cx="4876" cy="1355"/>
          </a:xfrm>
        </p:grpSpPr>
        <p:pic>
          <p:nvPicPr>
            <p:cNvPr id="558085" name="Picture 5" descr="Querschnitt Promass I redesign cl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 y="3158"/>
              <a:ext cx="4059" cy="830"/>
            </a:xfrm>
            <a:prstGeom prst="rect">
              <a:avLst/>
            </a:prstGeom>
            <a:noFill/>
            <a:ln/>
            <a:extLst>
              <a:ext uri="{909E8E84-426E-40DD-AFC4-6F175D3DCCD1}">
                <a14:hiddenFill xmlns:a14="http://schemas.microsoft.com/office/drawing/2010/main">
                  <a:solidFill>
                    <a:srgbClr val="FFFFFF"/>
                  </a:solidFill>
                </a14:hiddenFill>
              </a:ext>
            </a:extLst>
          </p:spPr>
        </p:pic>
        <p:sp>
          <p:nvSpPr>
            <p:cNvPr id="558086" name="AutoShape 6"/>
            <p:cNvSpPr>
              <a:spLocks/>
            </p:cNvSpPr>
            <p:nvPr/>
          </p:nvSpPr>
          <p:spPr bwMode="auto">
            <a:xfrm>
              <a:off x="5138" y="2931"/>
              <a:ext cx="622" cy="176"/>
            </a:xfrm>
            <a:prstGeom prst="borderCallout1">
              <a:avLst>
                <a:gd name="adj1" fmla="val 40907"/>
                <a:gd name="adj2" fmla="val -7718"/>
                <a:gd name="adj3" fmla="val 300000"/>
                <a:gd name="adj4" fmla="val -68167"/>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Fixation 2</a:t>
              </a:r>
            </a:p>
          </p:txBody>
        </p:sp>
        <p:sp>
          <p:nvSpPr>
            <p:cNvPr id="558087" name="AutoShape 7"/>
            <p:cNvSpPr>
              <a:spLocks/>
            </p:cNvSpPr>
            <p:nvPr/>
          </p:nvSpPr>
          <p:spPr bwMode="auto">
            <a:xfrm>
              <a:off x="2878" y="4044"/>
              <a:ext cx="656" cy="176"/>
            </a:xfrm>
            <a:prstGeom prst="borderCallout1">
              <a:avLst>
                <a:gd name="adj1" fmla="val 40907"/>
                <a:gd name="adj2" fmla="val 107315"/>
                <a:gd name="adj3" fmla="val -331250"/>
                <a:gd name="adj4" fmla="val 122407"/>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Exciter</a:t>
              </a:r>
            </a:p>
          </p:txBody>
        </p:sp>
        <p:sp>
          <p:nvSpPr>
            <p:cNvPr id="558088" name="AutoShape 8"/>
            <p:cNvSpPr>
              <a:spLocks/>
            </p:cNvSpPr>
            <p:nvPr/>
          </p:nvSpPr>
          <p:spPr bwMode="auto">
            <a:xfrm>
              <a:off x="1111" y="4020"/>
              <a:ext cx="667" cy="176"/>
            </a:xfrm>
            <a:prstGeom prst="borderCallout1">
              <a:avLst>
                <a:gd name="adj1" fmla="val 40907"/>
                <a:gd name="adj2" fmla="val 107194"/>
                <a:gd name="adj3" fmla="val -189204"/>
                <a:gd name="adj4" fmla="val 242727"/>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Fixation 1</a:t>
              </a:r>
            </a:p>
          </p:txBody>
        </p:sp>
        <p:sp>
          <p:nvSpPr>
            <p:cNvPr id="558089" name="AutoShape 9"/>
            <p:cNvSpPr>
              <a:spLocks/>
            </p:cNvSpPr>
            <p:nvPr/>
          </p:nvSpPr>
          <p:spPr bwMode="auto">
            <a:xfrm>
              <a:off x="884" y="3748"/>
              <a:ext cx="894" cy="176"/>
            </a:xfrm>
            <a:prstGeom prst="borderCallout1">
              <a:avLst>
                <a:gd name="adj1" fmla="val 40907"/>
                <a:gd name="adj2" fmla="val 105370"/>
                <a:gd name="adj3" fmla="val -94319"/>
                <a:gd name="adj4" fmla="val 151903"/>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Measuring tube</a:t>
              </a:r>
            </a:p>
          </p:txBody>
        </p:sp>
        <p:sp>
          <p:nvSpPr>
            <p:cNvPr id="558090" name="AutoShape 10"/>
            <p:cNvSpPr>
              <a:spLocks/>
            </p:cNvSpPr>
            <p:nvPr/>
          </p:nvSpPr>
          <p:spPr bwMode="auto">
            <a:xfrm>
              <a:off x="3969" y="4020"/>
              <a:ext cx="809" cy="176"/>
            </a:xfrm>
            <a:prstGeom prst="borderCallout1">
              <a:avLst>
                <a:gd name="adj1" fmla="val 40907"/>
                <a:gd name="adj2" fmla="val -5935"/>
                <a:gd name="adj3" fmla="val -198866"/>
                <a:gd name="adj4" fmla="val -28801"/>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a:solidFill>
                    <a:schemeClr val="bg1"/>
                  </a:solidFill>
                </a:rPr>
                <a:t>Torsion bar</a:t>
              </a:r>
            </a:p>
          </p:txBody>
        </p:sp>
        <p:sp>
          <p:nvSpPr>
            <p:cNvPr id="558091" name="Rectangle 11"/>
            <p:cNvSpPr>
              <a:spLocks noChangeArrowheads="1"/>
            </p:cNvSpPr>
            <p:nvPr/>
          </p:nvSpPr>
          <p:spPr bwMode="auto">
            <a:xfrm>
              <a:off x="3021" y="3456"/>
              <a:ext cx="91" cy="45"/>
            </a:xfrm>
            <a:prstGeom prst="rect">
              <a:avLst/>
            </a:prstGeom>
            <a:solidFill>
              <a:srgbClr val="FF0000">
                <a:alpha val="75999"/>
              </a:srgbClr>
            </a:solidFill>
            <a:ln w="63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558092" name="AutoShape 12"/>
            <p:cNvSpPr>
              <a:spLocks/>
            </p:cNvSpPr>
            <p:nvPr/>
          </p:nvSpPr>
          <p:spPr bwMode="auto">
            <a:xfrm>
              <a:off x="1981" y="4065"/>
              <a:ext cx="632" cy="176"/>
            </a:xfrm>
            <a:prstGeom prst="borderCallout1">
              <a:avLst>
                <a:gd name="adj1" fmla="val 40907"/>
                <a:gd name="adj2" fmla="val 107597"/>
                <a:gd name="adj3" fmla="val -331819"/>
                <a:gd name="adj4" fmla="val 171833"/>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Sensor 1</a:t>
              </a:r>
            </a:p>
          </p:txBody>
        </p:sp>
        <p:sp>
          <p:nvSpPr>
            <p:cNvPr id="558093" name="Rectangle 13"/>
            <p:cNvSpPr>
              <a:spLocks noChangeArrowheads="1"/>
            </p:cNvSpPr>
            <p:nvPr/>
          </p:nvSpPr>
          <p:spPr bwMode="auto">
            <a:xfrm>
              <a:off x="4318" y="3457"/>
              <a:ext cx="91" cy="45"/>
            </a:xfrm>
            <a:prstGeom prst="rect">
              <a:avLst/>
            </a:prstGeom>
            <a:solidFill>
              <a:srgbClr val="FF0000">
                <a:alpha val="75999"/>
              </a:srgbClr>
            </a:solidFill>
            <a:ln w="63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558094" name="AutoShape 14"/>
            <p:cNvSpPr>
              <a:spLocks/>
            </p:cNvSpPr>
            <p:nvPr/>
          </p:nvSpPr>
          <p:spPr bwMode="auto">
            <a:xfrm>
              <a:off x="4961" y="4033"/>
              <a:ext cx="639" cy="176"/>
            </a:xfrm>
            <a:prstGeom prst="borderCallout1">
              <a:avLst>
                <a:gd name="adj1" fmla="val 40907"/>
                <a:gd name="adj2" fmla="val -7514"/>
                <a:gd name="adj3" fmla="val -316477"/>
                <a:gd name="adj4" fmla="val -93116"/>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Sensor 2</a:t>
              </a:r>
            </a:p>
          </p:txBody>
        </p:sp>
        <p:sp>
          <p:nvSpPr>
            <p:cNvPr id="558095" name="AutoShape 15"/>
            <p:cNvSpPr>
              <a:spLocks/>
            </p:cNvSpPr>
            <p:nvPr/>
          </p:nvSpPr>
          <p:spPr bwMode="auto">
            <a:xfrm>
              <a:off x="1655" y="2886"/>
              <a:ext cx="1033" cy="226"/>
            </a:xfrm>
            <a:prstGeom prst="borderCallout1">
              <a:avLst>
                <a:gd name="adj1" fmla="val 31856"/>
                <a:gd name="adj2" fmla="val 104648"/>
                <a:gd name="adj3" fmla="val 218144"/>
                <a:gd name="adj4" fmla="val 230495"/>
              </a:avLst>
            </a:prstGeom>
            <a:solidFill>
              <a:srgbClr val="007CAA"/>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dirty="0">
                  <a:solidFill>
                    <a:schemeClr val="bg1"/>
                  </a:solidFill>
                </a:rPr>
                <a:t>Balancing tube</a:t>
              </a:r>
            </a:p>
          </p:txBody>
        </p:sp>
      </p:grpSp>
      <p:sp>
        <p:nvSpPr>
          <p:cNvPr id="558096" name="Rectangle 16"/>
          <p:cNvSpPr>
            <a:spLocks noChangeArrowheads="1"/>
          </p:cNvSpPr>
          <p:nvPr/>
        </p:nvSpPr>
        <p:spPr bwMode="auto">
          <a:xfrm>
            <a:off x="827088" y="1228725"/>
            <a:ext cx="7988300" cy="1006429"/>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1463" indent="-271463">
              <a:lnSpc>
                <a:spcPct val="110000"/>
              </a:lnSpc>
              <a:spcBef>
                <a:spcPct val="90000"/>
              </a:spcBef>
              <a:buClr>
                <a:srgbClr val="007CAA"/>
              </a:buClr>
              <a:buSzPct val="100000"/>
              <a:buFont typeface="E+H Serif"/>
              <a:buChar char="•"/>
            </a:pPr>
            <a:r>
              <a:rPr lang="en-US" dirty="0" smtClean="0">
                <a:solidFill>
                  <a:srgbClr val="000000"/>
                </a:solidFill>
              </a:rPr>
              <a:t>Exciter et eccentric sensors/ balancing tube. </a:t>
            </a:r>
            <a:br>
              <a:rPr lang="en-US" dirty="0" smtClean="0">
                <a:solidFill>
                  <a:srgbClr val="000000"/>
                </a:solidFill>
              </a:rPr>
            </a:br>
            <a:r>
              <a:rPr lang="en-US" dirty="0" smtClean="0">
                <a:solidFill>
                  <a:srgbClr val="000000"/>
                </a:solidFill>
              </a:rPr>
              <a:t>Optimized for a better stability on inhomogeneous fluids and viscosity measurement</a:t>
            </a:r>
            <a:endParaRPr lang="en-US" dirty="0">
              <a:solidFill>
                <a:srgbClr val="000000"/>
              </a:solidFill>
            </a:endParaRPr>
          </a:p>
        </p:txBody>
      </p:sp>
      <p:sp>
        <p:nvSpPr>
          <p:cNvPr id="558097" name="Text Box 17"/>
          <p:cNvSpPr txBox="1">
            <a:spLocks noChangeArrowheads="1"/>
          </p:cNvSpPr>
          <p:nvPr/>
        </p:nvSpPr>
        <p:spPr bwMode="auto">
          <a:xfrm>
            <a:off x="827088" y="5840413"/>
            <a:ext cx="7707312" cy="77946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smtClean="0">
                <a:solidFill>
                  <a:schemeClr val="accent2"/>
                </a:solidFill>
              </a:rPr>
              <a:t>Performance :  liquid flow 0, 1% of mV + zero stability (density 2 kg/m3)</a:t>
            </a:r>
          </a:p>
          <a:p>
            <a:pPr>
              <a:spcBef>
                <a:spcPct val="50000"/>
              </a:spcBef>
            </a:pPr>
            <a:r>
              <a:rPr lang="en-US" dirty="0" smtClean="0">
                <a:solidFill>
                  <a:schemeClr val="accent2"/>
                </a:solidFill>
              </a:rPr>
              <a:t>                           Gas flow 0,5% of mV + zero stability </a:t>
            </a:r>
            <a:endParaRPr lang="en-US" dirty="0">
              <a:solidFill>
                <a:schemeClr val="accent2"/>
              </a:solidFill>
            </a:endParaRPr>
          </a:p>
        </p:txBody>
      </p:sp>
    </p:spTree>
    <p:extLst>
      <p:ext uri="{BB962C8B-B14F-4D97-AF65-F5344CB8AC3E}">
        <p14:creationId xmlns:p14="http://schemas.microsoft.com/office/powerpoint/2010/main" val="347512291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Internal view</a:t>
            </a:r>
          </a:p>
        </p:txBody>
      </p:sp>
      <p:sp>
        <p:nvSpPr>
          <p:cNvPr id="4" name="Slide Number Placeholder 3"/>
          <p:cNvSpPr>
            <a:spLocks noGrp="1"/>
          </p:cNvSpPr>
          <p:nvPr>
            <p:ph type="sldNum" sz="quarter" idx="12"/>
          </p:nvPr>
        </p:nvSpPr>
        <p:spPr/>
        <p:txBody>
          <a:bodyPr/>
          <a:lstStyle/>
          <a:p>
            <a:r>
              <a:rPr lang="en-US" smtClean="0"/>
              <a:t>Slide </a:t>
            </a:r>
            <a:fld id="{CB3D9D1E-2B7D-4F27-AC2B-D71578290FE9}" type="slidenum">
              <a:rPr lang="en-US" smtClean="0"/>
              <a:t>42</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341014"/>
            <a:ext cx="6403975" cy="449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0" name="Straight Connector 3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1"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9008730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a:t>Optimized balancing </a:t>
            </a:r>
            <a:r>
              <a:rPr lang="en-US" dirty="0" smtClean="0"/>
              <a:t>system</a:t>
            </a:r>
            <a:endParaRPr lang="en-US" dirty="0"/>
          </a:p>
        </p:txBody>
      </p:sp>
      <p:sp>
        <p:nvSpPr>
          <p:cNvPr id="562179" name="Rectangle 3"/>
          <p:cNvSpPr>
            <a:spLocks noGrp="1" noChangeArrowheads="1"/>
          </p:cNvSpPr>
          <p:nvPr>
            <p:ph type="body" idx="4294967295"/>
          </p:nvPr>
        </p:nvSpPr>
        <p:spPr>
          <a:xfrm>
            <a:off x="2435055" y="1338645"/>
            <a:ext cx="6385096" cy="5326063"/>
          </a:xfrm>
          <a:noFill/>
          <a:ln/>
        </p:spPr>
        <p:txBody>
          <a:bodyPr/>
          <a:lstStyle/>
          <a:p>
            <a:pPr marL="271463" indent="-271463">
              <a:buSzPct val="100000"/>
              <a:buFont typeface="E+H Serif"/>
              <a:buChar char="•"/>
            </a:pPr>
            <a:r>
              <a:rPr lang="en-US" dirty="0" smtClean="0"/>
              <a:t>DUAL MODE </a:t>
            </a:r>
            <a:br>
              <a:rPr lang="en-US" dirty="0" smtClean="0"/>
            </a:br>
            <a:r>
              <a:rPr lang="en-US" dirty="0" err="1" smtClean="0"/>
              <a:t>Promass</a:t>
            </a:r>
            <a:r>
              <a:rPr lang="en-US" dirty="0" smtClean="0"/>
              <a:t> I is the first </a:t>
            </a:r>
            <a:r>
              <a:rPr lang="en-US" dirty="0" err="1" smtClean="0"/>
              <a:t>Coriolis</a:t>
            </a:r>
            <a:r>
              <a:rPr lang="en-US" dirty="0" smtClean="0"/>
              <a:t> using two simultaneously resonance frequencies. This means measurement of viscosity and mass flow without interference.</a:t>
            </a:r>
            <a:endParaRPr lang="en-US" dirty="0"/>
          </a:p>
        </p:txBody>
      </p:sp>
      <p:sp>
        <p:nvSpPr>
          <p:cNvPr id="562180" name="AutoShape 4"/>
          <p:cNvSpPr>
            <a:spLocks noChangeArrowheads="1"/>
          </p:cNvSpPr>
          <p:nvPr/>
        </p:nvSpPr>
        <p:spPr bwMode="auto">
          <a:xfrm rot="10800000">
            <a:off x="6695264" y="4783929"/>
            <a:ext cx="215900" cy="558800"/>
          </a:xfrm>
          <a:prstGeom prst="upArrow">
            <a:avLst>
              <a:gd name="adj1" fmla="val 50000"/>
              <a:gd name="adj2" fmla="val 64706"/>
            </a:avLst>
          </a:prstGeom>
          <a:gradFill rotWithShape="1">
            <a:gsLst>
              <a:gs pos="0">
                <a:srgbClr val="0088FF"/>
              </a:gs>
              <a:gs pos="100000">
                <a:schemeClr val="accent1"/>
              </a:gs>
            </a:gsLst>
            <a:lin ang="5400000" scaled="1"/>
          </a:gra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181" name="AutoShape 5"/>
          <p:cNvSpPr>
            <a:spLocks noChangeArrowheads="1"/>
          </p:cNvSpPr>
          <p:nvPr/>
        </p:nvSpPr>
        <p:spPr bwMode="auto">
          <a:xfrm rot="56782449">
            <a:off x="7208820" y="3146423"/>
            <a:ext cx="295275" cy="1776413"/>
          </a:xfrm>
          <a:prstGeom prst="can">
            <a:avLst>
              <a:gd name="adj" fmla="val 55844"/>
            </a:avLst>
          </a:prstGeom>
          <a:gradFill rotWithShape="1">
            <a:gsLst>
              <a:gs pos="0">
                <a:schemeClr val="accent1"/>
              </a:gs>
              <a:gs pos="100000">
                <a:srgbClr val="0088FF"/>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182" name="AutoShape 6"/>
          <p:cNvSpPr>
            <a:spLocks noChangeArrowheads="1"/>
          </p:cNvSpPr>
          <p:nvPr/>
        </p:nvSpPr>
        <p:spPr bwMode="auto">
          <a:xfrm>
            <a:off x="6119001" y="4207667"/>
            <a:ext cx="1450975" cy="558800"/>
          </a:xfrm>
          <a:prstGeom prst="cube">
            <a:avLst>
              <a:gd name="adj" fmla="val 35796"/>
            </a:avLst>
          </a:pr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183" name="AutoShape 7"/>
          <p:cNvSpPr>
            <a:spLocks noChangeArrowheads="1"/>
          </p:cNvSpPr>
          <p:nvPr/>
        </p:nvSpPr>
        <p:spPr bwMode="auto">
          <a:xfrm rot="56745557">
            <a:off x="6057089" y="4263229"/>
            <a:ext cx="295275" cy="1774825"/>
          </a:xfrm>
          <a:prstGeom prst="can">
            <a:avLst>
              <a:gd name="adj" fmla="val 55794"/>
            </a:avLst>
          </a:prstGeom>
          <a:gradFill rotWithShape="1">
            <a:gsLst>
              <a:gs pos="0">
                <a:srgbClr val="0088FF"/>
              </a:gs>
              <a:gs pos="100000">
                <a:schemeClr val="accent1"/>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184" name="AutoShape 8"/>
          <p:cNvSpPr>
            <a:spLocks noChangeArrowheads="1"/>
          </p:cNvSpPr>
          <p:nvPr/>
        </p:nvSpPr>
        <p:spPr bwMode="auto">
          <a:xfrm>
            <a:off x="6695264" y="3775867"/>
            <a:ext cx="215900" cy="558800"/>
          </a:xfrm>
          <a:prstGeom prst="upArrow">
            <a:avLst>
              <a:gd name="adj1" fmla="val 50000"/>
              <a:gd name="adj2" fmla="val 64706"/>
            </a:avLst>
          </a:prstGeom>
          <a:gradFill rotWithShape="1">
            <a:gsLst>
              <a:gs pos="0">
                <a:srgbClr val="0088FF"/>
              </a:gs>
              <a:gs pos="100000">
                <a:schemeClr val="accent1"/>
              </a:gs>
            </a:gsLst>
            <a:lin ang="5400000" scaled="1"/>
          </a:gra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185" name="Text Box 9"/>
          <p:cNvSpPr txBox="1">
            <a:spLocks noChangeArrowheads="1"/>
          </p:cNvSpPr>
          <p:nvPr/>
        </p:nvSpPr>
        <p:spPr bwMode="auto">
          <a:xfrm>
            <a:off x="5795963" y="2702285"/>
            <a:ext cx="1971675" cy="688975"/>
          </a:xfrm>
          <a:prstGeom prst="rect">
            <a:avLst/>
          </a:prstGeom>
          <a:solidFill>
            <a:srgbClr val="FFFFFF"/>
          </a:solidFill>
          <a:ln w="9525">
            <a:solidFill>
              <a:srgbClr val="000000"/>
            </a:solidFill>
            <a:miter lim="800000"/>
            <a:headEnd/>
            <a:tailEnd/>
          </a:ln>
        </p:spPr>
        <p:txBody>
          <a:bodyPr/>
          <a:lstStyle/>
          <a:p>
            <a:r>
              <a:rPr lang="en-US" sz="1200" smtClean="0"/>
              <a:t>Lateral mode 600-700 Hz</a:t>
            </a:r>
          </a:p>
          <a:p>
            <a:pPr lvl="1">
              <a:buFont typeface="Symbol" pitchFamily="18" charset="2"/>
              <a:buChar char="·"/>
            </a:pPr>
            <a:r>
              <a:rPr lang="en-US" sz="1200" smtClean="0"/>
              <a:t>Massflow</a:t>
            </a:r>
          </a:p>
          <a:p>
            <a:pPr lvl="1">
              <a:buFont typeface="Symbol" pitchFamily="18" charset="2"/>
              <a:buChar char="·"/>
            </a:pPr>
            <a:r>
              <a:rPr lang="en-US" sz="1200" smtClean="0"/>
              <a:t>Density</a:t>
            </a:r>
            <a:endParaRPr lang="en-US"/>
          </a:p>
        </p:txBody>
      </p:sp>
      <p:sp>
        <p:nvSpPr>
          <p:cNvPr id="562186" name="Text Box 10"/>
          <p:cNvSpPr txBox="1">
            <a:spLocks noChangeArrowheads="1"/>
          </p:cNvSpPr>
          <p:nvPr/>
        </p:nvSpPr>
        <p:spPr bwMode="auto">
          <a:xfrm>
            <a:off x="2444665" y="2761363"/>
            <a:ext cx="2114550" cy="423862"/>
          </a:xfrm>
          <a:prstGeom prst="rect">
            <a:avLst/>
          </a:prstGeom>
          <a:solidFill>
            <a:srgbClr val="FFFFFF"/>
          </a:solidFill>
          <a:ln w="9525">
            <a:solidFill>
              <a:srgbClr val="000000"/>
            </a:solidFill>
            <a:miter lim="800000"/>
            <a:headEnd/>
            <a:tailEnd/>
          </a:ln>
        </p:spPr>
        <p:txBody>
          <a:bodyPr/>
          <a:lstStyle/>
          <a:p>
            <a:r>
              <a:rPr lang="en-US" sz="1200" smtClean="0"/>
              <a:t>Torsion mode (900Hz)</a:t>
            </a:r>
          </a:p>
          <a:p>
            <a:pPr lvl="1">
              <a:buFont typeface="Symbol" pitchFamily="18" charset="2"/>
              <a:buChar char="·"/>
            </a:pPr>
            <a:r>
              <a:rPr lang="en-US" sz="1200" smtClean="0"/>
              <a:t>Viscosity</a:t>
            </a:r>
            <a:endParaRPr lang="en-US"/>
          </a:p>
        </p:txBody>
      </p:sp>
      <p:sp>
        <p:nvSpPr>
          <p:cNvPr id="562187" name="AutoShape 11"/>
          <p:cNvSpPr>
            <a:spLocks noChangeArrowheads="1"/>
          </p:cNvSpPr>
          <p:nvPr/>
        </p:nvSpPr>
        <p:spPr bwMode="auto">
          <a:xfrm>
            <a:off x="3770650" y="5330958"/>
            <a:ext cx="1073150" cy="407988"/>
          </a:xfrm>
          <a:prstGeom prst="cube">
            <a:avLst>
              <a:gd name="adj" fmla="val 0"/>
            </a:avLst>
          </a:pr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solidFill>
              <a:srgbClr val="000000"/>
            </a:solidFill>
            <a:miter lim="800000"/>
            <a:headEnd/>
            <a:tailEnd/>
          </a:ln>
        </p:spPr>
        <p:txBody>
          <a:bodyPr/>
          <a:lstStyle/>
          <a:p>
            <a:endParaRPr lang="en-US"/>
          </a:p>
        </p:txBody>
      </p:sp>
      <p:sp>
        <p:nvSpPr>
          <p:cNvPr id="562188" name="AutoShape 12"/>
          <p:cNvSpPr>
            <a:spLocks noChangeArrowheads="1"/>
          </p:cNvSpPr>
          <p:nvPr/>
        </p:nvSpPr>
        <p:spPr bwMode="auto">
          <a:xfrm rot="1844129">
            <a:off x="3770650" y="5330958"/>
            <a:ext cx="1073150" cy="407988"/>
          </a:xfrm>
          <a:prstGeom prst="cube">
            <a:avLst>
              <a:gd name="adj" fmla="val 0"/>
            </a:avLst>
          </a:prstGeom>
          <a:solidFill>
            <a:srgbClr val="C0C0C0">
              <a:alpha val="50000"/>
            </a:srgbClr>
          </a:solidFill>
          <a:ln w="9525">
            <a:solidFill>
              <a:srgbClr val="000000"/>
            </a:solidFill>
            <a:miter lim="800000"/>
            <a:headEnd/>
            <a:tailEnd/>
          </a:ln>
        </p:spPr>
        <p:txBody>
          <a:bodyPr/>
          <a:lstStyle/>
          <a:p>
            <a:endParaRPr lang="en-US"/>
          </a:p>
        </p:txBody>
      </p:sp>
      <p:sp>
        <p:nvSpPr>
          <p:cNvPr id="562189" name="AutoShape 13"/>
          <p:cNvSpPr>
            <a:spLocks noChangeArrowheads="1"/>
          </p:cNvSpPr>
          <p:nvPr/>
        </p:nvSpPr>
        <p:spPr bwMode="auto">
          <a:xfrm rot="-1725256">
            <a:off x="3770650" y="5330958"/>
            <a:ext cx="1073150" cy="407988"/>
          </a:xfrm>
          <a:prstGeom prst="cube">
            <a:avLst>
              <a:gd name="adj" fmla="val 0"/>
            </a:avLst>
          </a:prstGeom>
          <a:solidFill>
            <a:srgbClr val="C0C0C0">
              <a:alpha val="50000"/>
            </a:srgbClr>
          </a:solidFill>
          <a:ln w="9525">
            <a:solidFill>
              <a:srgbClr val="000000"/>
            </a:solidFill>
            <a:miter lim="800000"/>
            <a:headEnd/>
            <a:tailEnd/>
          </a:ln>
        </p:spPr>
        <p:txBody>
          <a:bodyPr/>
          <a:lstStyle/>
          <a:p>
            <a:endParaRPr lang="en-US"/>
          </a:p>
        </p:txBody>
      </p:sp>
      <p:sp>
        <p:nvSpPr>
          <p:cNvPr id="562190" name="Oval 14"/>
          <p:cNvSpPr>
            <a:spLocks noChangeArrowheads="1"/>
          </p:cNvSpPr>
          <p:nvPr/>
        </p:nvSpPr>
        <p:spPr bwMode="auto">
          <a:xfrm>
            <a:off x="4162762" y="5389696"/>
            <a:ext cx="288925" cy="287337"/>
          </a:xfrm>
          <a:prstGeom prst="ellipse">
            <a:avLst/>
          </a:prstGeom>
          <a:solidFill>
            <a:srgbClr val="0088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562191" name="AutoShape 15"/>
          <p:cNvSpPr>
            <a:spLocks noChangeArrowheads="1"/>
          </p:cNvSpPr>
          <p:nvPr/>
        </p:nvSpPr>
        <p:spPr bwMode="auto">
          <a:xfrm>
            <a:off x="7631889" y="5360192"/>
            <a:ext cx="1073150" cy="407987"/>
          </a:xfrm>
          <a:prstGeom prst="cube">
            <a:avLst>
              <a:gd name="adj" fmla="val 0"/>
            </a:avLst>
          </a:pr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solidFill>
              <a:srgbClr val="000000"/>
            </a:solidFill>
            <a:miter lim="800000"/>
            <a:headEnd/>
            <a:tailEnd/>
          </a:ln>
        </p:spPr>
        <p:txBody>
          <a:bodyPr/>
          <a:lstStyle/>
          <a:p>
            <a:endParaRPr lang="en-US"/>
          </a:p>
        </p:txBody>
      </p:sp>
      <p:sp>
        <p:nvSpPr>
          <p:cNvPr id="562192" name="AutoShape 16"/>
          <p:cNvSpPr>
            <a:spLocks noChangeArrowheads="1"/>
          </p:cNvSpPr>
          <p:nvPr/>
        </p:nvSpPr>
        <p:spPr bwMode="auto">
          <a:xfrm>
            <a:off x="7631889" y="5144292"/>
            <a:ext cx="1073150" cy="407987"/>
          </a:xfrm>
          <a:prstGeom prst="cube">
            <a:avLst>
              <a:gd name="adj" fmla="val 0"/>
            </a:avLst>
          </a:prstGeom>
          <a:solidFill>
            <a:srgbClr val="C0C0C0">
              <a:alpha val="50000"/>
            </a:srgbClr>
          </a:solidFill>
          <a:ln w="9525">
            <a:solidFill>
              <a:srgbClr val="000000"/>
            </a:solidFill>
            <a:miter lim="800000"/>
            <a:headEnd/>
            <a:tailEnd/>
          </a:ln>
        </p:spPr>
        <p:txBody>
          <a:bodyPr/>
          <a:lstStyle/>
          <a:p>
            <a:endParaRPr lang="en-US"/>
          </a:p>
        </p:txBody>
      </p:sp>
      <p:sp>
        <p:nvSpPr>
          <p:cNvPr id="562193" name="Oval 17"/>
          <p:cNvSpPr>
            <a:spLocks noChangeArrowheads="1"/>
          </p:cNvSpPr>
          <p:nvPr/>
        </p:nvSpPr>
        <p:spPr bwMode="auto">
          <a:xfrm>
            <a:off x="7992251" y="5215729"/>
            <a:ext cx="288925" cy="287338"/>
          </a:xfrm>
          <a:prstGeom prst="ellipse">
            <a:avLst/>
          </a:prstGeom>
          <a:solidFill>
            <a:srgbClr val="0088FF">
              <a:alpha val="50000"/>
            </a:srgb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grpSp>
        <p:nvGrpSpPr>
          <p:cNvPr id="562194" name="Group 18"/>
          <p:cNvGrpSpPr>
            <a:grpSpLocks/>
          </p:cNvGrpSpPr>
          <p:nvPr/>
        </p:nvGrpSpPr>
        <p:grpSpPr bwMode="auto">
          <a:xfrm>
            <a:off x="7631889" y="5572917"/>
            <a:ext cx="1073150" cy="407987"/>
            <a:chOff x="3969" y="3974"/>
            <a:chExt cx="676" cy="257"/>
          </a:xfrm>
        </p:grpSpPr>
        <p:sp>
          <p:nvSpPr>
            <p:cNvPr id="562195" name="AutoShape 19"/>
            <p:cNvSpPr>
              <a:spLocks noChangeArrowheads="1"/>
            </p:cNvSpPr>
            <p:nvPr/>
          </p:nvSpPr>
          <p:spPr bwMode="auto">
            <a:xfrm>
              <a:off x="3969" y="3974"/>
              <a:ext cx="676" cy="257"/>
            </a:xfrm>
            <a:prstGeom prst="cube">
              <a:avLst>
                <a:gd name="adj" fmla="val 0"/>
              </a:avLst>
            </a:prstGeom>
            <a:solidFill>
              <a:srgbClr val="C0C0C0">
                <a:alpha val="50000"/>
              </a:srgbClr>
            </a:solidFill>
            <a:ln w="9525">
              <a:solidFill>
                <a:srgbClr val="000000"/>
              </a:solidFill>
              <a:miter lim="800000"/>
              <a:headEnd/>
              <a:tailEnd/>
            </a:ln>
          </p:spPr>
          <p:txBody>
            <a:bodyPr/>
            <a:lstStyle/>
            <a:p>
              <a:endParaRPr lang="en-US"/>
            </a:p>
          </p:txBody>
        </p:sp>
        <p:sp>
          <p:nvSpPr>
            <p:cNvPr id="562196" name="Oval 20"/>
            <p:cNvSpPr>
              <a:spLocks noChangeArrowheads="1"/>
            </p:cNvSpPr>
            <p:nvPr/>
          </p:nvSpPr>
          <p:spPr bwMode="auto">
            <a:xfrm>
              <a:off x="4195" y="4020"/>
              <a:ext cx="182" cy="181"/>
            </a:xfrm>
            <a:prstGeom prst="ellipse">
              <a:avLst/>
            </a:prstGeom>
            <a:solidFill>
              <a:srgbClr val="0088FF">
                <a:alpha val="50000"/>
              </a:srgb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2197" name="Oval 21"/>
          <p:cNvSpPr>
            <a:spLocks noChangeArrowheads="1"/>
          </p:cNvSpPr>
          <p:nvPr/>
        </p:nvSpPr>
        <p:spPr bwMode="auto">
          <a:xfrm>
            <a:off x="7992251" y="5431629"/>
            <a:ext cx="288925" cy="287338"/>
          </a:xfrm>
          <a:prstGeom prst="ellipse">
            <a:avLst/>
          </a:prstGeom>
          <a:solidFill>
            <a:srgbClr val="0088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562198" name="Freeform 22"/>
          <p:cNvSpPr>
            <a:spLocks/>
          </p:cNvSpPr>
          <p:nvPr/>
        </p:nvSpPr>
        <p:spPr bwMode="auto">
          <a:xfrm>
            <a:off x="3483312" y="5186496"/>
            <a:ext cx="179388" cy="719137"/>
          </a:xfrm>
          <a:custGeom>
            <a:avLst/>
            <a:gdLst>
              <a:gd name="T0" fmla="*/ 113 w 113"/>
              <a:gd name="T1" fmla="*/ 0 h 453"/>
              <a:gd name="T2" fmla="*/ 36 w 113"/>
              <a:gd name="T3" fmla="*/ 111 h 453"/>
              <a:gd name="T4" fmla="*/ 0 w 113"/>
              <a:gd name="T5" fmla="*/ 243 h 453"/>
              <a:gd name="T6" fmla="*/ 36 w 113"/>
              <a:gd name="T7" fmla="*/ 369 h 453"/>
              <a:gd name="T8" fmla="*/ 113 w 113"/>
              <a:gd name="T9" fmla="*/ 453 h 453"/>
            </a:gdLst>
            <a:ahLst/>
            <a:cxnLst>
              <a:cxn ang="0">
                <a:pos x="T0" y="T1"/>
              </a:cxn>
              <a:cxn ang="0">
                <a:pos x="T2" y="T3"/>
              </a:cxn>
              <a:cxn ang="0">
                <a:pos x="T4" y="T5"/>
              </a:cxn>
              <a:cxn ang="0">
                <a:pos x="T6" y="T7"/>
              </a:cxn>
              <a:cxn ang="0">
                <a:pos x="T8" y="T9"/>
              </a:cxn>
            </a:cxnLst>
            <a:rect l="0" t="0" r="r" b="b"/>
            <a:pathLst>
              <a:path w="113" h="453">
                <a:moveTo>
                  <a:pt x="113" y="0"/>
                </a:moveTo>
                <a:cubicBezTo>
                  <a:pt x="100" y="19"/>
                  <a:pt x="55" y="70"/>
                  <a:pt x="36" y="111"/>
                </a:cubicBezTo>
                <a:cubicBezTo>
                  <a:pt x="17" y="152"/>
                  <a:pt x="0" y="200"/>
                  <a:pt x="0" y="243"/>
                </a:cubicBezTo>
                <a:cubicBezTo>
                  <a:pt x="0" y="286"/>
                  <a:pt x="17" y="334"/>
                  <a:pt x="36" y="369"/>
                </a:cubicBezTo>
                <a:cubicBezTo>
                  <a:pt x="55" y="404"/>
                  <a:pt x="97" y="436"/>
                  <a:pt x="113" y="453"/>
                </a:cubicBezTo>
              </a:path>
            </a:pathLst>
          </a:custGeom>
          <a:noFill/>
          <a:ln w="12700" cap="flat" cmpd="sng">
            <a:solidFill>
              <a:srgbClr val="0088FF"/>
            </a:solidFill>
            <a:prstDash val="solid"/>
            <a:round/>
            <a:headEnd type="triangle" w="med" len="med"/>
            <a:tailEnd type="triangle" w="med" len="me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199" name="Line 23"/>
          <p:cNvSpPr>
            <a:spLocks noChangeShapeType="1"/>
          </p:cNvSpPr>
          <p:nvPr/>
        </p:nvSpPr>
        <p:spPr bwMode="auto">
          <a:xfrm>
            <a:off x="7487426" y="5288754"/>
            <a:ext cx="0" cy="574675"/>
          </a:xfrm>
          <a:prstGeom prst="line">
            <a:avLst/>
          </a:prstGeom>
          <a:noFill/>
          <a:ln w="12700">
            <a:solidFill>
              <a:srgbClr val="0088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2200" name="Group 24"/>
          <p:cNvGrpSpPr>
            <a:grpSpLocks/>
          </p:cNvGrpSpPr>
          <p:nvPr/>
        </p:nvGrpSpPr>
        <p:grpSpPr bwMode="auto">
          <a:xfrm>
            <a:off x="2382838" y="3356335"/>
            <a:ext cx="3130550" cy="1514475"/>
            <a:chOff x="1020" y="2682"/>
            <a:chExt cx="1972" cy="954"/>
          </a:xfrm>
        </p:grpSpPr>
        <p:sp>
          <p:nvSpPr>
            <p:cNvPr id="562201" name="AutoShape 25"/>
            <p:cNvSpPr>
              <a:spLocks noChangeArrowheads="1"/>
            </p:cNvSpPr>
            <p:nvPr/>
          </p:nvSpPr>
          <p:spPr bwMode="auto">
            <a:xfrm rot="14634615">
              <a:off x="2374" y="2439"/>
              <a:ext cx="184" cy="1053"/>
            </a:xfrm>
            <a:prstGeom prst="can">
              <a:avLst>
                <a:gd name="adj" fmla="val 53122"/>
              </a:avLst>
            </a:prstGeom>
            <a:gradFill rotWithShape="0">
              <a:gsLst>
                <a:gs pos="0">
                  <a:srgbClr val="0088FF"/>
                </a:gs>
                <a:gs pos="100000">
                  <a:schemeClr val="accent1"/>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202" name="Freeform 26"/>
            <p:cNvSpPr>
              <a:spLocks/>
            </p:cNvSpPr>
            <p:nvPr/>
          </p:nvSpPr>
          <p:spPr bwMode="auto">
            <a:xfrm>
              <a:off x="2247" y="2682"/>
              <a:ext cx="630" cy="472"/>
            </a:xfrm>
            <a:custGeom>
              <a:avLst/>
              <a:gdLst>
                <a:gd name="T0" fmla="*/ 0 w 630"/>
                <a:gd name="T1" fmla="*/ 472 h 472"/>
                <a:gd name="T2" fmla="*/ 194 w 630"/>
                <a:gd name="T3" fmla="*/ 250 h 472"/>
                <a:gd name="T4" fmla="*/ 414 w 630"/>
                <a:gd name="T5" fmla="*/ 106 h 472"/>
                <a:gd name="T6" fmla="*/ 630 w 630"/>
                <a:gd name="T7" fmla="*/ 0 h 472"/>
              </a:gdLst>
              <a:ahLst/>
              <a:cxnLst>
                <a:cxn ang="0">
                  <a:pos x="T0" y="T1"/>
                </a:cxn>
                <a:cxn ang="0">
                  <a:pos x="T2" y="T3"/>
                </a:cxn>
                <a:cxn ang="0">
                  <a:pos x="T4" y="T5"/>
                </a:cxn>
                <a:cxn ang="0">
                  <a:pos x="T6" y="T7"/>
                </a:cxn>
              </a:cxnLst>
              <a:rect l="0" t="0" r="r" b="b"/>
              <a:pathLst>
                <a:path w="630" h="472">
                  <a:moveTo>
                    <a:pt x="0" y="472"/>
                  </a:moveTo>
                  <a:cubicBezTo>
                    <a:pt x="32" y="435"/>
                    <a:pt x="125" y="311"/>
                    <a:pt x="194" y="250"/>
                  </a:cubicBezTo>
                  <a:cubicBezTo>
                    <a:pt x="263" y="189"/>
                    <a:pt x="341" y="148"/>
                    <a:pt x="414" y="106"/>
                  </a:cubicBezTo>
                  <a:cubicBezTo>
                    <a:pt x="487" y="64"/>
                    <a:pt x="585" y="22"/>
                    <a:pt x="630"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3" name="Freeform 27"/>
            <p:cNvSpPr>
              <a:spLocks/>
            </p:cNvSpPr>
            <p:nvPr/>
          </p:nvSpPr>
          <p:spPr bwMode="auto">
            <a:xfrm>
              <a:off x="2121" y="2856"/>
              <a:ext cx="368" cy="355"/>
            </a:xfrm>
            <a:custGeom>
              <a:avLst/>
              <a:gdLst>
                <a:gd name="T0" fmla="*/ 0 w 368"/>
                <a:gd name="T1" fmla="*/ 355 h 355"/>
                <a:gd name="T2" fmla="*/ 156 w 368"/>
                <a:gd name="T3" fmla="*/ 178 h 355"/>
                <a:gd name="T4" fmla="*/ 256 w 368"/>
                <a:gd name="T5" fmla="*/ 78 h 355"/>
                <a:gd name="T6" fmla="*/ 368 w 368"/>
                <a:gd name="T7" fmla="*/ 0 h 355"/>
              </a:gdLst>
              <a:ahLst/>
              <a:cxnLst>
                <a:cxn ang="0">
                  <a:pos x="T0" y="T1"/>
                </a:cxn>
                <a:cxn ang="0">
                  <a:pos x="T2" y="T3"/>
                </a:cxn>
                <a:cxn ang="0">
                  <a:pos x="T4" y="T5"/>
                </a:cxn>
                <a:cxn ang="0">
                  <a:pos x="T6" y="T7"/>
                </a:cxn>
              </a:cxnLst>
              <a:rect l="0" t="0" r="r" b="b"/>
              <a:pathLst>
                <a:path w="368" h="355">
                  <a:moveTo>
                    <a:pt x="0" y="355"/>
                  </a:moveTo>
                  <a:cubicBezTo>
                    <a:pt x="26" y="325"/>
                    <a:pt x="113" y="224"/>
                    <a:pt x="156" y="178"/>
                  </a:cubicBezTo>
                  <a:cubicBezTo>
                    <a:pt x="199" y="132"/>
                    <a:pt x="221" y="108"/>
                    <a:pt x="256" y="78"/>
                  </a:cubicBezTo>
                  <a:cubicBezTo>
                    <a:pt x="291" y="48"/>
                    <a:pt x="345" y="16"/>
                    <a:pt x="368"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4" name="Freeform 28"/>
            <p:cNvSpPr>
              <a:spLocks/>
            </p:cNvSpPr>
            <p:nvPr/>
          </p:nvSpPr>
          <p:spPr bwMode="auto">
            <a:xfrm>
              <a:off x="2088" y="2946"/>
              <a:ext cx="219" cy="210"/>
            </a:xfrm>
            <a:custGeom>
              <a:avLst/>
              <a:gdLst>
                <a:gd name="T0" fmla="*/ 0 w 219"/>
                <a:gd name="T1" fmla="*/ 210 h 210"/>
                <a:gd name="T2" fmla="*/ 61 w 219"/>
                <a:gd name="T3" fmla="*/ 128 h 210"/>
                <a:gd name="T4" fmla="*/ 141 w 219"/>
                <a:gd name="T5" fmla="*/ 70 h 210"/>
                <a:gd name="T6" fmla="*/ 219 w 219"/>
                <a:gd name="T7" fmla="*/ 0 h 210"/>
              </a:gdLst>
              <a:ahLst/>
              <a:cxnLst>
                <a:cxn ang="0">
                  <a:pos x="T0" y="T1"/>
                </a:cxn>
                <a:cxn ang="0">
                  <a:pos x="T2" y="T3"/>
                </a:cxn>
                <a:cxn ang="0">
                  <a:pos x="T4" y="T5"/>
                </a:cxn>
                <a:cxn ang="0">
                  <a:pos x="T6" y="T7"/>
                </a:cxn>
              </a:cxnLst>
              <a:rect l="0" t="0" r="r" b="b"/>
              <a:pathLst>
                <a:path w="219" h="210">
                  <a:moveTo>
                    <a:pt x="0" y="210"/>
                  </a:moveTo>
                  <a:cubicBezTo>
                    <a:pt x="10" y="196"/>
                    <a:pt x="38" y="151"/>
                    <a:pt x="61" y="128"/>
                  </a:cubicBezTo>
                  <a:cubicBezTo>
                    <a:pt x="84" y="105"/>
                    <a:pt x="115" y="91"/>
                    <a:pt x="141" y="70"/>
                  </a:cubicBezTo>
                  <a:cubicBezTo>
                    <a:pt x="167" y="49"/>
                    <a:pt x="203" y="15"/>
                    <a:pt x="219"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5" name="Freeform 29"/>
            <p:cNvSpPr>
              <a:spLocks/>
            </p:cNvSpPr>
            <p:nvPr/>
          </p:nvSpPr>
          <p:spPr bwMode="auto">
            <a:xfrm>
              <a:off x="2345" y="2710"/>
              <a:ext cx="568" cy="406"/>
            </a:xfrm>
            <a:custGeom>
              <a:avLst/>
              <a:gdLst>
                <a:gd name="T0" fmla="*/ 0 w 568"/>
                <a:gd name="T1" fmla="*/ 406 h 406"/>
                <a:gd name="T2" fmla="*/ 143 w 568"/>
                <a:gd name="T3" fmla="*/ 243 h 406"/>
                <a:gd name="T4" fmla="*/ 363 w 568"/>
                <a:gd name="T5" fmla="*/ 99 h 406"/>
                <a:gd name="T6" fmla="*/ 568 w 568"/>
                <a:gd name="T7" fmla="*/ 0 h 406"/>
              </a:gdLst>
              <a:ahLst/>
              <a:cxnLst>
                <a:cxn ang="0">
                  <a:pos x="T0" y="T1"/>
                </a:cxn>
                <a:cxn ang="0">
                  <a:pos x="T2" y="T3"/>
                </a:cxn>
                <a:cxn ang="0">
                  <a:pos x="T4" y="T5"/>
                </a:cxn>
                <a:cxn ang="0">
                  <a:pos x="T6" y="T7"/>
                </a:cxn>
              </a:cxnLst>
              <a:rect l="0" t="0" r="r" b="b"/>
              <a:pathLst>
                <a:path w="568" h="406">
                  <a:moveTo>
                    <a:pt x="0" y="406"/>
                  </a:moveTo>
                  <a:cubicBezTo>
                    <a:pt x="23" y="379"/>
                    <a:pt x="82" y="294"/>
                    <a:pt x="143" y="243"/>
                  </a:cubicBezTo>
                  <a:cubicBezTo>
                    <a:pt x="204" y="192"/>
                    <a:pt x="292" y="140"/>
                    <a:pt x="363" y="99"/>
                  </a:cubicBezTo>
                  <a:cubicBezTo>
                    <a:pt x="434" y="58"/>
                    <a:pt x="525" y="21"/>
                    <a:pt x="568"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6" name="Freeform 30"/>
            <p:cNvSpPr>
              <a:spLocks/>
            </p:cNvSpPr>
            <p:nvPr/>
          </p:nvSpPr>
          <p:spPr bwMode="auto">
            <a:xfrm>
              <a:off x="2465" y="2754"/>
              <a:ext cx="472" cy="306"/>
            </a:xfrm>
            <a:custGeom>
              <a:avLst/>
              <a:gdLst>
                <a:gd name="T0" fmla="*/ 0 w 472"/>
                <a:gd name="T1" fmla="*/ 306 h 306"/>
                <a:gd name="T2" fmla="*/ 70 w 472"/>
                <a:gd name="T3" fmla="*/ 226 h 306"/>
                <a:gd name="T4" fmla="*/ 166 w 472"/>
                <a:gd name="T5" fmla="*/ 156 h 306"/>
                <a:gd name="T6" fmla="*/ 286 w 472"/>
                <a:gd name="T7" fmla="*/ 90 h 306"/>
                <a:gd name="T8" fmla="*/ 472 w 472"/>
                <a:gd name="T9" fmla="*/ 0 h 306"/>
              </a:gdLst>
              <a:ahLst/>
              <a:cxnLst>
                <a:cxn ang="0">
                  <a:pos x="T0" y="T1"/>
                </a:cxn>
                <a:cxn ang="0">
                  <a:pos x="T2" y="T3"/>
                </a:cxn>
                <a:cxn ang="0">
                  <a:pos x="T4" y="T5"/>
                </a:cxn>
                <a:cxn ang="0">
                  <a:pos x="T6" y="T7"/>
                </a:cxn>
                <a:cxn ang="0">
                  <a:pos x="T8" y="T9"/>
                </a:cxn>
              </a:cxnLst>
              <a:rect l="0" t="0" r="r" b="b"/>
              <a:pathLst>
                <a:path w="472" h="306">
                  <a:moveTo>
                    <a:pt x="0" y="306"/>
                  </a:moveTo>
                  <a:cubicBezTo>
                    <a:pt x="12" y="293"/>
                    <a:pt x="42" y="251"/>
                    <a:pt x="70" y="226"/>
                  </a:cubicBezTo>
                  <a:cubicBezTo>
                    <a:pt x="98" y="201"/>
                    <a:pt x="130" y="179"/>
                    <a:pt x="166" y="156"/>
                  </a:cubicBezTo>
                  <a:cubicBezTo>
                    <a:pt x="202" y="133"/>
                    <a:pt x="235" y="116"/>
                    <a:pt x="286" y="90"/>
                  </a:cubicBezTo>
                  <a:cubicBezTo>
                    <a:pt x="337" y="64"/>
                    <a:pt x="433" y="19"/>
                    <a:pt x="472"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7" name="Freeform 31"/>
            <p:cNvSpPr>
              <a:spLocks/>
            </p:cNvSpPr>
            <p:nvPr/>
          </p:nvSpPr>
          <p:spPr bwMode="auto">
            <a:xfrm>
              <a:off x="2561" y="2804"/>
              <a:ext cx="382" cy="212"/>
            </a:xfrm>
            <a:custGeom>
              <a:avLst/>
              <a:gdLst>
                <a:gd name="T0" fmla="*/ 0 w 382"/>
                <a:gd name="T1" fmla="*/ 212 h 212"/>
                <a:gd name="T2" fmla="*/ 94 w 382"/>
                <a:gd name="T3" fmla="*/ 140 h 212"/>
                <a:gd name="T4" fmla="*/ 248 w 382"/>
                <a:gd name="T5" fmla="*/ 62 h 212"/>
                <a:gd name="T6" fmla="*/ 382 w 382"/>
                <a:gd name="T7" fmla="*/ 0 h 212"/>
              </a:gdLst>
              <a:ahLst/>
              <a:cxnLst>
                <a:cxn ang="0">
                  <a:pos x="T0" y="T1"/>
                </a:cxn>
                <a:cxn ang="0">
                  <a:pos x="T2" y="T3"/>
                </a:cxn>
                <a:cxn ang="0">
                  <a:pos x="T4" y="T5"/>
                </a:cxn>
                <a:cxn ang="0">
                  <a:pos x="T6" y="T7"/>
                </a:cxn>
              </a:cxnLst>
              <a:rect l="0" t="0" r="r" b="b"/>
              <a:pathLst>
                <a:path w="382" h="212">
                  <a:moveTo>
                    <a:pt x="0" y="212"/>
                  </a:moveTo>
                  <a:cubicBezTo>
                    <a:pt x="16" y="200"/>
                    <a:pt x="53" y="165"/>
                    <a:pt x="94" y="140"/>
                  </a:cubicBezTo>
                  <a:cubicBezTo>
                    <a:pt x="135" y="115"/>
                    <a:pt x="200" y="85"/>
                    <a:pt x="248" y="62"/>
                  </a:cubicBezTo>
                  <a:cubicBezTo>
                    <a:pt x="296" y="39"/>
                    <a:pt x="354" y="13"/>
                    <a:pt x="382"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08" name="AutoShape 32"/>
            <p:cNvSpPr>
              <a:spLocks noChangeArrowheads="1"/>
            </p:cNvSpPr>
            <p:nvPr/>
          </p:nvSpPr>
          <p:spPr bwMode="auto">
            <a:xfrm rot="1135479">
              <a:off x="1622" y="2965"/>
              <a:ext cx="903" cy="348"/>
            </a:xfrm>
            <a:prstGeom prst="cube">
              <a:avLst>
                <a:gd name="adj" fmla="val 35796"/>
              </a:avLst>
            </a:pr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solidFill>
                <a:srgbClr val="000000"/>
              </a:solidFill>
              <a:miter lim="800000"/>
              <a:headEnd/>
              <a:tailEnd/>
            </a:ln>
          </p:spPr>
          <p:txBody>
            <a:bodyPr/>
            <a:lstStyle/>
            <a:p>
              <a:endParaRPr lang="en-US"/>
            </a:p>
          </p:txBody>
        </p:sp>
        <p:sp>
          <p:nvSpPr>
            <p:cNvPr id="562209" name="AutoShape 33"/>
            <p:cNvSpPr>
              <a:spLocks noChangeArrowheads="1"/>
            </p:cNvSpPr>
            <p:nvPr/>
          </p:nvSpPr>
          <p:spPr bwMode="auto">
            <a:xfrm>
              <a:off x="1655" y="2704"/>
              <a:ext cx="136" cy="348"/>
            </a:xfrm>
            <a:prstGeom prst="upArrow">
              <a:avLst>
                <a:gd name="adj1" fmla="val 50000"/>
                <a:gd name="adj2" fmla="val 63971"/>
              </a:avLst>
            </a:prstGeom>
            <a:gradFill rotWithShape="1">
              <a:gsLst>
                <a:gs pos="0">
                  <a:srgbClr val="0088FF"/>
                </a:gs>
                <a:gs pos="100000">
                  <a:schemeClr val="accent1"/>
                </a:gs>
              </a:gsLst>
              <a:lin ang="5400000" scaled="1"/>
            </a:gra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2210" name="AutoShape 34"/>
            <p:cNvSpPr>
              <a:spLocks noChangeArrowheads="1"/>
            </p:cNvSpPr>
            <p:nvPr/>
          </p:nvSpPr>
          <p:spPr bwMode="auto">
            <a:xfrm rot="10800000">
              <a:off x="2245" y="3249"/>
              <a:ext cx="136" cy="349"/>
            </a:xfrm>
            <a:prstGeom prst="upArrow">
              <a:avLst>
                <a:gd name="adj1" fmla="val 50000"/>
                <a:gd name="adj2" fmla="val 64154"/>
              </a:avLst>
            </a:prstGeom>
            <a:gradFill rotWithShape="1">
              <a:gsLst>
                <a:gs pos="0">
                  <a:srgbClr val="0088FF"/>
                </a:gs>
                <a:gs pos="100000">
                  <a:schemeClr val="accent1"/>
                </a:gs>
              </a:gsLst>
              <a:lin ang="5400000" scaled="1"/>
            </a:gra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562211" name="Group 35"/>
            <p:cNvGrpSpPr>
              <a:grpSpLocks/>
            </p:cNvGrpSpPr>
            <p:nvPr/>
          </p:nvGrpSpPr>
          <p:grpSpPr bwMode="auto">
            <a:xfrm>
              <a:off x="1020" y="3142"/>
              <a:ext cx="1089" cy="494"/>
              <a:chOff x="1020" y="3142"/>
              <a:chExt cx="1089" cy="494"/>
            </a:xfrm>
          </p:grpSpPr>
          <p:sp>
            <p:nvSpPr>
              <p:cNvPr id="562212" name="AutoShape 36"/>
              <p:cNvSpPr>
                <a:spLocks noChangeArrowheads="1"/>
              </p:cNvSpPr>
              <p:nvPr/>
            </p:nvSpPr>
            <p:spPr bwMode="auto">
              <a:xfrm rot="14634615">
                <a:off x="1472" y="2872"/>
                <a:ext cx="185" cy="1089"/>
              </a:xfrm>
              <a:prstGeom prst="can">
                <a:avLst>
                  <a:gd name="adj" fmla="val 54641"/>
                </a:avLst>
              </a:prstGeom>
              <a:gradFill rotWithShape="1">
                <a:gsLst>
                  <a:gs pos="0">
                    <a:srgbClr val="0088FF"/>
                  </a:gs>
                  <a:gs pos="100000">
                    <a:schemeClr val="accent1"/>
                  </a:gs>
                </a:gsLst>
                <a:lin ang="5400000" scaled="1"/>
              </a:gradFill>
              <a:ln w="9525">
                <a:solidFill>
                  <a:srgbClr val="000000"/>
                </a:solidFill>
                <a:round/>
                <a:headEnd/>
                <a:tailEnd/>
              </a:ln>
            </p:spPr>
            <p:txBody>
              <a:bodyPr/>
              <a:lstStyle/>
              <a:p>
                <a:endParaRPr lang="en-US"/>
              </a:p>
            </p:txBody>
          </p:sp>
          <p:sp>
            <p:nvSpPr>
              <p:cNvPr id="562213" name="Freeform 37"/>
              <p:cNvSpPr>
                <a:spLocks/>
              </p:cNvSpPr>
              <p:nvPr/>
            </p:nvSpPr>
            <p:spPr bwMode="auto">
              <a:xfrm>
                <a:off x="1124" y="3272"/>
                <a:ext cx="925" cy="281"/>
              </a:xfrm>
              <a:custGeom>
                <a:avLst/>
                <a:gdLst>
                  <a:gd name="T0" fmla="*/ 0 w 925"/>
                  <a:gd name="T1" fmla="*/ 281 h 281"/>
                  <a:gd name="T2" fmla="*/ 347 w 925"/>
                  <a:gd name="T3" fmla="*/ 126 h 281"/>
                  <a:gd name="T4" fmla="*/ 641 w 925"/>
                  <a:gd name="T5" fmla="*/ 46 h 281"/>
                  <a:gd name="T6" fmla="*/ 803 w 925"/>
                  <a:gd name="T7" fmla="*/ 12 h 281"/>
                  <a:gd name="T8" fmla="*/ 925 w 925"/>
                  <a:gd name="T9" fmla="*/ 0 h 281"/>
                </a:gdLst>
                <a:ahLst/>
                <a:cxnLst>
                  <a:cxn ang="0">
                    <a:pos x="T0" y="T1"/>
                  </a:cxn>
                  <a:cxn ang="0">
                    <a:pos x="T2" y="T3"/>
                  </a:cxn>
                  <a:cxn ang="0">
                    <a:pos x="T4" y="T5"/>
                  </a:cxn>
                  <a:cxn ang="0">
                    <a:pos x="T6" y="T7"/>
                  </a:cxn>
                  <a:cxn ang="0">
                    <a:pos x="T8" y="T9"/>
                  </a:cxn>
                </a:cxnLst>
                <a:rect l="0" t="0" r="r" b="b"/>
                <a:pathLst>
                  <a:path w="925" h="281">
                    <a:moveTo>
                      <a:pt x="0" y="281"/>
                    </a:moveTo>
                    <a:cubicBezTo>
                      <a:pt x="58" y="255"/>
                      <a:pt x="240" y="165"/>
                      <a:pt x="347" y="126"/>
                    </a:cubicBezTo>
                    <a:cubicBezTo>
                      <a:pt x="454" y="87"/>
                      <a:pt x="565" y="65"/>
                      <a:pt x="641" y="46"/>
                    </a:cubicBezTo>
                    <a:cubicBezTo>
                      <a:pt x="717" y="27"/>
                      <a:pt x="756" y="20"/>
                      <a:pt x="803" y="12"/>
                    </a:cubicBezTo>
                    <a:cubicBezTo>
                      <a:pt x="850" y="4"/>
                      <a:pt x="900" y="2"/>
                      <a:pt x="925"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14" name="Freeform 38"/>
              <p:cNvSpPr>
                <a:spLocks/>
              </p:cNvSpPr>
              <p:nvPr/>
            </p:nvSpPr>
            <p:spPr bwMode="auto">
              <a:xfrm>
                <a:off x="1457" y="3222"/>
                <a:ext cx="604" cy="146"/>
              </a:xfrm>
              <a:custGeom>
                <a:avLst/>
                <a:gdLst>
                  <a:gd name="T0" fmla="*/ 0 w 604"/>
                  <a:gd name="T1" fmla="*/ 146 h 146"/>
                  <a:gd name="T2" fmla="*/ 114 w 604"/>
                  <a:gd name="T3" fmla="*/ 102 h 146"/>
                  <a:gd name="T4" fmla="*/ 254 w 604"/>
                  <a:gd name="T5" fmla="*/ 62 h 146"/>
                  <a:gd name="T6" fmla="*/ 462 w 604"/>
                  <a:gd name="T7" fmla="*/ 22 h 146"/>
                  <a:gd name="T8" fmla="*/ 604 w 604"/>
                  <a:gd name="T9" fmla="*/ 0 h 146"/>
                </a:gdLst>
                <a:ahLst/>
                <a:cxnLst>
                  <a:cxn ang="0">
                    <a:pos x="T0" y="T1"/>
                  </a:cxn>
                  <a:cxn ang="0">
                    <a:pos x="T2" y="T3"/>
                  </a:cxn>
                  <a:cxn ang="0">
                    <a:pos x="T4" y="T5"/>
                  </a:cxn>
                  <a:cxn ang="0">
                    <a:pos x="T6" y="T7"/>
                  </a:cxn>
                  <a:cxn ang="0">
                    <a:pos x="T8" y="T9"/>
                  </a:cxn>
                </a:cxnLst>
                <a:rect l="0" t="0" r="r" b="b"/>
                <a:pathLst>
                  <a:path w="604" h="146">
                    <a:moveTo>
                      <a:pt x="0" y="146"/>
                    </a:moveTo>
                    <a:cubicBezTo>
                      <a:pt x="19" y="139"/>
                      <a:pt x="72" y="116"/>
                      <a:pt x="114" y="102"/>
                    </a:cubicBezTo>
                    <a:cubicBezTo>
                      <a:pt x="156" y="88"/>
                      <a:pt x="196" y="75"/>
                      <a:pt x="254" y="62"/>
                    </a:cubicBezTo>
                    <a:cubicBezTo>
                      <a:pt x="312" y="49"/>
                      <a:pt x="404" y="32"/>
                      <a:pt x="462" y="22"/>
                    </a:cubicBezTo>
                    <a:cubicBezTo>
                      <a:pt x="520" y="12"/>
                      <a:pt x="575" y="5"/>
                      <a:pt x="604"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15" name="Freeform 39"/>
              <p:cNvSpPr>
                <a:spLocks/>
              </p:cNvSpPr>
              <p:nvPr/>
            </p:nvSpPr>
            <p:spPr bwMode="auto">
              <a:xfrm>
                <a:off x="1681" y="3184"/>
                <a:ext cx="370" cy="78"/>
              </a:xfrm>
              <a:custGeom>
                <a:avLst/>
                <a:gdLst>
                  <a:gd name="T0" fmla="*/ 0 w 370"/>
                  <a:gd name="T1" fmla="*/ 78 h 78"/>
                  <a:gd name="T2" fmla="*/ 178 w 370"/>
                  <a:gd name="T3" fmla="*/ 32 h 78"/>
                  <a:gd name="T4" fmla="*/ 284 w 370"/>
                  <a:gd name="T5" fmla="*/ 10 h 78"/>
                  <a:gd name="T6" fmla="*/ 370 w 370"/>
                  <a:gd name="T7" fmla="*/ 0 h 78"/>
                </a:gdLst>
                <a:ahLst/>
                <a:cxnLst>
                  <a:cxn ang="0">
                    <a:pos x="T0" y="T1"/>
                  </a:cxn>
                  <a:cxn ang="0">
                    <a:pos x="T2" y="T3"/>
                  </a:cxn>
                  <a:cxn ang="0">
                    <a:pos x="T4" y="T5"/>
                  </a:cxn>
                  <a:cxn ang="0">
                    <a:pos x="T6" y="T7"/>
                  </a:cxn>
                </a:cxnLst>
                <a:rect l="0" t="0" r="r" b="b"/>
                <a:pathLst>
                  <a:path w="370" h="78">
                    <a:moveTo>
                      <a:pt x="0" y="78"/>
                    </a:moveTo>
                    <a:cubicBezTo>
                      <a:pt x="30" y="70"/>
                      <a:pt x="131" y="43"/>
                      <a:pt x="178" y="32"/>
                    </a:cubicBezTo>
                    <a:cubicBezTo>
                      <a:pt x="225" y="21"/>
                      <a:pt x="252" y="15"/>
                      <a:pt x="284" y="10"/>
                    </a:cubicBezTo>
                    <a:cubicBezTo>
                      <a:pt x="316" y="5"/>
                      <a:pt x="352" y="2"/>
                      <a:pt x="370"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16" name="Freeform 40"/>
              <p:cNvSpPr>
                <a:spLocks/>
              </p:cNvSpPr>
              <p:nvPr/>
            </p:nvSpPr>
            <p:spPr bwMode="auto">
              <a:xfrm>
                <a:off x="1162" y="3322"/>
                <a:ext cx="799" cy="271"/>
              </a:xfrm>
              <a:custGeom>
                <a:avLst/>
                <a:gdLst>
                  <a:gd name="T0" fmla="*/ 0 w 799"/>
                  <a:gd name="T1" fmla="*/ 271 h 271"/>
                  <a:gd name="T2" fmla="*/ 347 w 799"/>
                  <a:gd name="T3" fmla="*/ 114 h 271"/>
                  <a:gd name="T4" fmla="*/ 607 w 799"/>
                  <a:gd name="T5" fmla="*/ 40 h 271"/>
                  <a:gd name="T6" fmla="*/ 799 w 799"/>
                  <a:gd name="T7" fmla="*/ 0 h 271"/>
                </a:gdLst>
                <a:ahLst/>
                <a:cxnLst>
                  <a:cxn ang="0">
                    <a:pos x="T0" y="T1"/>
                  </a:cxn>
                  <a:cxn ang="0">
                    <a:pos x="T2" y="T3"/>
                  </a:cxn>
                  <a:cxn ang="0">
                    <a:pos x="T4" y="T5"/>
                  </a:cxn>
                  <a:cxn ang="0">
                    <a:pos x="T6" y="T7"/>
                  </a:cxn>
                </a:cxnLst>
                <a:rect l="0" t="0" r="r" b="b"/>
                <a:pathLst>
                  <a:path w="799" h="271">
                    <a:moveTo>
                      <a:pt x="0" y="271"/>
                    </a:moveTo>
                    <a:cubicBezTo>
                      <a:pt x="58" y="245"/>
                      <a:pt x="246" y="152"/>
                      <a:pt x="347" y="114"/>
                    </a:cubicBezTo>
                    <a:cubicBezTo>
                      <a:pt x="448" y="76"/>
                      <a:pt x="532" y="59"/>
                      <a:pt x="607" y="40"/>
                    </a:cubicBezTo>
                    <a:cubicBezTo>
                      <a:pt x="682" y="21"/>
                      <a:pt x="759" y="8"/>
                      <a:pt x="799"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17" name="Freeform 41"/>
              <p:cNvSpPr>
                <a:spLocks/>
              </p:cNvSpPr>
              <p:nvPr/>
            </p:nvSpPr>
            <p:spPr bwMode="auto">
              <a:xfrm>
                <a:off x="1182" y="3398"/>
                <a:ext cx="617" cy="238"/>
              </a:xfrm>
              <a:custGeom>
                <a:avLst/>
                <a:gdLst>
                  <a:gd name="T0" fmla="*/ 0 w 617"/>
                  <a:gd name="T1" fmla="*/ 238 h 238"/>
                  <a:gd name="T2" fmla="*/ 341 w 617"/>
                  <a:gd name="T3" fmla="*/ 84 h 238"/>
                  <a:gd name="T4" fmla="*/ 499 w 617"/>
                  <a:gd name="T5" fmla="*/ 30 h 238"/>
                  <a:gd name="T6" fmla="*/ 617 w 617"/>
                  <a:gd name="T7" fmla="*/ 0 h 238"/>
                </a:gdLst>
                <a:ahLst/>
                <a:cxnLst>
                  <a:cxn ang="0">
                    <a:pos x="T0" y="T1"/>
                  </a:cxn>
                  <a:cxn ang="0">
                    <a:pos x="T2" y="T3"/>
                  </a:cxn>
                  <a:cxn ang="0">
                    <a:pos x="T4" y="T5"/>
                  </a:cxn>
                  <a:cxn ang="0">
                    <a:pos x="T6" y="T7"/>
                  </a:cxn>
                </a:cxnLst>
                <a:rect l="0" t="0" r="r" b="b"/>
                <a:pathLst>
                  <a:path w="617" h="238">
                    <a:moveTo>
                      <a:pt x="0" y="238"/>
                    </a:moveTo>
                    <a:cubicBezTo>
                      <a:pt x="57" y="212"/>
                      <a:pt x="258" y="119"/>
                      <a:pt x="341" y="84"/>
                    </a:cubicBezTo>
                    <a:cubicBezTo>
                      <a:pt x="424" y="49"/>
                      <a:pt x="453" y="44"/>
                      <a:pt x="499" y="30"/>
                    </a:cubicBezTo>
                    <a:cubicBezTo>
                      <a:pt x="545" y="16"/>
                      <a:pt x="593" y="6"/>
                      <a:pt x="617"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218" name="Freeform 42"/>
              <p:cNvSpPr>
                <a:spLocks/>
              </p:cNvSpPr>
              <p:nvPr/>
            </p:nvSpPr>
            <p:spPr bwMode="auto">
              <a:xfrm>
                <a:off x="1843" y="3142"/>
                <a:ext cx="182" cy="38"/>
              </a:xfrm>
              <a:custGeom>
                <a:avLst/>
                <a:gdLst>
                  <a:gd name="T0" fmla="*/ 0 w 182"/>
                  <a:gd name="T1" fmla="*/ 38 h 38"/>
                  <a:gd name="T2" fmla="*/ 110 w 182"/>
                  <a:gd name="T3" fmla="*/ 10 h 38"/>
                  <a:gd name="T4" fmla="*/ 182 w 182"/>
                  <a:gd name="T5" fmla="*/ 0 h 38"/>
                </a:gdLst>
                <a:ahLst/>
                <a:cxnLst>
                  <a:cxn ang="0">
                    <a:pos x="T0" y="T1"/>
                  </a:cxn>
                  <a:cxn ang="0">
                    <a:pos x="T2" y="T3"/>
                  </a:cxn>
                  <a:cxn ang="0">
                    <a:pos x="T4" y="T5"/>
                  </a:cxn>
                </a:cxnLst>
                <a:rect l="0" t="0" r="r" b="b"/>
                <a:pathLst>
                  <a:path w="182" h="38">
                    <a:moveTo>
                      <a:pt x="0" y="38"/>
                    </a:moveTo>
                    <a:cubicBezTo>
                      <a:pt x="18" y="33"/>
                      <a:pt x="80" y="16"/>
                      <a:pt x="110" y="10"/>
                    </a:cubicBezTo>
                    <a:cubicBezTo>
                      <a:pt x="140" y="4"/>
                      <a:pt x="167" y="2"/>
                      <a:pt x="182" y="0"/>
                    </a:cubicBezTo>
                  </a:path>
                </a:pathLst>
              </a:custGeom>
              <a:noFill/>
              <a:ln w="12700" cap="rnd" cmpd="sng">
                <a:solidFill>
                  <a:srgbClr val="0088FF"/>
                </a:solidFill>
                <a:prstDash val="sysDot"/>
                <a:round/>
                <a:headEnd/>
                <a:tailEnd/>
              </a:ln>
              <a:effectLst/>
              <a:extLst>
                <a:ext uri="{909E8E84-426E-40DD-AFC4-6F175D3DCCD1}">
                  <a14:hiddenFill xmlns:a14="http://schemas.microsoft.com/office/drawing/2010/main">
                    <a:solidFill>
                      <a:srgbClr val="008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62219" name="AutoShape 43"/>
            <p:cNvSpPr>
              <a:spLocks noChangeArrowheads="1"/>
            </p:cNvSpPr>
            <p:nvPr/>
          </p:nvSpPr>
          <p:spPr bwMode="auto">
            <a:xfrm rot="-396065">
              <a:off x="1747" y="3082"/>
              <a:ext cx="317" cy="113"/>
            </a:xfrm>
            <a:prstGeom prst="curvedDownArrow">
              <a:avLst>
                <a:gd name="adj1" fmla="val 17520"/>
                <a:gd name="adj2" fmla="val 70587"/>
                <a:gd name="adj3" fmla="val 36699"/>
              </a:avLst>
            </a:prstGeom>
            <a:solidFill>
              <a:srgbClr val="0088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62220" name="Picture 44" descr="arrow1"/>
            <p:cNvPicPr>
              <a:picLocks noChangeAspect="1" noChangeArrowheads="1"/>
            </p:cNvPicPr>
            <p:nvPr/>
          </p:nvPicPr>
          <p:blipFill>
            <a:blip r:embed="rId3" cstate="print">
              <a:extLst>
                <a:ext uri="{28A0092B-C50C-407E-A947-70E740481C1C}">
                  <a14:useLocalDpi xmlns:a14="http://schemas.microsoft.com/office/drawing/2010/main" val="0"/>
                </a:ext>
              </a:extLst>
            </a:blip>
            <a:srcRect l="33919"/>
            <a:stretch>
              <a:fillRect/>
            </a:stretch>
          </p:blipFill>
          <p:spPr bwMode="auto">
            <a:xfrm>
              <a:off x="1862" y="3249"/>
              <a:ext cx="226" cy="1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7"/>
          <p:cNvSpPr>
            <a:spLocks noGrp="1"/>
          </p:cNvSpPr>
          <p:nvPr>
            <p:ph type="sldNum" sz="quarter" idx="12"/>
          </p:nvPr>
        </p:nvSpPr>
        <p:spPr/>
        <p:txBody>
          <a:bodyPr/>
          <a:lstStyle/>
          <a:p>
            <a:r>
              <a:rPr lang="en-US" smtClean="0"/>
              <a:t>Slide </a:t>
            </a:r>
            <a:fld id="{18F63A78-F665-4341-8E4C-CF5FE39A6EE0}" type="slidenum">
              <a:rPr lang="en-US" smtClean="0"/>
              <a:t>43</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69"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7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1"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7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3"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7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7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77" name="Straight Connector 7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78"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7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80"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8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82"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8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84"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01959977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Accuracy and measuring ranges</a:t>
            </a:r>
          </a:p>
        </p:txBody>
      </p:sp>
      <p:graphicFrame>
        <p:nvGraphicFramePr>
          <p:cNvPr id="564227" name="Object 3"/>
          <p:cNvGraphicFramePr>
            <a:graphicFrameLocks noChangeAspect="1"/>
          </p:cNvGraphicFramePr>
          <p:nvPr>
            <p:extLst>
              <p:ext uri="{D42A27DB-BD31-4B8C-83A1-F6EECF244321}">
                <p14:modId xmlns:p14="http://schemas.microsoft.com/office/powerpoint/2010/main" val="3121158028"/>
              </p:ext>
            </p:extLst>
          </p:nvPr>
        </p:nvGraphicFramePr>
        <p:xfrm>
          <a:off x="2416175" y="2662598"/>
          <a:ext cx="8039100" cy="2286000"/>
        </p:xfrm>
        <a:graphic>
          <a:graphicData uri="http://schemas.openxmlformats.org/presentationml/2006/ole">
            <mc:AlternateContent xmlns:mc="http://schemas.openxmlformats.org/markup-compatibility/2006">
              <mc:Choice xmlns:v="urn:schemas-microsoft-com:vml" Requires="v">
                <p:oleObj spid="_x0000_s7201" name="Document" r:id="rId4" imgW="8029642" imgH="2290602" progId="Word.Document.8">
                  <p:embed/>
                </p:oleObj>
              </mc:Choice>
              <mc:Fallback>
                <p:oleObj name="Document" r:id="rId4" imgW="8029642" imgH="229060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175" y="2662598"/>
                        <a:ext cx="8039100" cy="2286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228" name="Text Box 4"/>
          <p:cNvSpPr txBox="1">
            <a:spLocks noChangeArrowheads="1"/>
          </p:cNvSpPr>
          <p:nvPr/>
        </p:nvSpPr>
        <p:spPr bwMode="auto">
          <a:xfrm>
            <a:off x="2416175" y="1329793"/>
            <a:ext cx="6403975" cy="9159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eaLnBrk="0" hangingPunct="0"/>
            <a:r>
              <a:rPr lang="en-US" b="1" dirty="0" smtClean="0">
                <a:solidFill>
                  <a:srgbClr val="000000"/>
                </a:solidFill>
              </a:rPr>
              <a:t>Accuracy with </a:t>
            </a:r>
            <a:r>
              <a:rPr lang="en-US" b="1" u="sng" dirty="0" err="1" smtClean="0">
                <a:solidFill>
                  <a:srgbClr val="000000"/>
                </a:solidFill>
              </a:rPr>
              <a:t>newtonian</a:t>
            </a:r>
            <a:r>
              <a:rPr lang="en-US" b="1" u="sng" dirty="0" smtClean="0">
                <a:solidFill>
                  <a:srgbClr val="000000"/>
                </a:solidFill>
              </a:rPr>
              <a:t> fluids</a:t>
            </a:r>
            <a:r>
              <a:rPr lang="en-US" b="1" dirty="0" smtClean="0">
                <a:solidFill>
                  <a:srgbClr val="000000"/>
                </a:solidFill>
              </a:rPr>
              <a:t>:</a:t>
            </a:r>
            <a:r>
              <a:rPr lang="en-US" sz="1600" b="1" dirty="0" smtClean="0">
                <a:solidFill>
                  <a:srgbClr val="000000"/>
                </a:solidFill>
              </a:rPr>
              <a:t> </a:t>
            </a:r>
            <a:r>
              <a:rPr lang="en-US" b="1" dirty="0" smtClean="0">
                <a:solidFill>
                  <a:srgbClr val="000000"/>
                </a:solidFill>
                <a:sym typeface="Math B" pitchFamily="2" charset="2"/>
              </a:rPr>
              <a:t>± 5% ±</a:t>
            </a:r>
            <a:r>
              <a:rPr lang="en-US" b="1" dirty="0" smtClean="0">
                <a:solidFill>
                  <a:srgbClr val="000000"/>
                </a:solidFill>
              </a:rPr>
              <a:t> 0.5 </a:t>
            </a:r>
            <a:r>
              <a:rPr lang="en-US" b="1" dirty="0" err="1" smtClean="0">
                <a:solidFill>
                  <a:srgbClr val="000000"/>
                </a:solidFill>
              </a:rPr>
              <a:t>mPas</a:t>
            </a:r>
            <a:r>
              <a:rPr lang="en-US" b="1" dirty="0" smtClean="0">
                <a:solidFill>
                  <a:srgbClr val="000000"/>
                </a:solidFill>
              </a:rPr>
              <a:t> (</a:t>
            </a:r>
            <a:r>
              <a:rPr lang="en-US" b="1" dirty="0" err="1" smtClean="0">
                <a:solidFill>
                  <a:srgbClr val="000000"/>
                </a:solidFill>
              </a:rPr>
              <a:t>cP</a:t>
            </a:r>
            <a:r>
              <a:rPr lang="en-US" b="1" dirty="0" smtClean="0">
                <a:solidFill>
                  <a:srgbClr val="000000"/>
                </a:solidFill>
              </a:rPr>
              <a:t>)</a:t>
            </a:r>
          </a:p>
          <a:p>
            <a:pPr algn="ctr" eaLnBrk="0" hangingPunct="0"/>
            <a:endParaRPr lang="en-US" b="1" dirty="0" smtClean="0">
              <a:solidFill>
                <a:srgbClr val="000000"/>
              </a:solidFill>
            </a:endParaRPr>
          </a:p>
          <a:p>
            <a:pPr algn="ctr" eaLnBrk="0" hangingPunct="0"/>
            <a:r>
              <a:rPr lang="en-US" b="1" dirty="0" smtClean="0">
                <a:solidFill>
                  <a:srgbClr val="000000"/>
                </a:solidFill>
              </a:rPr>
              <a:t>Repeatability: 0.5%</a:t>
            </a:r>
            <a:endParaRPr lang="en-US" b="1" dirty="0">
              <a:solidFill>
                <a:srgbClr val="000000"/>
              </a:solidFill>
            </a:endParaRPr>
          </a:p>
        </p:txBody>
      </p:sp>
      <p:pic>
        <p:nvPicPr>
          <p:cNvPr id="564229" name="Picture 5" descr="C261-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25" y="2689225"/>
            <a:ext cx="10302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64230" name="Picture 6" descr="C103-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0550" y="3230563"/>
            <a:ext cx="1174750" cy="13319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r>
              <a:rPr lang="en-US" smtClean="0"/>
              <a:t>Slide </a:t>
            </a:r>
            <a:fld id="{230E9524-2779-4767-B49F-876DCE3998FF}" type="slidenum">
              <a:rPr lang="en-US" smtClean="0"/>
              <a:t>44</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7" name="LinkButton1">
            <a:hlinkClick r:id="rId8"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9"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10"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11"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a:hlinkClick r:id="rId12"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13"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4"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10638813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S, the Sanitary meter for the Food Industry</a:t>
            </a:r>
          </a:p>
        </p:txBody>
      </p:sp>
      <p:sp>
        <p:nvSpPr>
          <p:cNvPr id="566275"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a:t>Mass flow (liquid):</a:t>
            </a:r>
            <a:br>
              <a:rPr lang="en-US" dirty="0"/>
            </a:br>
            <a:r>
              <a:rPr lang="en-US" dirty="0"/>
              <a:t> ± 0.1% (83) ± 0.15% (80)</a:t>
            </a:r>
          </a:p>
          <a:p>
            <a:pPr marL="271463" indent="-271463">
              <a:buSzPct val="100000"/>
              <a:buFont typeface="E+H Serif"/>
              <a:buChar char="•"/>
            </a:pPr>
            <a:r>
              <a:rPr lang="en-US" dirty="0"/>
              <a:t>Volume flow (liquid): </a:t>
            </a:r>
            <a:br>
              <a:rPr lang="en-US" dirty="0"/>
            </a:br>
            <a:r>
              <a:rPr lang="en-US" dirty="0"/>
              <a:t>± 0.25% (83) ± 0.3% (80)</a:t>
            </a:r>
          </a:p>
          <a:p>
            <a:pPr marL="271463" indent="-271463">
              <a:buSzPct val="100000"/>
              <a:buFont typeface="E+H Serif"/>
              <a:buChar char="•"/>
            </a:pPr>
            <a:r>
              <a:rPr lang="en-US" dirty="0"/>
              <a:t>Standard density:</a:t>
            </a:r>
            <a:br>
              <a:rPr lang="en-US" dirty="0"/>
            </a:br>
            <a:r>
              <a:rPr lang="en-US" dirty="0"/>
              <a:t>±0.01 g/cc</a:t>
            </a:r>
          </a:p>
          <a:p>
            <a:pPr marL="271463" indent="-271463">
              <a:buSzPct val="100000"/>
              <a:buFont typeface="E+H Serif"/>
              <a:buChar char="•"/>
            </a:pPr>
            <a:r>
              <a:rPr lang="en-US" dirty="0"/>
              <a:t>Special density:</a:t>
            </a:r>
            <a:br>
              <a:rPr lang="en-US" dirty="0"/>
            </a:br>
            <a:r>
              <a:rPr lang="en-US" dirty="0"/>
              <a:t>±0.002 g/cc</a:t>
            </a:r>
          </a:p>
          <a:p>
            <a:pPr marL="271463" indent="-271463">
              <a:buSzPct val="100000"/>
              <a:buFont typeface="E+H Serif"/>
              <a:buChar char="•"/>
            </a:pPr>
            <a:r>
              <a:rPr lang="en-US" dirty="0"/>
              <a:t>Field density / calibration or under reference conditions:</a:t>
            </a:r>
            <a:br>
              <a:rPr lang="en-US" dirty="0"/>
            </a:br>
            <a:r>
              <a:rPr lang="en-US" dirty="0"/>
              <a:t>±0.0005 g/cc Repeatability = 0.00025g/cc</a:t>
            </a:r>
          </a:p>
          <a:p>
            <a:pPr marL="271463" indent="-271463">
              <a:buSzPct val="100000"/>
              <a:buFont typeface="E+H Serif"/>
              <a:buChar char="•"/>
            </a:pPr>
            <a:r>
              <a:rPr lang="en-US" dirty="0"/>
              <a:t>Temperature:</a:t>
            </a:r>
            <a:br>
              <a:rPr lang="en-US" dirty="0"/>
            </a:br>
            <a:r>
              <a:rPr lang="en-US" dirty="0"/>
              <a:t>- 50°C to 150°C</a:t>
            </a:r>
            <a:br>
              <a:rPr lang="en-US" dirty="0"/>
            </a:br>
            <a:endParaRPr lang="en-US" dirty="0"/>
          </a:p>
        </p:txBody>
      </p:sp>
      <p:grpSp>
        <p:nvGrpSpPr>
          <p:cNvPr id="566276" name="Group 4"/>
          <p:cNvGrpSpPr>
            <a:grpSpLocks/>
          </p:cNvGrpSpPr>
          <p:nvPr/>
        </p:nvGrpSpPr>
        <p:grpSpPr bwMode="auto">
          <a:xfrm>
            <a:off x="6516688" y="1295400"/>
            <a:ext cx="2303462" cy="3573463"/>
            <a:chOff x="1042" y="935"/>
            <a:chExt cx="1173" cy="1769"/>
          </a:xfrm>
        </p:grpSpPr>
        <p:pic>
          <p:nvPicPr>
            <p:cNvPr id="566277" name="Picture 5" descr="05_PromassS_83_PG 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 y="1682"/>
              <a:ext cx="696" cy="1022"/>
            </a:xfrm>
            <a:prstGeom prst="rect">
              <a:avLst/>
            </a:prstGeom>
            <a:noFill/>
            <a:extLst>
              <a:ext uri="{909E8E84-426E-40DD-AFC4-6F175D3DCCD1}">
                <a14:hiddenFill xmlns:a14="http://schemas.microsoft.com/office/drawing/2010/main">
                  <a:solidFill>
                    <a:srgbClr val="FFFFFF"/>
                  </a:solidFill>
                </a14:hiddenFill>
              </a:ext>
            </a:extLst>
          </p:spPr>
        </p:pic>
        <p:pic>
          <p:nvPicPr>
            <p:cNvPr id="566278" name="Picture 6" descr="13_Promas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 y="935"/>
              <a:ext cx="703" cy="1022"/>
            </a:xfrm>
            <a:prstGeom prst="rect">
              <a:avLst/>
            </a:prstGeom>
            <a:noFill/>
            <a:extLst>
              <a:ext uri="{909E8E84-426E-40DD-AFC4-6F175D3DCCD1}">
                <a14:hiddenFill xmlns:a14="http://schemas.microsoft.com/office/drawing/2010/main">
                  <a:solidFill>
                    <a:srgbClr val="FFFFFF"/>
                  </a:solidFill>
                </a14:hiddenFill>
              </a:ext>
            </a:extLst>
          </p:spPr>
        </p:pic>
      </p:grpSp>
      <p:sp>
        <p:nvSpPr>
          <p:cNvPr id="566279" name="Text Box 7"/>
          <p:cNvSpPr txBox="1">
            <a:spLocks noChangeArrowheads="1"/>
          </p:cNvSpPr>
          <p:nvPr/>
        </p:nvSpPr>
        <p:spPr bwMode="auto">
          <a:xfrm>
            <a:off x="6068742" y="5241537"/>
            <a:ext cx="2743200" cy="83099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dirty="0" smtClean="0">
                <a:solidFill>
                  <a:srgbClr val="007CAA"/>
                </a:solidFill>
              </a:rPr>
              <a:t>There is no better single tube </a:t>
            </a:r>
            <a:r>
              <a:rPr lang="en-US" sz="1600" dirty="0" err="1" smtClean="0">
                <a:solidFill>
                  <a:srgbClr val="007CAA"/>
                </a:solidFill>
              </a:rPr>
              <a:t>coriolis</a:t>
            </a:r>
            <a:r>
              <a:rPr lang="en-US" sz="1600" dirty="0" smtClean="0">
                <a:solidFill>
                  <a:srgbClr val="007CAA"/>
                </a:solidFill>
              </a:rPr>
              <a:t> meter with stainless steel tubing!</a:t>
            </a:r>
            <a:endParaRPr lang="en-US" sz="1600" dirty="0">
              <a:solidFill>
                <a:srgbClr val="007CAA"/>
              </a:solidFill>
            </a:endParaRPr>
          </a:p>
        </p:txBody>
      </p:sp>
      <p:sp>
        <p:nvSpPr>
          <p:cNvPr id="5" name="Slide Number Placeholder 4"/>
          <p:cNvSpPr>
            <a:spLocks noGrp="1"/>
          </p:cNvSpPr>
          <p:nvPr>
            <p:ph type="sldNum" sz="quarter" idx="16"/>
          </p:nvPr>
        </p:nvSpPr>
        <p:spPr/>
        <p:txBody>
          <a:bodyPr/>
          <a:lstStyle/>
          <a:p>
            <a:r>
              <a:rPr lang="en-US" smtClean="0"/>
              <a:t>Slide </a:t>
            </a:r>
            <a:fld id="{56639E5B-655D-456E-83C3-F3A3DC2199E3}" type="slidenum">
              <a:rPr lang="en-US" smtClean="0"/>
              <a:t>45</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
        <p:nvSpPr>
          <p:cNvPr id="29"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5249503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Measuring tube material</a:t>
            </a:r>
          </a:p>
        </p:txBody>
      </p:sp>
      <p:sp>
        <p:nvSpPr>
          <p:cNvPr id="568324" name="Rectangle 4"/>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err="1"/>
              <a:t>Promass</a:t>
            </a:r>
            <a:r>
              <a:rPr lang="en-US" dirty="0"/>
              <a:t> S</a:t>
            </a:r>
          </a:p>
          <a:p>
            <a:pPr marL="271463" indent="-271463">
              <a:buSzPct val="100000"/>
              <a:buFont typeface="E+H Serif"/>
              <a:buChar char="•"/>
            </a:pPr>
            <a:r>
              <a:rPr lang="en-US" dirty="0"/>
              <a:t>Measuring tube 1.4539 / 904L for outstanding corrosion resistance.</a:t>
            </a:r>
          </a:p>
          <a:p>
            <a:pPr marL="271463" indent="-271463">
              <a:buSzPct val="100000"/>
              <a:buFont typeface="E+H Serif"/>
              <a:buChar char="•"/>
            </a:pPr>
            <a:r>
              <a:rPr lang="en-US" dirty="0"/>
              <a:t>Process connection 1.4435 / 316L</a:t>
            </a:r>
          </a:p>
          <a:p>
            <a:pPr marL="271463" indent="-271463">
              <a:buSzPct val="100000"/>
              <a:buFont typeface="E+H Serif"/>
              <a:buChar char="•"/>
            </a:pPr>
            <a:r>
              <a:rPr lang="en-US" dirty="0"/>
              <a:t>Surface finish 0.8um </a:t>
            </a:r>
          </a:p>
          <a:p>
            <a:pPr marL="271463" indent="-271463">
              <a:buSzPct val="100000"/>
              <a:buFont typeface="E+H Serif"/>
              <a:buChar char="•"/>
            </a:pPr>
            <a:r>
              <a:rPr lang="en-US" dirty="0"/>
              <a:t>EHEDG certified, 3-A approved,</a:t>
            </a:r>
          </a:p>
          <a:p>
            <a:pPr marL="271463" indent="-271463">
              <a:buSzPct val="100000"/>
              <a:buFont typeface="E+H Serif"/>
              <a:buChar char="•"/>
            </a:pPr>
            <a:r>
              <a:rPr lang="en-US" dirty="0"/>
              <a:t> </a:t>
            </a:r>
            <a:r>
              <a:rPr lang="en-US" dirty="0" err="1"/>
              <a:t>pigable</a:t>
            </a:r>
            <a:r>
              <a:rPr lang="en-US" dirty="0"/>
              <a:t>, for cost saving cleaning</a:t>
            </a:r>
          </a:p>
        </p:txBody>
      </p:sp>
      <p:pic>
        <p:nvPicPr>
          <p:cNvPr id="568322" name="Picture 2" descr="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88" y="1111250"/>
            <a:ext cx="426561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sp>
        <p:nvSpPr>
          <p:cNvPr id="568325" name="Text Box 5"/>
          <p:cNvSpPr txBox="1">
            <a:spLocks noChangeArrowheads="1"/>
          </p:cNvSpPr>
          <p:nvPr/>
        </p:nvSpPr>
        <p:spPr bwMode="auto">
          <a:xfrm>
            <a:off x="2397125" y="5307012"/>
            <a:ext cx="6324600" cy="70167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solidFill>
                  <a:srgbClr val="007CAA"/>
                </a:solidFill>
              </a:rPr>
              <a:t>The meter that meets all the requirements of the food industry</a:t>
            </a:r>
            <a:endParaRPr lang="en-US" sz="2000" dirty="0">
              <a:solidFill>
                <a:srgbClr val="007CAA"/>
              </a:solidFill>
            </a:endParaRPr>
          </a:p>
        </p:txBody>
      </p:sp>
      <p:pic>
        <p:nvPicPr>
          <p:cNvPr id="568326" name="Picture 6" descr="z_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5900" y="4206875"/>
            <a:ext cx="838200" cy="719138"/>
          </a:xfrm>
          <a:prstGeom prst="rect">
            <a:avLst/>
          </a:prstGeom>
          <a:noFill/>
          <a:extLst>
            <a:ext uri="{909E8E84-426E-40DD-AFC4-6F175D3DCCD1}">
              <a14:hiddenFill xmlns:a14="http://schemas.microsoft.com/office/drawing/2010/main">
                <a:solidFill>
                  <a:srgbClr val="FFFFFF"/>
                </a:solidFill>
              </a14:hiddenFill>
            </a:ext>
          </a:extLst>
        </p:spPr>
      </p:pic>
      <p:pic>
        <p:nvPicPr>
          <p:cNvPr id="5683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250" y="3827463"/>
            <a:ext cx="879475" cy="14668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6"/>
          </p:nvPr>
        </p:nvSpPr>
        <p:spPr/>
        <p:txBody>
          <a:bodyPr/>
          <a:lstStyle/>
          <a:p>
            <a:r>
              <a:rPr lang="en-US" smtClean="0"/>
              <a:t>Slide </a:t>
            </a:r>
            <a:fld id="{51FDF556-2649-4259-A83A-C7887420D896}" type="slidenum">
              <a:rPr lang="en-US" smtClean="0"/>
              <a:t>46</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
        <p:nvSpPr>
          <p:cNvPr id="29"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483253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S hygienic process connections </a:t>
            </a:r>
          </a:p>
        </p:txBody>
      </p:sp>
      <p:grpSp>
        <p:nvGrpSpPr>
          <p:cNvPr id="570371" name="Group 3"/>
          <p:cNvGrpSpPr>
            <a:grpSpLocks/>
          </p:cNvGrpSpPr>
          <p:nvPr/>
        </p:nvGrpSpPr>
        <p:grpSpPr bwMode="auto">
          <a:xfrm>
            <a:off x="2612663" y="3669005"/>
            <a:ext cx="5528920" cy="2455417"/>
            <a:chOff x="463" y="914"/>
            <a:chExt cx="4979" cy="1927"/>
          </a:xfrm>
        </p:grpSpPr>
        <p:pic>
          <p:nvPicPr>
            <p:cNvPr id="570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 y="937"/>
              <a:ext cx="1060" cy="93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 y="958"/>
              <a:ext cx="786" cy="88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 y="1094"/>
              <a:ext cx="639" cy="748"/>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 y="914"/>
              <a:ext cx="724" cy="96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 y="1138"/>
              <a:ext cx="804" cy="70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0377" name="Group 9"/>
            <p:cNvGrpSpPr>
              <a:grpSpLocks/>
            </p:cNvGrpSpPr>
            <p:nvPr/>
          </p:nvGrpSpPr>
          <p:grpSpPr bwMode="auto">
            <a:xfrm>
              <a:off x="463" y="2116"/>
              <a:ext cx="4979" cy="725"/>
              <a:chOff x="379" y="1702"/>
              <a:chExt cx="4979" cy="725"/>
            </a:xfrm>
          </p:grpSpPr>
          <p:sp>
            <p:nvSpPr>
              <p:cNvPr id="570378" name="Text Box 10"/>
              <p:cNvSpPr txBox="1">
                <a:spLocks noChangeArrowheads="1"/>
              </p:cNvSpPr>
              <p:nvPr/>
            </p:nvSpPr>
            <p:spPr bwMode="auto">
              <a:xfrm>
                <a:off x="1492" y="1702"/>
                <a:ext cx="1069" cy="725"/>
              </a:xfrm>
              <a:prstGeom prst="rect">
                <a:avLst/>
              </a:prstGeom>
              <a:solidFill>
                <a:srgbClr val="E5E5E5"/>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dirty="0">
                    <a:solidFill>
                      <a:srgbClr val="A8005C"/>
                    </a:solidFill>
                  </a:rPr>
                  <a:t>DIN 11864-2 Form A</a:t>
                </a:r>
              </a:p>
            </p:txBody>
          </p:sp>
          <p:sp>
            <p:nvSpPr>
              <p:cNvPr id="570379" name="Text Box 11"/>
              <p:cNvSpPr txBox="1">
                <a:spLocks noChangeArrowheads="1"/>
              </p:cNvSpPr>
              <p:nvPr/>
            </p:nvSpPr>
            <p:spPr bwMode="auto">
              <a:xfrm>
                <a:off x="379" y="1702"/>
                <a:ext cx="981" cy="645"/>
              </a:xfrm>
              <a:prstGeom prst="rect">
                <a:avLst/>
              </a:prstGeom>
              <a:solidFill>
                <a:srgbClr val="E5E5E5"/>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A8005C"/>
                    </a:solidFill>
                  </a:rPr>
                  <a:t>DIN 11864-3 Form A</a:t>
                </a:r>
              </a:p>
            </p:txBody>
          </p:sp>
          <p:sp>
            <p:nvSpPr>
              <p:cNvPr id="570380" name="Text Box 12"/>
              <p:cNvSpPr txBox="1">
                <a:spLocks noChangeArrowheads="1"/>
              </p:cNvSpPr>
              <p:nvPr/>
            </p:nvSpPr>
            <p:spPr bwMode="auto">
              <a:xfrm>
                <a:off x="4606" y="1702"/>
                <a:ext cx="752" cy="454"/>
              </a:xfrm>
              <a:prstGeom prst="rect">
                <a:avLst/>
              </a:prstGeom>
              <a:solidFill>
                <a:srgbClr val="E5E5E5"/>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A8005C"/>
                    </a:solidFill>
                  </a:rPr>
                  <a:t>ISO 2853</a:t>
                </a:r>
              </a:p>
            </p:txBody>
          </p:sp>
          <p:sp>
            <p:nvSpPr>
              <p:cNvPr id="570381" name="Text Box 13"/>
              <p:cNvSpPr txBox="1">
                <a:spLocks noChangeArrowheads="1"/>
              </p:cNvSpPr>
              <p:nvPr/>
            </p:nvSpPr>
            <p:spPr bwMode="auto">
              <a:xfrm>
                <a:off x="2622" y="1702"/>
                <a:ext cx="960" cy="645"/>
              </a:xfrm>
              <a:prstGeom prst="rect">
                <a:avLst/>
              </a:prstGeom>
              <a:solidFill>
                <a:srgbClr val="E5E5E5"/>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A8005C"/>
                    </a:solidFill>
                  </a:rPr>
                  <a:t>DIN 11864-1 Form A</a:t>
                </a:r>
              </a:p>
            </p:txBody>
          </p:sp>
          <p:sp>
            <p:nvSpPr>
              <p:cNvPr id="570382" name="Text Box 14"/>
              <p:cNvSpPr txBox="1">
                <a:spLocks noChangeArrowheads="1"/>
              </p:cNvSpPr>
              <p:nvPr/>
            </p:nvSpPr>
            <p:spPr bwMode="auto">
              <a:xfrm>
                <a:off x="3740" y="1702"/>
                <a:ext cx="706" cy="454"/>
              </a:xfrm>
              <a:prstGeom prst="rect">
                <a:avLst/>
              </a:prstGeom>
              <a:solidFill>
                <a:srgbClr val="E5E5E5"/>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A8005C"/>
                    </a:solidFill>
                  </a:rPr>
                  <a:t>ISO 2852</a:t>
                </a:r>
              </a:p>
            </p:txBody>
          </p:sp>
        </p:grpSp>
      </p:grpSp>
      <p:grpSp>
        <p:nvGrpSpPr>
          <p:cNvPr id="570383" name="Group 15"/>
          <p:cNvGrpSpPr>
            <a:grpSpLocks/>
          </p:cNvGrpSpPr>
          <p:nvPr/>
        </p:nvGrpSpPr>
        <p:grpSpPr bwMode="auto">
          <a:xfrm>
            <a:off x="2535391" y="1450389"/>
            <a:ext cx="5780994" cy="2014676"/>
            <a:chOff x="533" y="2794"/>
            <a:chExt cx="4888" cy="1512"/>
          </a:xfrm>
        </p:grpSpPr>
        <p:pic>
          <p:nvPicPr>
            <p:cNvPr id="57038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 y="2901"/>
              <a:ext cx="801" cy="72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85"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 y="2934"/>
              <a:ext cx="796" cy="69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86"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 y="2915"/>
              <a:ext cx="766" cy="731"/>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0387"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3" y="2794"/>
              <a:ext cx="638" cy="858"/>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0388" name="Group 20"/>
            <p:cNvGrpSpPr>
              <a:grpSpLocks/>
            </p:cNvGrpSpPr>
            <p:nvPr/>
          </p:nvGrpSpPr>
          <p:grpSpPr bwMode="auto">
            <a:xfrm>
              <a:off x="561" y="3858"/>
              <a:ext cx="4860" cy="448"/>
              <a:chOff x="255" y="3978"/>
              <a:chExt cx="4860" cy="448"/>
            </a:xfrm>
          </p:grpSpPr>
          <p:sp>
            <p:nvSpPr>
              <p:cNvPr id="570389" name="Text Box 21"/>
              <p:cNvSpPr txBox="1">
                <a:spLocks noChangeArrowheads="1"/>
              </p:cNvSpPr>
              <p:nvPr/>
            </p:nvSpPr>
            <p:spPr bwMode="auto">
              <a:xfrm>
                <a:off x="4239" y="3978"/>
                <a:ext cx="876" cy="447"/>
              </a:xfrm>
              <a:prstGeom prst="rect">
                <a:avLst/>
              </a:prstGeom>
              <a:solidFill>
                <a:srgbClr val="E6ECF0"/>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A8005C"/>
                    </a:solidFill>
                  </a:rPr>
                  <a:t>DIN 32676</a:t>
                </a:r>
              </a:p>
            </p:txBody>
          </p:sp>
          <p:sp>
            <p:nvSpPr>
              <p:cNvPr id="570390" name="Text Box 22"/>
              <p:cNvSpPr txBox="1">
                <a:spLocks noChangeArrowheads="1"/>
              </p:cNvSpPr>
              <p:nvPr/>
            </p:nvSpPr>
            <p:spPr bwMode="auto">
              <a:xfrm>
                <a:off x="1580" y="3978"/>
                <a:ext cx="858" cy="447"/>
              </a:xfrm>
              <a:prstGeom prst="rect">
                <a:avLst/>
              </a:prstGeom>
              <a:solidFill>
                <a:srgbClr val="E6ECF0"/>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A8005C"/>
                    </a:solidFill>
                  </a:rPr>
                  <a:t>DIN 11851</a:t>
                </a:r>
              </a:p>
            </p:txBody>
          </p:sp>
          <p:sp>
            <p:nvSpPr>
              <p:cNvPr id="570391" name="Text Box 23"/>
              <p:cNvSpPr txBox="1">
                <a:spLocks noChangeArrowheads="1"/>
              </p:cNvSpPr>
              <p:nvPr/>
            </p:nvSpPr>
            <p:spPr bwMode="auto">
              <a:xfrm>
                <a:off x="255" y="3978"/>
                <a:ext cx="830" cy="447"/>
              </a:xfrm>
              <a:prstGeom prst="rect">
                <a:avLst/>
              </a:prstGeom>
              <a:solidFill>
                <a:srgbClr val="E6ECF0"/>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A8005C"/>
                    </a:solidFill>
                  </a:rPr>
                  <a:t>Tri-Clamp</a:t>
                </a:r>
              </a:p>
            </p:txBody>
          </p:sp>
          <p:sp>
            <p:nvSpPr>
              <p:cNvPr id="570392" name="Text Box 24"/>
              <p:cNvSpPr txBox="1">
                <a:spLocks noChangeArrowheads="1"/>
              </p:cNvSpPr>
              <p:nvPr/>
            </p:nvSpPr>
            <p:spPr bwMode="auto">
              <a:xfrm>
                <a:off x="2932" y="3978"/>
                <a:ext cx="811" cy="448"/>
              </a:xfrm>
              <a:prstGeom prst="rect">
                <a:avLst/>
              </a:prstGeom>
              <a:solidFill>
                <a:srgbClr val="E6ECF0"/>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A8005C"/>
                    </a:solidFill>
                  </a:rPr>
                  <a:t>SMS 1145</a:t>
                </a:r>
              </a:p>
            </p:txBody>
          </p:sp>
        </p:grpSp>
      </p:grpSp>
      <p:sp>
        <p:nvSpPr>
          <p:cNvPr id="4" name="Slide Number Placeholder 3"/>
          <p:cNvSpPr>
            <a:spLocks noGrp="1"/>
          </p:cNvSpPr>
          <p:nvPr>
            <p:ph type="sldNum" sz="quarter" idx="12"/>
          </p:nvPr>
        </p:nvSpPr>
        <p:spPr/>
        <p:txBody>
          <a:bodyPr/>
          <a:lstStyle/>
          <a:p>
            <a:r>
              <a:rPr lang="en-US" smtClean="0"/>
              <a:t>Slide </a:t>
            </a:r>
            <a:fld id="{C5B1CF61-9861-4E32-A527-1E471D382D25}" type="slidenum">
              <a:rPr lang="en-US" smtClean="0"/>
              <a:t>47</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45" name="LinkButton1">
            <a:hlinkClick r:id="rId12"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2">
            <a:hlinkClick r:id="rId13"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3">
            <a:hlinkClick r:id="rId14"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5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1"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5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53" name="Straight Connector 5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4" name="LinkButton1">
            <a:hlinkClick r:id="rId15"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6" name="LinkButton2">
            <a:hlinkClick r:id="rId16"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8" name="LinkButton3">
            <a:hlinkClick r:id="rId17"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0" name="LinkButton4">
            <a:hlinkClick r:id="rId18"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52648480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Temperature shocking, CIP/SIP simulation</a:t>
            </a:r>
          </a:p>
        </p:txBody>
      </p:sp>
      <p:sp>
        <p:nvSpPr>
          <p:cNvPr id="572420" name="Rectangle 4"/>
          <p:cNvSpPr>
            <a:spLocks noChangeArrowheads="1"/>
          </p:cNvSpPr>
          <p:nvPr/>
        </p:nvSpPr>
        <p:spPr bwMode="auto">
          <a:xfrm>
            <a:off x="2416175" y="4341668"/>
            <a:ext cx="640397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To ensure the flow meter can handle thermal shock as experienced in the CIP process. </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Temp cycled between 10°C and 140°C</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No effect found on meter performance afterwards</a:t>
            </a:r>
            <a:endParaRPr lang="en-US" sz="1600" dirty="0">
              <a:solidFill>
                <a:srgbClr val="000000"/>
              </a:solidFill>
            </a:endParaRPr>
          </a:p>
        </p:txBody>
      </p:sp>
      <p:pic>
        <p:nvPicPr>
          <p:cNvPr id="572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317413"/>
            <a:ext cx="5602410" cy="3055521"/>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r>
              <a:rPr lang="en-US" smtClean="0"/>
              <a:t>Slide </a:t>
            </a:r>
            <a:fld id="{D6313AB7-5A7E-4AA6-B320-E9F2604504E2}" type="slidenum">
              <a:rPr lang="en-US" smtClean="0"/>
              <a:t>48</a:t>
            </a:fld>
            <a:endParaRPr lang="en-US" dirty="0"/>
          </a:p>
        </p:txBody>
      </p:sp>
      <p:sp>
        <p:nvSpPr>
          <p:cNvPr id="5" name="Footer Placeholder 4"/>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26"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4" name="Straight Connector 3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5"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73469371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Portfolio: Certification and Hygienic Design</a:t>
            </a:r>
          </a:p>
        </p:txBody>
      </p:sp>
      <p:grpSp>
        <p:nvGrpSpPr>
          <p:cNvPr id="574468" name="Group 4"/>
          <p:cNvGrpSpPr>
            <a:grpSpLocks/>
          </p:cNvGrpSpPr>
          <p:nvPr/>
        </p:nvGrpSpPr>
        <p:grpSpPr bwMode="auto">
          <a:xfrm>
            <a:off x="2212623" y="1470245"/>
            <a:ext cx="6592887" cy="4537075"/>
            <a:chOff x="995" y="1026"/>
            <a:chExt cx="4153" cy="2858"/>
          </a:xfrm>
        </p:grpSpPr>
        <p:sp>
          <p:nvSpPr>
            <p:cNvPr id="574469" name="AutoShape 5"/>
            <p:cNvSpPr>
              <a:spLocks noChangeArrowheads="1"/>
            </p:cNvSpPr>
            <p:nvPr/>
          </p:nvSpPr>
          <p:spPr bwMode="auto">
            <a:xfrm>
              <a:off x="1610" y="3561"/>
              <a:ext cx="3538" cy="232"/>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70" name="Text Box 6"/>
            <p:cNvSpPr txBox="1">
              <a:spLocks noChangeArrowheads="1"/>
            </p:cNvSpPr>
            <p:nvPr/>
          </p:nvSpPr>
          <p:spPr bwMode="auto">
            <a:xfrm>
              <a:off x="995" y="3588"/>
              <a:ext cx="582" cy="16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sz="1400">
                  <a:solidFill>
                    <a:srgbClr val="007CAA"/>
                  </a:solidFill>
                </a:rPr>
                <a:t>Dosimass</a:t>
              </a:r>
            </a:p>
          </p:txBody>
        </p:sp>
        <p:sp>
          <p:nvSpPr>
            <p:cNvPr id="574471" name="AutoShape 7"/>
            <p:cNvSpPr>
              <a:spLocks noChangeArrowheads="1"/>
            </p:cNvSpPr>
            <p:nvPr/>
          </p:nvSpPr>
          <p:spPr bwMode="auto">
            <a:xfrm>
              <a:off x="1610" y="2829"/>
              <a:ext cx="3538" cy="232"/>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72" name="AutoShape 8"/>
            <p:cNvSpPr>
              <a:spLocks noChangeArrowheads="1"/>
            </p:cNvSpPr>
            <p:nvPr/>
          </p:nvSpPr>
          <p:spPr bwMode="auto">
            <a:xfrm>
              <a:off x="1610" y="2460"/>
              <a:ext cx="3538" cy="231"/>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73" name="AutoShape 9"/>
            <p:cNvSpPr>
              <a:spLocks noChangeArrowheads="1"/>
            </p:cNvSpPr>
            <p:nvPr/>
          </p:nvSpPr>
          <p:spPr bwMode="auto">
            <a:xfrm>
              <a:off x="1610" y="2090"/>
              <a:ext cx="3538" cy="233"/>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74" name="AutoShape 10"/>
            <p:cNvSpPr>
              <a:spLocks noChangeArrowheads="1"/>
            </p:cNvSpPr>
            <p:nvPr/>
          </p:nvSpPr>
          <p:spPr bwMode="auto">
            <a:xfrm>
              <a:off x="1610" y="1721"/>
              <a:ext cx="3538" cy="232"/>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75" name="Text Box 11"/>
            <p:cNvSpPr txBox="1">
              <a:spLocks noChangeArrowheads="1"/>
            </p:cNvSpPr>
            <p:nvPr/>
          </p:nvSpPr>
          <p:spPr bwMode="auto">
            <a:xfrm>
              <a:off x="995" y="1741"/>
              <a:ext cx="607" cy="18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00">
                  <a:solidFill>
                    <a:srgbClr val="007CAA"/>
                  </a:solidFill>
                </a:rPr>
                <a:t>Promass A</a:t>
              </a:r>
            </a:p>
          </p:txBody>
        </p:sp>
        <p:sp>
          <p:nvSpPr>
            <p:cNvPr id="574476" name="Text Box 12"/>
            <p:cNvSpPr txBox="1">
              <a:spLocks noChangeArrowheads="1"/>
            </p:cNvSpPr>
            <p:nvPr/>
          </p:nvSpPr>
          <p:spPr bwMode="auto">
            <a:xfrm>
              <a:off x="995" y="2122"/>
              <a:ext cx="628" cy="16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sz="1400">
                  <a:solidFill>
                    <a:srgbClr val="007CAA"/>
                  </a:solidFill>
                </a:rPr>
                <a:t>Promass E</a:t>
              </a:r>
            </a:p>
          </p:txBody>
        </p:sp>
        <p:sp>
          <p:nvSpPr>
            <p:cNvPr id="574477" name="Text Box 13"/>
            <p:cNvSpPr txBox="1">
              <a:spLocks noChangeArrowheads="1"/>
            </p:cNvSpPr>
            <p:nvPr/>
          </p:nvSpPr>
          <p:spPr bwMode="auto">
            <a:xfrm>
              <a:off x="995" y="2471"/>
              <a:ext cx="620" cy="19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007CAA"/>
                  </a:solidFill>
                </a:rPr>
                <a:t>Promass S</a:t>
              </a:r>
            </a:p>
          </p:txBody>
        </p:sp>
        <p:sp>
          <p:nvSpPr>
            <p:cNvPr id="574478" name="Text Box 14"/>
            <p:cNvSpPr txBox="1">
              <a:spLocks noChangeArrowheads="1"/>
            </p:cNvSpPr>
            <p:nvPr/>
          </p:nvSpPr>
          <p:spPr bwMode="auto">
            <a:xfrm>
              <a:off x="995" y="2850"/>
              <a:ext cx="625" cy="19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007CAA"/>
                  </a:solidFill>
                </a:rPr>
                <a:t>Promass F</a:t>
              </a:r>
            </a:p>
          </p:txBody>
        </p:sp>
        <p:sp>
          <p:nvSpPr>
            <p:cNvPr id="574479" name="AutoShape 15"/>
            <p:cNvSpPr>
              <a:spLocks noChangeArrowheads="1"/>
            </p:cNvSpPr>
            <p:nvPr/>
          </p:nvSpPr>
          <p:spPr bwMode="auto">
            <a:xfrm>
              <a:off x="1610" y="3199"/>
              <a:ext cx="3538" cy="232"/>
            </a:xfrm>
            <a:prstGeom prst="rightArrow">
              <a:avLst>
                <a:gd name="adj1" fmla="val 100000"/>
                <a:gd name="adj2" fmla="val 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400" b="1">
                <a:latin typeface="E+H Weidemann Com Book" pitchFamily="2" charset="0"/>
              </a:endParaRPr>
            </a:p>
          </p:txBody>
        </p:sp>
        <p:sp>
          <p:nvSpPr>
            <p:cNvPr id="574480" name="Text Box 16"/>
            <p:cNvSpPr txBox="1">
              <a:spLocks noChangeArrowheads="1"/>
            </p:cNvSpPr>
            <p:nvPr/>
          </p:nvSpPr>
          <p:spPr bwMode="auto">
            <a:xfrm>
              <a:off x="995" y="3226"/>
              <a:ext cx="596" cy="16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sz="1400">
                  <a:solidFill>
                    <a:srgbClr val="007CAA"/>
                  </a:solidFill>
                </a:rPr>
                <a:t>Promass I</a:t>
              </a:r>
            </a:p>
          </p:txBody>
        </p:sp>
        <p:sp>
          <p:nvSpPr>
            <p:cNvPr id="574481" name="Text Box 17"/>
            <p:cNvSpPr txBox="1">
              <a:spLocks noChangeArrowheads="1"/>
            </p:cNvSpPr>
            <p:nvPr/>
          </p:nvSpPr>
          <p:spPr bwMode="auto">
            <a:xfrm>
              <a:off x="4049" y="1250"/>
              <a:ext cx="382" cy="33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Temp</a:t>
              </a:r>
              <a:br>
                <a:rPr lang="en-US" sz="1400">
                  <a:solidFill>
                    <a:srgbClr val="000000"/>
                  </a:solidFill>
                </a:rPr>
              </a:br>
              <a:r>
                <a:rPr lang="en-US" sz="1400">
                  <a:solidFill>
                    <a:srgbClr val="000000"/>
                  </a:solidFill>
                </a:rPr>
                <a:t>&gt;135 °C</a:t>
              </a:r>
            </a:p>
          </p:txBody>
        </p:sp>
        <p:sp>
          <p:nvSpPr>
            <p:cNvPr id="574482" name="Text Box 18"/>
            <p:cNvSpPr txBox="1">
              <a:spLocks noChangeArrowheads="1"/>
            </p:cNvSpPr>
            <p:nvPr/>
          </p:nvSpPr>
          <p:spPr bwMode="auto">
            <a:xfrm>
              <a:off x="1828" y="1250"/>
              <a:ext cx="190" cy="19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3-A</a:t>
              </a:r>
            </a:p>
          </p:txBody>
        </p:sp>
        <p:sp>
          <p:nvSpPr>
            <p:cNvPr id="574483" name="Text Box 19"/>
            <p:cNvSpPr txBox="1">
              <a:spLocks noChangeArrowheads="1"/>
            </p:cNvSpPr>
            <p:nvPr/>
          </p:nvSpPr>
          <p:spPr bwMode="auto">
            <a:xfrm>
              <a:off x="2328" y="1250"/>
              <a:ext cx="361" cy="19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EHEDG</a:t>
              </a:r>
            </a:p>
          </p:txBody>
        </p:sp>
        <p:sp>
          <p:nvSpPr>
            <p:cNvPr id="574484" name="Text Box 20"/>
            <p:cNvSpPr txBox="1">
              <a:spLocks noChangeArrowheads="1"/>
            </p:cNvSpPr>
            <p:nvPr/>
          </p:nvSpPr>
          <p:spPr bwMode="auto">
            <a:xfrm>
              <a:off x="2883" y="1250"/>
              <a:ext cx="421" cy="330"/>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Custody</a:t>
              </a:r>
              <a:br>
                <a:rPr lang="en-US" sz="1400">
                  <a:solidFill>
                    <a:srgbClr val="000000"/>
                  </a:solidFill>
                </a:rPr>
              </a:br>
              <a:r>
                <a:rPr lang="en-US" sz="1400">
                  <a:solidFill>
                    <a:srgbClr val="000000"/>
                  </a:solidFill>
                </a:rPr>
                <a:t>Transfer</a:t>
              </a:r>
            </a:p>
          </p:txBody>
        </p:sp>
        <p:sp>
          <p:nvSpPr>
            <p:cNvPr id="574485" name="Text Box 21"/>
            <p:cNvSpPr txBox="1">
              <a:spLocks noChangeArrowheads="1"/>
            </p:cNvSpPr>
            <p:nvPr/>
          </p:nvSpPr>
          <p:spPr bwMode="auto">
            <a:xfrm>
              <a:off x="3444" y="1250"/>
              <a:ext cx="421" cy="19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Piggable</a:t>
              </a:r>
            </a:p>
          </p:txBody>
        </p:sp>
        <p:sp>
          <p:nvSpPr>
            <p:cNvPr id="574486" name="Text Box 22"/>
            <p:cNvSpPr txBox="1">
              <a:spLocks noChangeArrowheads="1"/>
            </p:cNvSpPr>
            <p:nvPr/>
          </p:nvSpPr>
          <p:spPr bwMode="auto">
            <a:xfrm>
              <a:off x="4580" y="1250"/>
              <a:ext cx="479" cy="194"/>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1400">
                  <a:solidFill>
                    <a:srgbClr val="000000"/>
                  </a:solidFill>
                </a:rPr>
                <a:t>Drainable</a:t>
              </a:r>
            </a:p>
          </p:txBody>
        </p:sp>
        <p:sp>
          <p:nvSpPr>
            <p:cNvPr id="574487" name="AutoShape 23"/>
            <p:cNvSpPr>
              <a:spLocks noChangeArrowheads="1"/>
            </p:cNvSpPr>
            <p:nvPr/>
          </p:nvSpPr>
          <p:spPr bwMode="auto">
            <a:xfrm rot="5400000">
              <a:off x="796" y="2548"/>
              <a:ext cx="2253"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488" name="Text Box 24"/>
            <p:cNvSpPr txBox="1">
              <a:spLocks noChangeArrowheads="1"/>
            </p:cNvSpPr>
            <p:nvPr/>
          </p:nvSpPr>
          <p:spPr bwMode="auto">
            <a:xfrm>
              <a:off x="1717" y="1794"/>
              <a:ext cx="407" cy="136"/>
            </a:xfrm>
            <a:prstGeom prst="rect">
              <a:avLst/>
            </a:prstGeom>
            <a:no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489" name="Text Box 25"/>
            <p:cNvSpPr txBox="1">
              <a:spLocks noChangeArrowheads="1"/>
            </p:cNvSpPr>
            <p:nvPr/>
          </p:nvSpPr>
          <p:spPr bwMode="auto">
            <a:xfrm>
              <a:off x="1718" y="2529"/>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490" name="Text Box 26"/>
            <p:cNvSpPr txBox="1">
              <a:spLocks noChangeArrowheads="1"/>
            </p:cNvSpPr>
            <p:nvPr/>
          </p:nvSpPr>
          <p:spPr bwMode="auto">
            <a:xfrm>
              <a:off x="1718" y="2162"/>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491" name="Text Box 27"/>
            <p:cNvSpPr txBox="1">
              <a:spLocks noChangeArrowheads="1"/>
            </p:cNvSpPr>
            <p:nvPr/>
          </p:nvSpPr>
          <p:spPr bwMode="auto">
            <a:xfrm>
              <a:off x="1718" y="2899"/>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492" name="AutoShape 28"/>
            <p:cNvSpPr>
              <a:spLocks noChangeArrowheads="1"/>
            </p:cNvSpPr>
            <p:nvPr/>
          </p:nvSpPr>
          <p:spPr bwMode="auto">
            <a:xfrm rot="5400000">
              <a:off x="1386" y="2552"/>
              <a:ext cx="2245"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493" name="Text Box 29"/>
            <p:cNvSpPr txBox="1">
              <a:spLocks noChangeArrowheads="1"/>
            </p:cNvSpPr>
            <p:nvPr/>
          </p:nvSpPr>
          <p:spPr bwMode="auto">
            <a:xfrm>
              <a:off x="2303" y="1802"/>
              <a:ext cx="407"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494" name="Text Box 30"/>
            <p:cNvSpPr txBox="1">
              <a:spLocks noChangeArrowheads="1"/>
            </p:cNvSpPr>
            <p:nvPr/>
          </p:nvSpPr>
          <p:spPr bwMode="auto">
            <a:xfrm>
              <a:off x="2304" y="253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495" name="Text Box 31"/>
            <p:cNvSpPr txBox="1">
              <a:spLocks noChangeArrowheads="1"/>
            </p:cNvSpPr>
            <p:nvPr/>
          </p:nvSpPr>
          <p:spPr bwMode="auto">
            <a:xfrm>
              <a:off x="2304" y="2170"/>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496" name="Text Box 32"/>
            <p:cNvSpPr txBox="1">
              <a:spLocks noChangeArrowheads="1"/>
            </p:cNvSpPr>
            <p:nvPr/>
          </p:nvSpPr>
          <p:spPr bwMode="auto">
            <a:xfrm>
              <a:off x="2304" y="290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497" name="AutoShape 33"/>
            <p:cNvSpPr>
              <a:spLocks noChangeArrowheads="1"/>
            </p:cNvSpPr>
            <p:nvPr/>
          </p:nvSpPr>
          <p:spPr bwMode="auto">
            <a:xfrm rot="5400000">
              <a:off x="1965" y="2550"/>
              <a:ext cx="2249"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498" name="Text Box 34"/>
            <p:cNvSpPr txBox="1">
              <a:spLocks noChangeArrowheads="1"/>
            </p:cNvSpPr>
            <p:nvPr/>
          </p:nvSpPr>
          <p:spPr bwMode="auto">
            <a:xfrm>
              <a:off x="2884" y="1798"/>
              <a:ext cx="407"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499" name="Text Box 35"/>
            <p:cNvSpPr txBox="1">
              <a:spLocks noChangeArrowheads="1"/>
            </p:cNvSpPr>
            <p:nvPr/>
          </p:nvSpPr>
          <p:spPr bwMode="auto">
            <a:xfrm>
              <a:off x="2885" y="2533"/>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00" name="Text Box 36"/>
            <p:cNvSpPr txBox="1">
              <a:spLocks noChangeArrowheads="1"/>
            </p:cNvSpPr>
            <p:nvPr/>
          </p:nvSpPr>
          <p:spPr bwMode="auto">
            <a:xfrm>
              <a:off x="2885" y="2166"/>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01" name="Text Box 37"/>
            <p:cNvSpPr txBox="1">
              <a:spLocks noChangeArrowheads="1"/>
            </p:cNvSpPr>
            <p:nvPr/>
          </p:nvSpPr>
          <p:spPr bwMode="auto">
            <a:xfrm>
              <a:off x="2885" y="2903"/>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502" name="AutoShape 38"/>
            <p:cNvSpPr>
              <a:spLocks noChangeArrowheads="1"/>
            </p:cNvSpPr>
            <p:nvPr/>
          </p:nvSpPr>
          <p:spPr bwMode="auto">
            <a:xfrm rot="5400000">
              <a:off x="2553" y="2552"/>
              <a:ext cx="2245"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503" name="Text Box 39"/>
            <p:cNvSpPr txBox="1">
              <a:spLocks noChangeArrowheads="1"/>
            </p:cNvSpPr>
            <p:nvPr/>
          </p:nvSpPr>
          <p:spPr bwMode="auto">
            <a:xfrm>
              <a:off x="3470" y="1802"/>
              <a:ext cx="407"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04" name="Text Box 40"/>
            <p:cNvSpPr txBox="1">
              <a:spLocks noChangeArrowheads="1"/>
            </p:cNvSpPr>
            <p:nvPr/>
          </p:nvSpPr>
          <p:spPr bwMode="auto">
            <a:xfrm>
              <a:off x="3471" y="253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505" name="Text Box 41"/>
            <p:cNvSpPr txBox="1">
              <a:spLocks noChangeArrowheads="1"/>
            </p:cNvSpPr>
            <p:nvPr/>
          </p:nvSpPr>
          <p:spPr bwMode="auto">
            <a:xfrm>
              <a:off x="3471" y="2170"/>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06" name="Text Box 42"/>
            <p:cNvSpPr txBox="1">
              <a:spLocks noChangeArrowheads="1"/>
            </p:cNvSpPr>
            <p:nvPr/>
          </p:nvSpPr>
          <p:spPr bwMode="auto">
            <a:xfrm>
              <a:off x="3471" y="290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07" name="AutoShape 43"/>
            <p:cNvSpPr>
              <a:spLocks noChangeArrowheads="1"/>
            </p:cNvSpPr>
            <p:nvPr/>
          </p:nvSpPr>
          <p:spPr bwMode="auto">
            <a:xfrm rot="5400000">
              <a:off x="3124" y="2552"/>
              <a:ext cx="2245"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508" name="Text Box 44"/>
            <p:cNvSpPr txBox="1">
              <a:spLocks noChangeArrowheads="1"/>
            </p:cNvSpPr>
            <p:nvPr/>
          </p:nvSpPr>
          <p:spPr bwMode="auto">
            <a:xfrm>
              <a:off x="4041" y="1802"/>
              <a:ext cx="407"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509" name="Text Box 45"/>
            <p:cNvSpPr txBox="1">
              <a:spLocks noChangeArrowheads="1"/>
            </p:cNvSpPr>
            <p:nvPr/>
          </p:nvSpPr>
          <p:spPr bwMode="auto">
            <a:xfrm>
              <a:off x="4042" y="253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510" name="Text Box 46"/>
            <p:cNvSpPr txBox="1">
              <a:spLocks noChangeArrowheads="1"/>
            </p:cNvSpPr>
            <p:nvPr/>
          </p:nvSpPr>
          <p:spPr bwMode="auto">
            <a:xfrm>
              <a:off x="4042" y="2170"/>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11" name="Text Box 47"/>
            <p:cNvSpPr txBox="1">
              <a:spLocks noChangeArrowheads="1"/>
            </p:cNvSpPr>
            <p:nvPr/>
          </p:nvSpPr>
          <p:spPr bwMode="auto">
            <a:xfrm>
              <a:off x="4042" y="290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p>
          </p:txBody>
        </p:sp>
        <p:sp>
          <p:nvSpPr>
            <p:cNvPr id="574512" name="AutoShape 48"/>
            <p:cNvSpPr>
              <a:spLocks noChangeArrowheads="1"/>
            </p:cNvSpPr>
            <p:nvPr/>
          </p:nvSpPr>
          <p:spPr bwMode="auto">
            <a:xfrm rot="5400000">
              <a:off x="3710" y="2552"/>
              <a:ext cx="2245" cy="419"/>
            </a:xfrm>
            <a:prstGeom prst="rightArrow">
              <a:avLst>
                <a:gd name="adj1" fmla="val 100000"/>
                <a:gd name="adj2" fmla="val 0"/>
              </a:avLst>
            </a:prstGeom>
            <a:solidFill>
              <a:srgbClr val="007CA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b="1">
                <a:latin typeface="E+H Weidemann Com Book" pitchFamily="2" charset="0"/>
              </a:endParaRPr>
            </a:p>
          </p:txBody>
        </p:sp>
        <p:sp>
          <p:nvSpPr>
            <p:cNvPr id="574513" name="Text Box 49"/>
            <p:cNvSpPr txBox="1">
              <a:spLocks noChangeArrowheads="1"/>
            </p:cNvSpPr>
            <p:nvPr/>
          </p:nvSpPr>
          <p:spPr bwMode="auto">
            <a:xfrm>
              <a:off x="4627" y="1802"/>
              <a:ext cx="407"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14" name="Text Box 50"/>
            <p:cNvSpPr txBox="1">
              <a:spLocks noChangeArrowheads="1"/>
            </p:cNvSpPr>
            <p:nvPr/>
          </p:nvSpPr>
          <p:spPr bwMode="auto">
            <a:xfrm>
              <a:off x="4628" y="253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b="1">
                  <a:latin typeface="E+H Serif"/>
                  <a:sym typeface="Wingdings" pitchFamily="2" charset="2"/>
                </a:rPr>
                <a:t></a:t>
              </a:r>
              <a:endParaRPr lang="en-US" sz="1400" b="1">
                <a:latin typeface="E+H Serif"/>
              </a:endParaRPr>
            </a:p>
          </p:txBody>
        </p:sp>
        <p:sp>
          <p:nvSpPr>
            <p:cNvPr id="574515" name="Text Box 51"/>
            <p:cNvSpPr txBox="1">
              <a:spLocks noChangeArrowheads="1"/>
            </p:cNvSpPr>
            <p:nvPr/>
          </p:nvSpPr>
          <p:spPr bwMode="auto">
            <a:xfrm>
              <a:off x="4628" y="2170"/>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sp>
          <p:nvSpPr>
            <p:cNvPr id="574516" name="Text Box 52"/>
            <p:cNvSpPr txBox="1">
              <a:spLocks noChangeArrowheads="1"/>
            </p:cNvSpPr>
            <p:nvPr/>
          </p:nvSpPr>
          <p:spPr bwMode="auto">
            <a:xfrm>
              <a:off x="4628" y="2907"/>
              <a:ext cx="406" cy="13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endParaRPr lang="en-US" sz="1400" b="1">
                <a:latin typeface="E+H Weidemann Com Book" pitchFamily="2" charset="0"/>
              </a:endParaRPr>
            </a:p>
          </p:txBody>
        </p:sp>
        <p:grpSp>
          <p:nvGrpSpPr>
            <p:cNvPr id="574517" name="Group 53"/>
            <p:cNvGrpSpPr>
              <a:grpSpLocks/>
            </p:cNvGrpSpPr>
            <p:nvPr/>
          </p:nvGrpSpPr>
          <p:grpSpPr bwMode="auto">
            <a:xfrm>
              <a:off x="1718" y="3156"/>
              <a:ext cx="3316" cy="266"/>
              <a:chOff x="1718" y="3156"/>
              <a:chExt cx="3316" cy="266"/>
            </a:xfrm>
          </p:grpSpPr>
          <p:sp>
            <p:nvSpPr>
              <p:cNvPr id="574518" name="Text Box 54"/>
              <p:cNvSpPr txBox="1">
                <a:spLocks noChangeArrowheads="1"/>
              </p:cNvSpPr>
              <p:nvPr/>
            </p:nvSpPr>
            <p:spPr bwMode="auto">
              <a:xfrm>
                <a:off x="1718" y="3156"/>
                <a:ext cx="406" cy="26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19" name="Text Box 55"/>
              <p:cNvSpPr txBox="1">
                <a:spLocks noChangeArrowheads="1"/>
              </p:cNvSpPr>
              <p:nvPr/>
            </p:nvSpPr>
            <p:spPr bwMode="auto">
              <a:xfrm>
                <a:off x="2304"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20" name="Text Box 56"/>
              <p:cNvSpPr txBox="1">
                <a:spLocks noChangeArrowheads="1"/>
              </p:cNvSpPr>
              <p:nvPr/>
            </p:nvSpPr>
            <p:spPr bwMode="auto">
              <a:xfrm>
                <a:off x="2885" y="3160"/>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endParaRPr lang="en-US" sz="1400" b="1">
                  <a:latin typeface="E+H Weidemann Com Book" pitchFamily="2" charset="0"/>
                </a:endParaRPr>
              </a:p>
            </p:txBody>
          </p:sp>
          <p:sp>
            <p:nvSpPr>
              <p:cNvPr id="574521" name="Text Box 57"/>
              <p:cNvSpPr txBox="1">
                <a:spLocks noChangeArrowheads="1"/>
              </p:cNvSpPr>
              <p:nvPr/>
            </p:nvSpPr>
            <p:spPr bwMode="auto">
              <a:xfrm>
                <a:off x="3471"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22" name="Text Box 58"/>
              <p:cNvSpPr txBox="1">
                <a:spLocks noChangeArrowheads="1"/>
              </p:cNvSpPr>
              <p:nvPr/>
            </p:nvSpPr>
            <p:spPr bwMode="auto">
              <a:xfrm>
                <a:off x="4042"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23" name="Text Box 59"/>
              <p:cNvSpPr txBox="1">
                <a:spLocks noChangeArrowheads="1"/>
              </p:cNvSpPr>
              <p:nvPr/>
            </p:nvSpPr>
            <p:spPr bwMode="auto">
              <a:xfrm>
                <a:off x="4628"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endParaRPr lang="en-US" sz="1400" b="1">
                  <a:latin typeface="E+H Serif"/>
                </a:endParaRPr>
              </a:p>
            </p:txBody>
          </p:sp>
        </p:grpSp>
        <p:sp>
          <p:nvSpPr>
            <p:cNvPr id="574524" name="Text Box 60"/>
            <p:cNvSpPr txBox="1">
              <a:spLocks noChangeArrowheads="1"/>
            </p:cNvSpPr>
            <p:nvPr/>
          </p:nvSpPr>
          <p:spPr bwMode="auto">
            <a:xfrm>
              <a:off x="1837" y="1026"/>
              <a:ext cx="1462" cy="250"/>
            </a:xfrm>
            <a:prstGeom prst="rect">
              <a:avLst/>
            </a:prstGeom>
            <a:solidFill>
              <a:srgbClr val="E5E5E5"/>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r>
                <a:rPr lang="en-US" sz="2000">
                  <a:solidFill>
                    <a:srgbClr val="A8005C"/>
                  </a:solidFill>
                </a:rPr>
                <a:t>Certification</a:t>
              </a:r>
            </a:p>
          </p:txBody>
        </p:sp>
        <p:sp>
          <p:nvSpPr>
            <p:cNvPr id="574525" name="Text Box 61"/>
            <p:cNvSpPr txBox="1">
              <a:spLocks noChangeArrowheads="1"/>
            </p:cNvSpPr>
            <p:nvPr/>
          </p:nvSpPr>
          <p:spPr bwMode="auto">
            <a:xfrm>
              <a:off x="3492" y="1026"/>
              <a:ext cx="1462" cy="250"/>
            </a:xfrm>
            <a:prstGeom prst="rect">
              <a:avLst/>
            </a:prstGeom>
            <a:solidFill>
              <a:srgbClr val="E5E5E5"/>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r>
                <a:rPr lang="en-US" sz="2000">
                  <a:solidFill>
                    <a:srgbClr val="A8005C"/>
                  </a:solidFill>
                </a:rPr>
                <a:t>Hygienic Design</a:t>
              </a:r>
            </a:p>
          </p:txBody>
        </p:sp>
        <p:grpSp>
          <p:nvGrpSpPr>
            <p:cNvPr id="574526" name="Group 62"/>
            <p:cNvGrpSpPr>
              <a:grpSpLocks/>
            </p:cNvGrpSpPr>
            <p:nvPr/>
          </p:nvGrpSpPr>
          <p:grpSpPr bwMode="auto">
            <a:xfrm>
              <a:off x="1719" y="3550"/>
              <a:ext cx="3316" cy="266"/>
              <a:chOff x="1718" y="3156"/>
              <a:chExt cx="3316" cy="266"/>
            </a:xfrm>
          </p:grpSpPr>
          <p:sp>
            <p:nvSpPr>
              <p:cNvPr id="574527" name="Text Box 63"/>
              <p:cNvSpPr txBox="1">
                <a:spLocks noChangeArrowheads="1"/>
              </p:cNvSpPr>
              <p:nvPr/>
            </p:nvSpPr>
            <p:spPr bwMode="auto">
              <a:xfrm>
                <a:off x="1718" y="3156"/>
                <a:ext cx="406" cy="26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28" name="Text Box 64"/>
              <p:cNvSpPr txBox="1">
                <a:spLocks noChangeArrowheads="1"/>
              </p:cNvSpPr>
              <p:nvPr/>
            </p:nvSpPr>
            <p:spPr bwMode="auto">
              <a:xfrm>
                <a:off x="2304"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endParaRPr lang="en-US" sz="1400" b="1">
                  <a:latin typeface="E+H Weidemann Com Book" pitchFamily="2" charset="0"/>
                </a:endParaRPr>
              </a:p>
            </p:txBody>
          </p:sp>
          <p:sp>
            <p:nvSpPr>
              <p:cNvPr id="574529" name="Text Box 65"/>
              <p:cNvSpPr txBox="1">
                <a:spLocks noChangeArrowheads="1"/>
              </p:cNvSpPr>
              <p:nvPr/>
            </p:nvSpPr>
            <p:spPr bwMode="auto">
              <a:xfrm>
                <a:off x="2885" y="3160"/>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endParaRPr lang="en-US" sz="1400" b="1">
                  <a:latin typeface="E+H Weidemann Com Book" pitchFamily="2" charset="0"/>
                </a:endParaRPr>
              </a:p>
            </p:txBody>
          </p:sp>
          <p:sp>
            <p:nvSpPr>
              <p:cNvPr id="574530" name="Text Box 66"/>
              <p:cNvSpPr txBox="1">
                <a:spLocks noChangeArrowheads="1"/>
              </p:cNvSpPr>
              <p:nvPr/>
            </p:nvSpPr>
            <p:spPr bwMode="auto">
              <a:xfrm>
                <a:off x="3471"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endParaRPr lang="en-US" sz="1400" b="1">
                  <a:latin typeface="E+H Weidemann Com Book" pitchFamily="2" charset="0"/>
                </a:endParaRPr>
              </a:p>
            </p:txBody>
          </p:sp>
          <p:sp>
            <p:nvSpPr>
              <p:cNvPr id="574531" name="Text Box 67"/>
              <p:cNvSpPr txBox="1">
                <a:spLocks noChangeArrowheads="1"/>
              </p:cNvSpPr>
              <p:nvPr/>
            </p:nvSpPr>
            <p:spPr bwMode="auto">
              <a:xfrm>
                <a:off x="4042"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r>
                  <a:rPr lang="en-US" sz="1400" b="1">
                    <a:latin typeface="E+H Serif"/>
                    <a:sym typeface="Wingdings" pitchFamily="2" charset="2"/>
                  </a:rPr>
                  <a:t></a:t>
                </a:r>
              </a:p>
            </p:txBody>
          </p:sp>
          <p:sp>
            <p:nvSpPr>
              <p:cNvPr id="574532" name="Text Box 68"/>
              <p:cNvSpPr txBox="1">
                <a:spLocks noChangeArrowheads="1"/>
              </p:cNvSpPr>
              <p:nvPr/>
            </p:nvSpPr>
            <p:spPr bwMode="auto">
              <a:xfrm>
                <a:off x="4628" y="3164"/>
                <a:ext cx="406" cy="2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0" rIns="36000" bIns="36000"/>
              <a:lstStyle/>
              <a:p>
                <a:pPr algn="ctr">
                  <a:spcBef>
                    <a:spcPct val="50000"/>
                  </a:spcBef>
                </a:pPr>
                <a:endParaRPr lang="en-US" sz="1400" b="1">
                  <a:latin typeface="E+H Weidemann Com Book" pitchFamily="2" charset="0"/>
                </a:endParaRPr>
              </a:p>
            </p:txBody>
          </p:sp>
        </p:grpSp>
      </p:grpSp>
      <p:sp>
        <p:nvSpPr>
          <p:cNvPr id="11" name="Slide Number Placeholder 10"/>
          <p:cNvSpPr>
            <a:spLocks noGrp="1"/>
          </p:cNvSpPr>
          <p:nvPr>
            <p:ph type="sldNum" sz="quarter" idx="12"/>
          </p:nvPr>
        </p:nvSpPr>
        <p:spPr/>
        <p:txBody>
          <a:bodyPr/>
          <a:lstStyle/>
          <a:p>
            <a:r>
              <a:rPr lang="en-US" smtClean="0"/>
              <a:t>Slide </a:t>
            </a:r>
            <a:fld id="{A6329767-4A03-4FC4-A720-F4985006DCD8}" type="slidenum">
              <a:rPr lang="en-US" smtClean="0"/>
              <a:t>49</a:t>
            </a:fld>
            <a:endParaRPr lang="en-US" dirty="0"/>
          </a:p>
        </p:txBody>
      </p:sp>
      <p:sp>
        <p:nvSpPr>
          <p:cNvPr id="12" name="Footer Placeholder 11"/>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95"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9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97"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9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99"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10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01"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10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103" name="Straight Connector 10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104" name="LinkButton1">
            <a:hlinkClick r:id="rId6"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10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06" name="LinkButton2">
            <a:hlinkClick r:id="rId7"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10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08"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10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10"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14806386"/>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Measurement Signal</a:t>
            </a:r>
          </a:p>
        </p:txBody>
      </p:sp>
      <p:sp>
        <p:nvSpPr>
          <p:cNvPr id="315395" name="Rectangle 3"/>
          <p:cNvSpPr>
            <a:spLocks noGrp="1" noChangeArrowheads="1"/>
          </p:cNvSpPr>
          <p:nvPr>
            <p:ph type="body" sz="quarter" idx="13"/>
          </p:nvPr>
        </p:nvSpPr>
        <p:spPr>
          <a:xfrm>
            <a:off x="6639567" y="1330975"/>
            <a:ext cx="4166519" cy="475138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r>
              <a:rPr lang="en-US" sz="1400" dirty="0" smtClean="0"/>
              <a:t>w=Angular </a:t>
            </a:r>
            <a:r>
              <a:rPr lang="en-US" sz="1400" dirty="0"/>
              <a:t>velocity</a:t>
            </a:r>
          </a:p>
          <a:p>
            <a:endParaRPr lang="en-US" sz="1400" dirty="0"/>
          </a:p>
          <a:p>
            <a:r>
              <a:rPr lang="en-US" sz="1400" dirty="0" smtClean="0"/>
              <a:t>Fc=</a:t>
            </a:r>
            <a:r>
              <a:rPr lang="en-US" sz="1400" dirty="0" err="1" smtClean="0"/>
              <a:t>Coriolis</a:t>
            </a:r>
            <a:r>
              <a:rPr lang="en-US" sz="1400" dirty="0" smtClean="0"/>
              <a:t> </a:t>
            </a:r>
            <a:r>
              <a:rPr lang="en-US" sz="1400" dirty="0"/>
              <a:t>force</a:t>
            </a:r>
          </a:p>
          <a:p>
            <a:endParaRPr lang="en-US" sz="1400" dirty="0"/>
          </a:p>
          <a:p>
            <a:r>
              <a:rPr lang="en-US" sz="1400" dirty="0" smtClean="0">
                <a:sym typeface="Symbol" pitchFamily="18" charset="2"/>
              </a:rPr>
              <a:t>=time </a:t>
            </a:r>
            <a:r>
              <a:rPr lang="en-US" sz="1400" dirty="0">
                <a:sym typeface="Symbol" pitchFamily="18" charset="2"/>
              </a:rPr>
              <a:t>shift</a:t>
            </a:r>
            <a:r>
              <a:rPr lang="en-US" sz="1400" dirty="0"/>
              <a:t/>
            </a:r>
            <a:br>
              <a:rPr lang="en-US" sz="1400" dirty="0"/>
            </a:br>
            <a:endParaRPr lang="en-US" sz="1400" dirty="0"/>
          </a:p>
          <a:p>
            <a:r>
              <a:rPr lang="en-US" sz="1400" dirty="0" smtClean="0"/>
              <a:t>A,B=Sensors</a:t>
            </a:r>
            <a:endParaRPr lang="en-US" sz="1400" dirty="0"/>
          </a:p>
          <a:p>
            <a:endParaRPr lang="en-US" sz="1400" dirty="0"/>
          </a:p>
          <a:p>
            <a:r>
              <a:rPr lang="en-US" sz="1400" dirty="0" smtClean="0"/>
              <a:t>y=Amplitude</a:t>
            </a:r>
            <a:endParaRPr lang="en-US" sz="1400" dirty="0"/>
          </a:p>
          <a:p>
            <a:endParaRPr lang="en-US" sz="1400" dirty="0"/>
          </a:p>
          <a:p>
            <a:r>
              <a:rPr lang="en-US" sz="1400" dirty="0" smtClean="0"/>
              <a:t>t=Time</a:t>
            </a:r>
            <a:endParaRPr lang="en-US" sz="1400" dirty="0"/>
          </a:p>
          <a:p>
            <a:r>
              <a:rPr lang="en-US" sz="1400" dirty="0"/>
              <a:t/>
            </a:r>
            <a:br>
              <a:rPr lang="en-US" sz="1400" dirty="0"/>
            </a:br>
            <a:endParaRPr lang="en-US" sz="1400" dirty="0"/>
          </a:p>
        </p:txBody>
      </p:sp>
      <p:grpSp>
        <p:nvGrpSpPr>
          <p:cNvPr id="315396" name="Group 4"/>
          <p:cNvGrpSpPr>
            <a:grpSpLocks/>
          </p:cNvGrpSpPr>
          <p:nvPr/>
        </p:nvGrpSpPr>
        <p:grpSpPr bwMode="auto">
          <a:xfrm>
            <a:off x="2447986" y="1454384"/>
            <a:ext cx="3826205" cy="2589785"/>
            <a:chOff x="95" y="923"/>
            <a:chExt cx="3600" cy="2563"/>
          </a:xfrm>
        </p:grpSpPr>
        <p:pic>
          <p:nvPicPr>
            <p:cNvPr id="315397" name="Picture 5" descr="C0047-1">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 y="923"/>
              <a:ext cx="3600" cy="812"/>
            </a:xfrm>
            <a:prstGeom prst="rect">
              <a:avLst/>
            </a:prstGeom>
            <a:noFill/>
            <a:extLst>
              <a:ext uri="{909E8E84-426E-40DD-AFC4-6F175D3DCCD1}">
                <a14:hiddenFill xmlns:a14="http://schemas.microsoft.com/office/drawing/2010/main">
                  <a:solidFill>
                    <a:srgbClr val="FFFFFF"/>
                  </a:solidFill>
                </a14:hiddenFill>
              </a:ext>
            </a:extLst>
          </p:spPr>
        </p:pic>
        <p:pic>
          <p:nvPicPr>
            <p:cNvPr id="315398" name="Picture 6" descr="C004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 y="2386"/>
              <a:ext cx="3136" cy="11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5399" name="Group 7"/>
          <p:cNvGrpSpPr>
            <a:grpSpLocks/>
          </p:cNvGrpSpPr>
          <p:nvPr/>
        </p:nvGrpSpPr>
        <p:grpSpPr bwMode="auto">
          <a:xfrm>
            <a:off x="2466999" y="4991100"/>
            <a:ext cx="2692400" cy="914400"/>
            <a:chOff x="4478" y="2917"/>
            <a:chExt cx="1696" cy="576"/>
          </a:xfrm>
        </p:grpSpPr>
        <p:sp>
          <p:nvSpPr>
            <p:cNvPr id="315400" name="AutoShape 8"/>
            <p:cNvSpPr>
              <a:spLocks noChangeArrowheads="1"/>
            </p:cNvSpPr>
            <p:nvPr/>
          </p:nvSpPr>
          <p:spPr bwMode="auto">
            <a:xfrm>
              <a:off x="4478" y="2917"/>
              <a:ext cx="1696" cy="576"/>
            </a:xfrm>
            <a:prstGeom prst="roundRect">
              <a:avLst>
                <a:gd name="adj" fmla="val 16667"/>
              </a:avLst>
            </a:prstGeom>
            <a:solidFill>
              <a:srgbClr val="FBCDA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01" name="Text Box 9"/>
            <p:cNvSpPr txBox="1">
              <a:spLocks noChangeArrowheads="1"/>
            </p:cNvSpPr>
            <p:nvPr/>
          </p:nvSpPr>
          <p:spPr bwMode="auto">
            <a:xfrm>
              <a:off x="4831" y="3065"/>
              <a:ext cx="10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mtClean="0">
                  <a:sym typeface="Symbol" pitchFamily="18" charset="2"/>
                </a:rPr>
                <a:t></a:t>
              </a:r>
              <a:r>
                <a:rPr lang="en-US" baseline="-25000" smtClean="0"/>
                <a:t> </a:t>
              </a:r>
              <a:r>
                <a:rPr lang="en-US" smtClean="0"/>
                <a:t>~ F</a:t>
              </a:r>
              <a:r>
                <a:rPr lang="en-US" baseline="-25000" smtClean="0"/>
                <a:t>c</a:t>
              </a:r>
              <a:r>
                <a:rPr lang="en-US" smtClean="0"/>
                <a:t> ~ m</a:t>
              </a:r>
              <a:endParaRPr lang="en-US"/>
            </a:p>
          </p:txBody>
        </p:sp>
        <p:sp>
          <p:nvSpPr>
            <p:cNvPr id="315402" name="Text Box 10"/>
            <p:cNvSpPr txBox="1">
              <a:spLocks noChangeArrowheads="1"/>
            </p:cNvSpPr>
            <p:nvPr/>
          </p:nvSpPr>
          <p:spPr bwMode="auto">
            <a:xfrm>
              <a:off x="5446" y="3014"/>
              <a:ext cx="219"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900" smtClean="0">
                  <a:latin typeface="E+H Serif"/>
                </a:rPr>
                <a:t>•</a:t>
              </a:r>
              <a:endParaRPr lang="en-US" sz="1200">
                <a:latin typeface="E+H Serif"/>
              </a:endParaRPr>
            </a:p>
          </p:txBody>
        </p:sp>
      </p:grpSp>
      <p:sp>
        <p:nvSpPr>
          <p:cNvPr id="315405" name="Rectangle 13"/>
          <p:cNvSpPr>
            <a:spLocks noChangeArrowheads="1"/>
          </p:cNvSpPr>
          <p:nvPr/>
        </p:nvSpPr>
        <p:spPr bwMode="auto">
          <a:xfrm>
            <a:off x="5288978" y="4717290"/>
            <a:ext cx="3531172" cy="1296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10000"/>
              </a:lnSpc>
              <a:buClr>
                <a:srgbClr val="0088FF"/>
              </a:buClr>
              <a:buFont typeface="Wingdings" pitchFamily="2" charset="2"/>
              <a:buNone/>
              <a:tabLst>
                <a:tab pos="379413" algn="l"/>
                <a:tab pos="574675" algn="l"/>
              </a:tabLst>
            </a:pPr>
            <a:r>
              <a:rPr lang="en-US" sz="1400" dirty="0" smtClean="0">
                <a:solidFill>
                  <a:srgbClr val="000000"/>
                </a:solidFill>
              </a:rPr>
              <a:t>If fluid is flowing, the </a:t>
            </a:r>
            <a:r>
              <a:rPr lang="en-US" sz="1400" dirty="0" err="1" smtClean="0">
                <a:solidFill>
                  <a:srgbClr val="000000"/>
                </a:solidFill>
              </a:rPr>
              <a:t>Coriolis</a:t>
            </a:r>
            <a:r>
              <a:rPr lang="en-US" sz="1400" dirty="0" smtClean="0">
                <a:solidFill>
                  <a:srgbClr val="000000"/>
                </a:solidFill>
              </a:rPr>
              <a:t> Force introduces a </a:t>
            </a:r>
            <a:r>
              <a:rPr lang="en-US" sz="1400" dirty="0" smtClean="0">
                <a:solidFill>
                  <a:srgbClr val="A8005C"/>
                </a:solidFill>
              </a:rPr>
              <a:t>time shift</a:t>
            </a:r>
            <a:r>
              <a:rPr lang="en-US" sz="1400" dirty="0" smtClean="0">
                <a:solidFill>
                  <a:srgbClr val="000000"/>
                </a:solidFill>
              </a:rPr>
              <a:t> of the </a:t>
            </a:r>
            <a:r>
              <a:rPr lang="en-US" sz="1400" dirty="0" smtClean="0">
                <a:solidFill>
                  <a:srgbClr val="A8005C"/>
                </a:solidFill>
              </a:rPr>
              <a:t>swinging points</a:t>
            </a:r>
            <a:r>
              <a:rPr lang="en-US" sz="1400" dirty="0" smtClean="0">
                <a:solidFill>
                  <a:srgbClr val="000000"/>
                </a:solidFill>
              </a:rPr>
              <a:t> </a:t>
            </a:r>
            <a:r>
              <a:rPr lang="en-US" sz="1400" dirty="0" smtClean="0">
                <a:solidFill>
                  <a:srgbClr val="007CAA"/>
                </a:solidFill>
              </a:rPr>
              <a:t>A</a:t>
            </a:r>
            <a:r>
              <a:rPr lang="en-US" sz="1400" dirty="0" smtClean="0">
                <a:solidFill>
                  <a:srgbClr val="000000"/>
                </a:solidFill>
              </a:rPr>
              <a:t> and </a:t>
            </a:r>
            <a:r>
              <a:rPr lang="en-US" sz="1400" dirty="0" smtClean="0">
                <a:solidFill>
                  <a:srgbClr val="A8005C"/>
                </a:solidFill>
              </a:rPr>
              <a:t>B</a:t>
            </a:r>
            <a:r>
              <a:rPr lang="en-US" sz="1400" dirty="0" smtClean="0">
                <a:solidFill>
                  <a:srgbClr val="000000"/>
                </a:solidFill>
              </a:rPr>
              <a:t>.  Point B passes zero before point A . The bigger the flow the bigger the shift.</a:t>
            </a:r>
            <a:endParaRPr lang="en-US" sz="1400" dirty="0">
              <a:solidFill>
                <a:srgbClr val="000000"/>
              </a:solidFill>
            </a:endParaRPr>
          </a:p>
        </p:txBody>
      </p:sp>
      <p:sp>
        <p:nvSpPr>
          <p:cNvPr id="5" name="Slide Number Placeholder 4"/>
          <p:cNvSpPr>
            <a:spLocks noGrp="1"/>
          </p:cNvSpPr>
          <p:nvPr>
            <p:ph type="sldNum" sz="quarter" idx="16"/>
          </p:nvPr>
        </p:nvSpPr>
        <p:spPr/>
        <p:txBody>
          <a:bodyPr/>
          <a:lstStyle/>
          <a:p>
            <a:r>
              <a:rPr lang="en-US" smtClean="0"/>
              <a:t>Slide </a:t>
            </a:r>
            <a:fld id="{4075D156-3B64-4A49-8D2E-39B79B39A4C4}" type="slidenum">
              <a:rPr lang="en-US" smtClean="0"/>
              <a:t>5</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
        <p:nvSpPr>
          <p:cNvPr id="34"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35"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37"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9"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8"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41"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2" name="Straight Connector 41"/>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3"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4"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6"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8"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31" name="LinkButton1">
            <a:hlinkClick r:id="rId13" action="ppaction://hlinkfile"/>
          </p:cNvPr>
          <p:cNvSpPr txBox="1">
            <a:spLocks noChangeArrowheads="1"/>
          </p:cNvSpPr>
          <p:nvPr/>
        </p:nvSpPr>
        <p:spPr bwMode="auto">
          <a:xfrm>
            <a:off x="827088" y="5820587"/>
            <a:ext cx="1270000" cy="381000"/>
          </a:xfrm>
          <a:prstGeom prst="rect">
            <a:avLst/>
          </a:prstGeom>
          <a:solidFill>
            <a:srgbClr val="8FA2AC"/>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defTabSz="914400" eaLnBrk="1" latinLnBrk="0" hangingPunct="1">
              <a:defRPr sz="1200">
                <a:solidFill>
                  <a:srgbClr val="FFFFFF"/>
                </a:solidFill>
                <a:latin typeface="E+H Sans Light" pitchFamily="34" charset="0"/>
              </a:defRPr>
            </a:lvl1pPr>
            <a:lvl2pPr defTabSz="914400" eaLnBrk="1" latinLnBrk="0" hangingPunct="1">
              <a:defRPr sz="1800"/>
            </a:lvl2pPr>
            <a:lvl3pPr defTabSz="914400" eaLnBrk="1" latinLnBrk="0" hangingPunct="1">
              <a:defRPr sz="1800"/>
            </a:lvl3pPr>
            <a:lvl4pPr defTabSz="914400" eaLnBrk="1" latinLnBrk="0" hangingPunct="1">
              <a:defRPr sz="1800"/>
            </a:lvl4pPr>
            <a:lvl5pPr defTabSz="914400" eaLnBrk="1" latinLnBrk="0" hangingPunct="1">
              <a:defRPr sz="1800"/>
            </a:lvl5pPr>
            <a:lvl6pPr>
              <a:defRPr sz="1800"/>
            </a:lvl6pPr>
            <a:lvl7pPr>
              <a:defRPr sz="1800"/>
            </a:lvl7pPr>
            <a:lvl8pPr>
              <a:defRPr sz="1800"/>
            </a:lvl8pPr>
            <a:lvl9pPr>
              <a:defRPr sz="1800"/>
            </a:lvl9pPr>
          </a:lstStyle>
          <a:p>
            <a:r>
              <a:rPr lang="en-US" dirty="0"/>
              <a:t>Play Movie</a:t>
            </a:r>
          </a:p>
        </p:txBody>
      </p:sp>
    </p:spTree>
    <p:extLst>
      <p:ext uri="{BB962C8B-B14F-4D97-AF65-F5344CB8AC3E}">
        <p14:creationId xmlns:p14="http://schemas.microsoft.com/office/powerpoint/2010/main" val="3218690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6" name="Rectangle 4"/>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80/83P the Pharma meter</a:t>
            </a:r>
          </a:p>
        </p:txBody>
      </p:sp>
      <p:sp>
        <p:nvSpPr>
          <p:cNvPr id="576517" name="Rectangle 5"/>
          <p:cNvSpPr>
            <a:spLocks noGrp="1" noChangeArrowheads="1"/>
          </p:cNvSpPr>
          <p:nvPr>
            <p:ph type="body" sz="quarter" idx="17"/>
          </p:nvPr>
        </p:nvSpPr>
        <p:spPr>
          <a:xfrm>
            <a:off x="3782213" y="1336965"/>
            <a:ext cx="5150772"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00025" indent="-200025">
              <a:buSzPct val="100000"/>
              <a:buFont typeface="E+H Serif"/>
              <a:buChar char="•"/>
            </a:pPr>
            <a:r>
              <a:rPr lang="en-US" sz="1400" dirty="0" err="1"/>
              <a:t>Promass</a:t>
            </a:r>
            <a:r>
              <a:rPr lang="en-US" sz="1400" dirty="0"/>
              <a:t> P </a:t>
            </a:r>
          </a:p>
          <a:p>
            <a:pPr marL="200025" indent="-200025">
              <a:buSzPct val="100000"/>
              <a:buFont typeface="E+H Serif"/>
              <a:buChar char="•"/>
            </a:pPr>
            <a:r>
              <a:rPr lang="en-US" sz="1400" dirty="0"/>
              <a:t>Certification for highly regulated industries:</a:t>
            </a:r>
            <a:br>
              <a:rPr lang="en-US" sz="1400" dirty="0"/>
            </a:br>
            <a:r>
              <a:rPr lang="en-US" sz="1400" dirty="0"/>
              <a:t>ASME BPE Certificate of Compliance to relevant scope</a:t>
            </a:r>
          </a:p>
          <a:p>
            <a:pPr marL="200025" indent="-200025">
              <a:buSzPct val="100000"/>
              <a:buFont typeface="E+H Serif"/>
              <a:buChar char="•"/>
            </a:pPr>
            <a:r>
              <a:rPr lang="en-US" sz="1400" dirty="0"/>
              <a:t>Inspection certificates: EN 10204 3.1, MTR; </a:t>
            </a:r>
            <a:br>
              <a:rPr lang="en-US" sz="1400" dirty="0"/>
            </a:br>
            <a:r>
              <a:rPr lang="en-US" sz="1400" dirty="0"/>
              <a:t>- for material, surface roughness, and delta ferrite. </a:t>
            </a:r>
          </a:p>
          <a:p>
            <a:pPr marL="200025" indent="-200025">
              <a:buSzPct val="100000"/>
              <a:buFont typeface="E+H Serif"/>
              <a:buChar char="•"/>
            </a:pPr>
            <a:r>
              <a:rPr lang="en-US" sz="1400" dirty="0"/>
              <a:t>Material selected according to ASME BPE </a:t>
            </a:r>
            <a:br>
              <a:rPr lang="en-US" sz="1400" dirty="0"/>
            </a:br>
            <a:r>
              <a:rPr lang="en-US" sz="1400" dirty="0"/>
              <a:t>- 1.4435 / 316L, low delta ferrite</a:t>
            </a:r>
          </a:p>
          <a:p>
            <a:pPr marL="200025" indent="-200025">
              <a:buSzPct val="100000"/>
              <a:buFont typeface="E+H Serif"/>
              <a:buChar char="•"/>
            </a:pPr>
            <a:r>
              <a:rPr lang="en-US" sz="1400" dirty="0"/>
              <a:t>Wetted surfaces: Ra max=0.76 µm or Ra max=0.38 µm </a:t>
            </a:r>
          </a:p>
          <a:p>
            <a:pPr marL="200025" indent="-200025">
              <a:buSzPct val="100000"/>
              <a:buFont typeface="E+H Serif"/>
              <a:buChar char="•"/>
            </a:pPr>
            <a:r>
              <a:rPr lang="en-US" sz="1400" dirty="0" err="1"/>
              <a:t>Electropolished</a:t>
            </a:r>
            <a:r>
              <a:rPr lang="en-US" sz="1400" dirty="0"/>
              <a:t> flow tube and process connection and </a:t>
            </a:r>
            <a:r>
              <a:rPr lang="en-US" sz="1400" dirty="0" err="1"/>
              <a:t>electropolished</a:t>
            </a:r>
            <a:r>
              <a:rPr lang="en-US" sz="1400" dirty="0"/>
              <a:t> exterior: for sterile, easier </a:t>
            </a:r>
            <a:r>
              <a:rPr lang="en-US" sz="1400" dirty="0" err="1"/>
              <a:t>cleanability</a:t>
            </a:r>
            <a:r>
              <a:rPr lang="en-US" sz="1400" dirty="0"/>
              <a:t> and higher corrosion resistant surface </a:t>
            </a:r>
          </a:p>
          <a:p>
            <a:pPr marL="200025" indent="-200025">
              <a:buSzPct val="100000"/>
              <a:buFont typeface="E+H Serif"/>
              <a:buChar char="•"/>
            </a:pPr>
            <a:r>
              <a:rPr lang="en-US" sz="1400" dirty="0"/>
              <a:t>Hygienic fully welded, sensor design for full drain ability </a:t>
            </a:r>
          </a:p>
          <a:p>
            <a:pPr marL="200025" indent="-200025">
              <a:buSzPct val="100000"/>
              <a:buFont typeface="E+H Serif"/>
              <a:buChar char="•"/>
            </a:pPr>
            <a:r>
              <a:rPr lang="en-US" sz="1400" dirty="0"/>
              <a:t>“Designed for CIP/SIP” Continuous measurement with fast recovery - no delay </a:t>
            </a:r>
          </a:p>
          <a:p>
            <a:pPr marL="200025" indent="-200025">
              <a:buSzPct val="100000"/>
              <a:buFont typeface="E+H Serif"/>
              <a:buChar char="•"/>
            </a:pPr>
            <a:r>
              <a:rPr lang="en-US" sz="1400" dirty="0"/>
              <a:t>Accredited flow </a:t>
            </a:r>
            <a:r>
              <a:rPr lang="en-US" sz="1400" dirty="0" smtClean="0"/>
              <a:t>calibration</a:t>
            </a:r>
          </a:p>
          <a:p>
            <a:pPr marL="471488" lvl="1" indent="-200025">
              <a:buSzPct val="100000"/>
              <a:buFont typeface="E+H Serif"/>
              <a:buChar char="•"/>
            </a:pPr>
            <a:r>
              <a:rPr lang="en-US" sz="1200" dirty="0" smtClean="0"/>
              <a:t>according </a:t>
            </a:r>
            <a:r>
              <a:rPr lang="en-US" sz="1200" dirty="0"/>
              <a:t>to ISO/IEC 17025 (SCS/A2LA), </a:t>
            </a:r>
            <a:endParaRPr lang="en-US" sz="1200" dirty="0" smtClean="0"/>
          </a:p>
          <a:p>
            <a:pPr marL="471488" lvl="1" indent="-200025">
              <a:buSzPct val="100000"/>
              <a:buFont typeface="E+H Serif"/>
              <a:buChar char="•"/>
            </a:pPr>
            <a:r>
              <a:rPr lang="en-US" sz="1200" dirty="0" smtClean="0"/>
              <a:t>traceable </a:t>
            </a:r>
            <a:r>
              <a:rPr lang="en-US" sz="1200" dirty="0"/>
              <a:t>density calibration</a:t>
            </a:r>
          </a:p>
        </p:txBody>
      </p:sp>
      <p:pic>
        <p:nvPicPr>
          <p:cNvPr id="576514" name="Picture 2" descr="13_Promass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6513" y="1294675"/>
            <a:ext cx="896998" cy="1250470"/>
          </a:xfrm>
          <a:prstGeom prst="rect">
            <a:avLst/>
          </a:prstGeom>
          <a:noFill/>
          <a:extLst>
            <a:ext uri="{909E8E84-426E-40DD-AFC4-6F175D3DCCD1}">
              <a14:hiddenFill xmlns:a14="http://schemas.microsoft.com/office/drawing/2010/main">
                <a:solidFill>
                  <a:srgbClr val="FFFFFF"/>
                </a:solidFill>
              </a14:hiddenFill>
            </a:ext>
          </a:extLst>
        </p:spPr>
      </p:pic>
      <p:pic>
        <p:nvPicPr>
          <p:cNvPr id="576515" name="Picture 3" descr="17_PromassP_Remote_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95" y="2735645"/>
            <a:ext cx="678334" cy="1401380"/>
          </a:xfrm>
          <a:prstGeom prst="rect">
            <a:avLst/>
          </a:prstGeom>
          <a:noFill/>
          <a:extLst>
            <a:ext uri="{909E8E84-426E-40DD-AFC4-6F175D3DCCD1}">
              <a14:hiddenFill xmlns:a14="http://schemas.microsoft.com/office/drawing/2010/main">
                <a:solidFill>
                  <a:srgbClr val="FFFFFF"/>
                </a:solidFill>
              </a14:hiddenFill>
            </a:ext>
          </a:extLst>
        </p:spPr>
      </p:pic>
      <p:pic>
        <p:nvPicPr>
          <p:cNvPr id="576518" name="Picture 6" descr="U010-01 PROline Prosonic Flow 93 transmitte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383" y="2834481"/>
            <a:ext cx="671512" cy="882650"/>
          </a:xfrm>
          <a:prstGeom prst="rect">
            <a:avLst/>
          </a:prstGeom>
          <a:noFill/>
          <a:extLst>
            <a:ext uri="{909E8E84-426E-40DD-AFC4-6F175D3DCCD1}">
              <a14:hiddenFill xmlns:a14="http://schemas.microsoft.com/office/drawing/2010/main">
                <a:solidFill>
                  <a:srgbClr val="FFFFFF"/>
                </a:solidFill>
              </a14:hiddenFill>
            </a:ext>
          </a:extLst>
        </p:spPr>
      </p:pic>
      <p:sp>
        <p:nvSpPr>
          <p:cNvPr id="576519" name="Text Box 7"/>
          <p:cNvSpPr txBox="1">
            <a:spLocks noChangeArrowheads="1"/>
          </p:cNvSpPr>
          <p:nvPr/>
        </p:nvSpPr>
        <p:spPr bwMode="auto">
          <a:xfrm>
            <a:off x="2417461" y="4236563"/>
            <a:ext cx="1211564" cy="181588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400" smtClean="0">
                <a:solidFill>
                  <a:srgbClr val="007CAA"/>
                </a:solidFill>
              </a:rPr>
              <a:t>Comes with all the paper work so you can focus on the “not so compliant” parts of your plant</a:t>
            </a:r>
            <a:endParaRPr lang="en-US" sz="1400">
              <a:solidFill>
                <a:srgbClr val="007CAA"/>
              </a:solidFill>
            </a:endParaRPr>
          </a:p>
        </p:txBody>
      </p:sp>
      <p:sp>
        <p:nvSpPr>
          <p:cNvPr id="5" name="Slide Number Placeholder 4"/>
          <p:cNvSpPr>
            <a:spLocks noGrp="1"/>
          </p:cNvSpPr>
          <p:nvPr>
            <p:ph type="sldNum" sz="quarter" idx="16"/>
          </p:nvPr>
        </p:nvSpPr>
        <p:spPr/>
        <p:txBody>
          <a:bodyPr/>
          <a:lstStyle/>
          <a:p>
            <a:r>
              <a:rPr lang="en-US" smtClean="0"/>
              <a:t>Slide </a:t>
            </a:r>
            <a:fld id="{1B66EE93-0027-41B4-9E21-601DDD3F35DE}" type="slidenum">
              <a:rPr lang="en-US" smtClean="0"/>
              <a:t>50</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9"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7" name="Straight Connector 3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8"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1706533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3"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Measuring tube material</a:t>
            </a:r>
          </a:p>
        </p:txBody>
      </p:sp>
      <p:sp>
        <p:nvSpPr>
          <p:cNvPr id="578564" name="Rectangle 4"/>
          <p:cNvSpPr>
            <a:spLocks noChangeArrowheads="1"/>
          </p:cNvSpPr>
          <p:nvPr/>
        </p:nvSpPr>
        <p:spPr bwMode="auto">
          <a:xfrm>
            <a:off x="2416175" y="1353284"/>
            <a:ext cx="4167505" cy="3877384"/>
          </a:xfrm>
          <a:prstGeom prst="rect">
            <a:avLst/>
          </a:prstGeom>
          <a:solidFill>
            <a:srgbClr val="E6ECF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71463" indent="-271463">
              <a:lnSpc>
                <a:spcPct val="110000"/>
              </a:lnSpc>
              <a:spcBef>
                <a:spcPct val="90000"/>
              </a:spcBef>
              <a:buClr>
                <a:srgbClr val="0088FF"/>
              </a:buClr>
              <a:buFont typeface="Wingdings" pitchFamily="2" charset="2"/>
              <a:buNone/>
            </a:pPr>
            <a:r>
              <a:rPr lang="en-US" sz="1600" dirty="0" err="1" smtClean="0">
                <a:solidFill>
                  <a:srgbClr val="A8005C"/>
                </a:solidFill>
              </a:rPr>
              <a:t>Promass</a:t>
            </a:r>
            <a:r>
              <a:rPr lang="en-US" sz="1600" dirty="0" smtClean="0">
                <a:solidFill>
                  <a:srgbClr val="A8005C"/>
                </a:solidFill>
              </a:rPr>
              <a:t> P</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Measuring tube 1.4435 / 316L (low delta ferrite)</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Process connection 1.4435 / 316L (low delta ferrite)</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Surface finish Ra max = 0.76µm (mechanical polish)</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Surface finish Ra max = </a:t>
            </a:r>
            <a:r>
              <a:rPr lang="en-US" sz="1600" dirty="0" smtClean="0">
                <a:solidFill>
                  <a:srgbClr val="007CAA"/>
                </a:solidFill>
              </a:rPr>
              <a:t>0.38µm (</a:t>
            </a:r>
            <a:r>
              <a:rPr lang="en-US" sz="1600" dirty="0" err="1" smtClean="0">
                <a:solidFill>
                  <a:srgbClr val="007CAA"/>
                </a:solidFill>
              </a:rPr>
              <a:t>electropolished</a:t>
            </a:r>
            <a:r>
              <a:rPr lang="en-US" sz="1600" dirty="0" smtClean="0">
                <a:solidFill>
                  <a:srgbClr val="007CAA"/>
                </a:solidFill>
              </a:rPr>
              <a:t>)</a:t>
            </a:r>
          </a:p>
          <a:p>
            <a:pPr marL="228600" indent="-228600">
              <a:lnSpc>
                <a:spcPct val="110000"/>
              </a:lnSpc>
              <a:spcBef>
                <a:spcPct val="90000"/>
              </a:spcBef>
              <a:buClr>
                <a:srgbClr val="007CAA"/>
              </a:buClr>
              <a:buSzPct val="100000"/>
              <a:buFont typeface="E+H Serif"/>
              <a:buChar char="•"/>
            </a:pPr>
            <a:r>
              <a:rPr lang="en-US" sz="1600" dirty="0" smtClean="0">
                <a:solidFill>
                  <a:srgbClr val="000000"/>
                </a:solidFill>
              </a:rPr>
              <a:t>EHEDG certified, 3-A approved</a:t>
            </a:r>
            <a:endParaRPr lang="en-US" sz="1600" dirty="0">
              <a:solidFill>
                <a:srgbClr val="000000"/>
              </a:solidFill>
            </a:endParaRPr>
          </a:p>
        </p:txBody>
      </p:sp>
      <p:pic>
        <p:nvPicPr>
          <p:cNvPr id="578565" name="Picture 5" descr="z_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075" y="3197225"/>
            <a:ext cx="838200" cy="719138"/>
          </a:xfrm>
          <a:prstGeom prst="rect">
            <a:avLst/>
          </a:prstGeom>
          <a:noFill/>
          <a:extLst>
            <a:ext uri="{909E8E84-426E-40DD-AFC4-6F175D3DCCD1}">
              <a14:hiddenFill xmlns:a14="http://schemas.microsoft.com/office/drawing/2010/main">
                <a:solidFill>
                  <a:srgbClr val="FFFFFF"/>
                </a:solidFill>
              </a14:hiddenFill>
            </a:ext>
          </a:extLst>
        </p:spPr>
      </p:pic>
      <p:pic>
        <p:nvPicPr>
          <p:cNvPr id="578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900" y="1350963"/>
            <a:ext cx="879475" cy="14668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Slide Number Placeholder 3"/>
          <p:cNvSpPr>
            <a:spLocks noGrp="1"/>
          </p:cNvSpPr>
          <p:nvPr>
            <p:ph type="sldNum" sz="quarter" idx="12"/>
          </p:nvPr>
        </p:nvSpPr>
        <p:spPr/>
        <p:txBody>
          <a:bodyPr/>
          <a:lstStyle/>
          <a:p>
            <a:r>
              <a:rPr lang="en-US" smtClean="0"/>
              <a:t>Slide </a:t>
            </a:r>
            <a:fld id="{51707C03-871D-4749-854B-9614B9B55E6F}" type="slidenum">
              <a:rPr lang="en-US" smtClean="0"/>
              <a:t>51</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pic>
        <p:nvPicPr>
          <p:cNvPr id="578562" name="Picture 2" descr="3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83" y="3997326"/>
            <a:ext cx="3294424"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sp>
        <p:nvSpPr>
          <p:cNvPr id="27"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94928841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P Measuring Accuracy</a:t>
            </a:r>
          </a:p>
        </p:txBody>
      </p:sp>
      <p:sp>
        <p:nvSpPr>
          <p:cNvPr id="580611"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00025" indent="-200025">
              <a:buSzPct val="100000"/>
              <a:buFont typeface="E+H Serif"/>
              <a:buChar char="•"/>
            </a:pPr>
            <a:r>
              <a:rPr lang="en-US" sz="1400" dirty="0"/>
              <a:t>Mass flow (liquid):</a:t>
            </a:r>
            <a:br>
              <a:rPr lang="en-US" sz="1400" dirty="0"/>
            </a:br>
            <a:r>
              <a:rPr lang="en-US" sz="1400" dirty="0"/>
              <a:t> ± 0.1% (83) ± 0.15% (80)</a:t>
            </a:r>
          </a:p>
          <a:p>
            <a:pPr marL="200025" indent="-200025">
              <a:buSzPct val="100000"/>
              <a:buFont typeface="E+H Serif"/>
              <a:buChar char="•"/>
            </a:pPr>
            <a:r>
              <a:rPr lang="en-US" sz="1400" dirty="0"/>
              <a:t>Mass flow (gas):</a:t>
            </a:r>
            <a:br>
              <a:rPr lang="en-US" sz="1400" dirty="0"/>
            </a:br>
            <a:r>
              <a:rPr lang="en-US" sz="1400" dirty="0"/>
              <a:t> ±0.50%</a:t>
            </a:r>
          </a:p>
          <a:p>
            <a:pPr marL="200025" indent="-200025">
              <a:buSzPct val="100000"/>
              <a:buFont typeface="E+H Serif"/>
              <a:buChar char="•"/>
            </a:pPr>
            <a:r>
              <a:rPr lang="en-US" sz="1400" dirty="0"/>
              <a:t>Volume flow (liquid): </a:t>
            </a:r>
            <a:br>
              <a:rPr lang="en-US" sz="1400" dirty="0"/>
            </a:br>
            <a:r>
              <a:rPr lang="en-US" sz="1400" dirty="0"/>
              <a:t>± 0.25% (83) ± 0.3% (80)</a:t>
            </a:r>
          </a:p>
          <a:p>
            <a:pPr marL="200025" indent="-200025">
              <a:buSzPct val="100000"/>
              <a:buFont typeface="E+H Serif"/>
              <a:buChar char="•"/>
            </a:pPr>
            <a:r>
              <a:rPr lang="en-US" sz="1400" dirty="0"/>
              <a:t>Standard density:</a:t>
            </a:r>
            <a:br>
              <a:rPr lang="en-US" sz="1400" dirty="0"/>
            </a:br>
            <a:r>
              <a:rPr lang="en-US" sz="1400" dirty="0"/>
              <a:t>±0.01 g/cc</a:t>
            </a:r>
          </a:p>
          <a:p>
            <a:pPr marL="200025" indent="-200025">
              <a:buSzPct val="100000"/>
              <a:buFont typeface="E+H Serif"/>
              <a:buChar char="•"/>
            </a:pPr>
            <a:r>
              <a:rPr lang="en-US" sz="1400" dirty="0"/>
              <a:t>Special density:</a:t>
            </a:r>
            <a:br>
              <a:rPr lang="en-US" sz="1400" dirty="0"/>
            </a:br>
            <a:r>
              <a:rPr lang="en-US" sz="1400" dirty="0"/>
              <a:t>±0.002 g/cc</a:t>
            </a:r>
          </a:p>
          <a:p>
            <a:pPr marL="200025" indent="-200025">
              <a:buSzPct val="100000"/>
              <a:buFont typeface="E+H Serif"/>
              <a:buChar char="•"/>
            </a:pPr>
            <a:r>
              <a:rPr lang="en-US" sz="1400" dirty="0"/>
              <a:t>Field density / calibration or under reference conditions:</a:t>
            </a:r>
            <a:br>
              <a:rPr lang="en-US" sz="1400" dirty="0"/>
            </a:br>
            <a:r>
              <a:rPr lang="en-US" sz="1400" dirty="0"/>
              <a:t>±0.0005 g/cc</a:t>
            </a:r>
          </a:p>
          <a:p>
            <a:pPr marL="200025" indent="-200025">
              <a:buSzPct val="100000"/>
              <a:buFont typeface="E+H Serif"/>
              <a:buChar char="•"/>
            </a:pPr>
            <a:r>
              <a:rPr lang="en-US" sz="1400" dirty="0"/>
              <a:t>Temperature:</a:t>
            </a:r>
            <a:br>
              <a:rPr lang="en-US" sz="1400" dirty="0"/>
            </a:br>
            <a:r>
              <a:rPr lang="en-US" sz="1400" dirty="0"/>
              <a:t>- 50°C to 200°C</a:t>
            </a:r>
            <a:br>
              <a:rPr lang="en-US" sz="1400" dirty="0"/>
            </a:br>
            <a:endParaRPr lang="en-US" sz="1400" dirty="0"/>
          </a:p>
        </p:txBody>
      </p:sp>
      <p:pic>
        <p:nvPicPr>
          <p:cNvPr id="580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700" y="1935163"/>
            <a:ext cx="1389063" cy="1939925"/>
          </a:xfrm>
          <a:prstGeom prst="rect">
            <a:avLst/>
          </a:prstGeom>
          <a:noFill/>
          <a:extLst>
            <a:ext uri="{909E8E84-426E-40DD-AFC4-6F175D3DCCD1}">
              <a14:hiddenFill xmlns:a14="http://schemas.microsoft.com/office/drawing/2010/main">
                <a:solidFill>
                  <a:srgbClr val="FFFFFF"/>
                </a:solidFill>
              </a14:hiddenFill>
            </a:ext>
          </a:extLst>
        </p:spPr>
      </p:pic>
      <p:pic>
        <p:nvPicPr>
          <p:cNvPr id="5806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84" y="3833668"/>
            <a:ext cx="1338263" cy="19383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6"/>
          </p:nvPr>
        </p:nvSpPr>
        <p:spPr/>
        <p:txBody>
          <a:bodyPr/>
          <a:lstStyle/>
          <a:p>
            <a:r>
              <a:rPr lang="en-US" smtClean="0"/>
              <a:t>Slide </a:t>
            </a:r>
            <a:fld id="{7F2D5EB1-4C33-45A1-A496-C9A8E7C5EBE0}" type="slidenum">
              <a:rPr lang="en-US" smtClean="0"/>
              <a:t>52</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7"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14493576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ChangeArrowheads="1"/>
          </p:cNvSpPr>
          <p:nvPr/>
        </p:nvSpPr>
        <p:spPr bwMode="auto">
          <a:xfrm>
            <a:off x="5334000" y="1336236"/>
            <a:ext cx="38227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nSpc>
                <a:spcPts val="1800"/>
              </a:lnSpc>
              <a:tabLst>
                <a:tab pos="2578100" algn="l"/>
              </a:tabLst>
            </a:pPr>
            <a:r>
              <a:rPr lang="en-US" sz="1400" dirty="0" smtClean="0">
                <a:solidFill>
                  <a:srgbClr val="A8005C"/>
                </a:solidFill>
              </a:rPr>
              <a:t>Flow Measuring Uncertainty:</a:t>
            </a:r>
          </a:p>
          <a:p>
            <a:pPr marL="200025" indent="-200025">
              <a:lnSpc>
                <a:spcPts val="1800"/>
              </a:lnSpc>
              <a:buClr>
                <a:srgbClr val="007CAA"/>
              </a:buClr>
              <a:buSzPct val="100000"/>
              <a:buFont typeface="E+H Serif"/>
              <a:buChar char="•"/>
              <a:tabLst>
                <a:tab pos="2578100" algn="l"/>
              </a:tabLst>
            </a:pPr>
            <a:r>
              <a:rPr lang="en-US" sz="1400" dirty="0" smtClean="0"/>
              <a:t>Liquid Mass/</a:t>
            </a:r>
            <a:r>
              <a:rPr lang="en-US" sz="1400" dirty="0" err="1" smtClean="0"/>
              <a:t>Vol</a:t>
            </a:r>
            <a:r>
              <a:rPr lang="en-US" sz="1400" dirty="0" smtClean="0"/>
              <a:t>: ± 0,1/0.15% ± zero point</a:t>
            </a:r>
          </a:p>
          <a:p>
            <a:pPr marL="200025" indent="-200025">
              <a:lnSpc>
                <a:spcPts val="1800"/>
              </a:lnSpc>
              <a:buClr>
                <a:srgbClr val="007CAA"/>
              </a:buClr>
              <a:buSzPct val="100000"/>
              <a:buFont typeface="E+H Serif"/>
              <a:buChar char="•"/>
              <a:tabLst>
                <a:tab pos="2578100" algn="l"/>
              </a:tabLst>
            </a:pPr>
            <a:r>
              <a:rPr lang="en-US" sz="1400" dirty="0" smtClean="0"/>
              <a:t>Gas Mass : ± 0.50% ± zero point</a:t>
            </a:r>
          </a:p>
          <a:p>
            <a:pPr marL="381000" lvl="1" indent="-190500">
              <a:lnSpc>
                <a:spcPts val="1800"/>
              </a:lnSpc>
              <a:buFontTx/>
              <a:buChar char="•"/>
              <a:tabLst>
                <a:tab pos="2578100" algn="l"/>
              </a:tabLst>
            </a:pPr>
            <a:endParaRPr lang="en-US" sz="1400" dirty="0" smtClean="0"/>
          </a:p>
          <a:p>
            <a:pPr>
              <a:lnSpc>
                <a:spcPts val="1800"/>
              </a:lnSpc>
              <a:tabLst>
                <a:tab pos="2578100" algn="l"/>
              </a:tabLst>
            </a:pPr>
            <a:r>
              <a:rPr lang="en-US" sz="1400" dirty="0" smtClean="0">
                <a:solidFill>
                  <a:srgbClr val="A8005C"/>
                </a:solidFill>
              </a:rPr>
              <a:t>Flow Measuring Repeatability:</a:t>
            </a:r>
          </a:p>
          <a:p>
            <a:pPr marL="200025" indent="-200025">
              <a:lnSpc>
                <a:spcPts val="1800"/>
              </a:lnSpc>
              <a:buClr>
                <a:srgbClr val="007CAA"/>
              </a:buClr>
              <a:buSzPct val="100000"/>
              <a:buFont typeface="E+H Serif"/>
              <a:buChar char="•"/>
              <a:tabLst>
                <a:tab pos="2578100" algn="l"/>
              </a:tabLst>
            </a:pPr>
            <a:r>
              <a:rPr lang="en-US" sz="1400" dirty="0" smtClean="0"/>
              <a:t>Mass Flow: 0.05% ± 1/2 zero point</a:t>
            </a:r>
            <a:endParaRPr lang="en-US" sz="1400" dirty="0" smtClean="0">
              <a:solidFill>
                <a:srgbClr val="0066FF"/>
              </a:solidFill>
            </a:endParaRPr>
          </a:p>
          <a:p>
            <a:pPr marL="381000" lvl="1" indent="-190500">
              <a:lnSpc>
                <a:spcPts val="1800"/>
              </a:lnSpc>
              <a:buFontTx/>
              <a:buChar char="•"/>
              <a:tabLst>
                <a:tab pos="2578100" algn="l"/>
              </a:tabLst>
            </a:pPr>
            <a:endParaRPr lang="en-US" sz="1400" dirty="0" smtClean="0"/>
          </a:p>
          <a:p>
            <a:pPr>
              <a:lnSpc>
                <a:spcPts val="1800"/>
              </a:lnSpc>
              <a:tabLst>
                <a:tab pos="2578100" algn="l"/>
              </a:tabLst>
            </a:pPr>
            <a:r>
              <a:rPr lang="en-US" sz="1400" dirty="0" smtClean="0">
                <a:solidFill>
                  <a:srgbClr val="A8005C"/>
                </a:solidFill>
              </a:rPr>
              <a:t>Flow Range</a:t>
            </a:r>
          </a:p>
          <a:p>
            <a:pPr marL="200025" indent="-200025">
              <a:lnSpc>
                <a:spcPts val="1800"/>
              </a:lnSpc>
              <a:buClr>
                <a:srgbClr val="007CAA"/>
              </a:buClr>
              <a:buSzPct val="100000"/>
              <a:buFont typeface="E+H Serif"/>
              <a:buChar char="•"/>
              <a:tabLst>
                <a:tab pos="2578100" algn="l"/>
              </a:tabLst>
            </a:pPr>
            <a:r>
              <a:rPr lang="en-US" sz="1400" dirty="0" smtClean="0"/>
              <a:t>DN8        2000 kg/h</a:t>
            </a:r>
          </a:p>
          <a:p>
            <a:pPr marL="200025" indent="-200025">
              <a:lnSpc>
                <a:spcPts val="1800"/>
              </a:lnSpc>
              <a:buClr>
                <a:srgbClr val="007CAA"/>
              </a:buClr>
              <a:buSzPct val="100000"/>
              <a:buFont typeface="E+H Serif"/>
              <a:buChar char="•"/>
              <a:tabLst>
                <a:tab pos="2578100" algn="l"/>
              </a:tabLst>
            </a:pPr>
            <a:r>
              <a:rPr lang="en-US" sz="1400" dirty="0" smtClean="0"/>
              <a:t>DN15     6,500 kg/h </a:t>
            </a:r>
          </a:p>
          <a:p>
            <a:pPr marL="200025" indent="-200025">
              <a:lnSpc>
                <a:spcPts val="1800"/>
              </a:lnSpc>
              <a:buClr>
                <a:srgbClr val="007CAA"/>
              </a:buClr>
              <a:buSzPct val="100000"/>
              <a:buFont typeface="E+H Serif"/>
              <a:buChar char="•"/>
              <a:tabLst>
                <a:tab pos="2578100" algn="l"/>
              </a:tabLst>
            </a:pPr>
            <a:r>
              <a:rPr lang="en-US" sz="1400" dirty="0" smtClean="0"/>
              <a:t>DN25   18,000 kg/h</a:t>
            </a:r>
          </a:p>
          <a:p>
            <a:pPr marL="200025" indent="-200025">
              <a:lnSpc>
                <a:spcPts val="1800"/>
              </a:lnSpc>
              <a:buClr>
                <a:srgbClr val="007CAA"/>
              </a:buClr>
              <a:buSzPct val="100000"/>
              <a:buFont typeface="E+H Serif"/>
              <a:buChar char="•"/>
              <a:tabLst>
                <a:tab pos="2578100" algn="l"/>
              </a:tabLst>
            </a:pPr>
            <a:r>
              <a:rPr lang="en-US" sz="1400" dirty="0" smtClean="0"/>
              <a:t>DN40   45,000 kg/h</a:t>
            </a:r>
          </a:p>
          <a:p>
            <a:pPr marL="200025" indent="-200025">
              <a:lnSpc>
                <a:spcPts val="1800"/>
              </a:lnSpc>
              <a:buClr>
                <a:srgbClr val="007CAA"/>
              </a:buClr>
              <a:buSzPct val="100000"/>
              <a:buFont typeface="E+H Serif"/>
              <a:buChar char="•"/>
              <a:tabLst>
                <a:tab pos="2578100" algn="l"/>
              </a:tabLst>
            </a:pPr>
            <a:r>
              <a:rPr lang="en-US" sz="1400" dirty="0" smtClean="0"/>
              <a:t>DN50   70000 Kg/h	</a:t>
            </a:r>
          </a:p>
          <a:p>
            <a:pPr>
              <a:lnSpc>
                <a:spcPts val="1800"/>
              </a:lnSpc>
              <a:tabLst>
                <a:tab pos="2578100" algn="l"/>
              </a:tabLst>
            </a:pPr>
            <a:endParaRPr lang="en-US" sz="1400" dirty="0" smtClean="0"/>
          </a:p>
          <a:p>
            <a:pPr>
              <a:lnSpc>
                <a:spcPts val="1800"/>
              </a:lnSpc>
              <a:tabLst>
                <a:tab pos="2578100" algn="l"/>
              </a:tabLst>
            </a:pPr>
            <a:r>
              <a:rPr lang="en-US" sz="1400" dirty="0" smtClean="0">
                <a:solidFill>
                  <a:srgbClr val="A8005C"/>
                </a:solidFill>
              </a:rPr>
              <a:t>Density Measuring Uncertainty:</a:t>
            </a:r>
          </a:p>
          <a:p>
            <a:pPr marL="200025" indent="-200025">
              <a:lnSpc>
                <a:spcPts val="1800"/>
              </a:lnSpc>
              <a:buClr>
                <a:srgbClr val="007CAA"/>
              </a:buClr>
              <a:buSzPct val="100000"/>
              <a:buFont typeface="E+H Serif"/>
              <a:buChar char="•"/>
              <a:tabLst>
                <a:tab pos="2578100" algn="l"/>
              </a:tabLst>
            </a:pPr>
            <a:r>
              <a:rPr lang="en-US" sz="1400" dirty="0" smtClean="0"/>
              <a:t>Field/Ref. Calibration: ±0.0005 kg/l</a:t>
            </a:r>
          </a:p>
          <a:p>
            <a:pPr marL="200025" indent="-200025">
              <a:lnSpc>
                <a:spcPts val="1800"/>
              </a:lnSpc>
              <a:buClr>
                <a:srgbClr val="007CAA"/>
              </a:buClr>
              <a:buSzPct val="100000"/>
              <a:buFont typeface="E+H Serif"/>
              <a:buChar char="•"/>
              <a:tabLst>
                <a:tab pos="2578100" algn="l"/>
              </a:tabLst>
            </a:pPr>
            <a:r>
              <a:rPr lang="en-US" sz="1400" dirty="0" smtClean="0"/>
              <a:t>Special Calibration: ±0.002 kg/l</a:t>
            </a:r>
          </a:p>
          <a:p>
            <a:pPr marL="200025" indent="-200025">
              <a:lnSpc>
                <a:spcPts val="1800"/>
              </a:lnSpc>
              <a:buClr>
                <a:srgbClr val="007CAA"/>
              </a:buClr>
              <a:buSzPct val="100000"/>
              <a:buFont typeface="E+H Serif"/>
              <a:buChar char="•"/>
              <a:tabLst>
                <a:tab pos="2578100" algn="l"/>
              </a:tabLst>
            </a:pPr>
            <a:r>
              <a:rPr lang="en-US" sz="1400" dirty="0" smtClean="0"/>
              <a:t>Standard Calibration: ±0.020 kg/l</a:t>
            </a:r>
          </a:p>
          <a:p>
            <a:pPr>
              <a:lnSpc>
                <a:spcPts val="1800"/>
              </a:lnSpc>
              <a:tabLst>
                <a:tab pos="2578100" algn="l"/>
              </a:tabLst>
            </a:pPr>
            <a:r>
              <a:rPr lang="en-US" sz="1400" dirty="0" smtClean="0">
                <a:solidFill>
                  <a:srgbClr val="A8005C"/>
                </a:solidFill>
              </a:rPr>
              <a:t>Temperature Measuring Uncertainty:</a:t>
            </a:r>
          </a:p>
          <a:p>
            <a:pPr>
              <a:lnSpc>
                <a:spcPts val="1800"/>
              </a:lnSpc>
              <a:tabLst>
                <a:tab pos="2578100" algn="l"/>
              </a:tabLst>
            </a:pPr>
            <a:r>
              <a:rPr lang="en-US" sz="1400" dirty="0" smtClean="0"/>
              <a:t>± 0,5°C</a:t>
            </a:r>
            <a:endParaRPr lang="en-US" sz="1400" dirty="0">
              <a:solidFill>
                <a:srgbClr val="0066FF"/>
              </a:solidFill>
            </a:endParaRPr>
          </a:p>
        </p:txBody>
      </p:sp>
      <p:pic>
        <p:nvPicPr>
          <p:cNvPr id="584708" name="Picture 4" descr="Titelbild_H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1788847"/>
            <a:ext cx="2814638" cy="397192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2"/>
          <p:cNvSpPr txBox="1">
            <a:spLocks noChangeArrowheads="1"/>
          </p:cNvSpPr>
          <p:nvPr/>
        </p:nvSpPr>
        <p:spPr bwMode="auto">
          <a:xfrm>
            <a:off x="827998" y="620687"/>
            <a:ext cx="7992151" cy="360041"/>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2400" b="1">
                <a:solidFill>
                  <a:srgbClr val="A8005C"/>
                </a:solidFill>
                <a:latin typeface="E+H Serif"/>
                <a:ea typeface="+mj-ea"/>
                <a:cs typeface="+mj-cs"/>
              </a:defRPr>
            </a:lvl1pPr>
            <a:lvl2pPr algn="l" rtl="0" eaLnBrk="1" fontAlgn="base" hangingPunct="1">
              <a:spcBef>
                <a:spcPct val="0"/>
              </a:spcBef>
              <a:spcAft>
                <a:spcPct val="0"/>
              </a:spcAft>
              <a:defRPr sz="2400">
                <a:solidFill>
                  <a:schemeClr val="tx2"/>
                </a:solidFill>
                <a:latin typeface="E+H Serif" pitchFamily="2" charset="0"/>
              </a:defRPr>
            </a:lvl2pPr>
            <a:lvl3pPr algn="l" rtl="0" eaLnBrk="1" fontAlgn="base" hangingPunct="1">
              <a:spcBef>
                <a:spcPct val="0"/>
              </a:spcBef>
              <a:spcAft>
                <a:spcPct val="0"/>
              </a:spcAft>
              <a:defRPr sz="2400">
                <a:solidFill>
                  <a:schemeClr val="tx2"/>
                </a:solidFill>
                <a:latin typeface="E+H Serif" pitchFamily="2" charset="0"/>
              </a:defRPr>
            </a:lvl3pPr>
            <a:lvl4pPr algn="l" rtl="0" eaLnBrk="1" fontAlgn="base" hangingPunct="1">
              <a:spcBef>
                <a:spcPct val="0"/>
              </a:spcBef>
              <a:spcAft>
                <a:spcPct val="0"/>
              </a:spcAft>
              <a:defRPr sz="2400">
                <a:solidFill>
                  <a:schemeClr val="tx2"/>
                </a:solidFill>
                <a:latin typeface="E+H Serif" pitchFamily="2" charset="0"/>
              </a:defRPr>
            </a:lvl4pPr>
            <a:lvl5pPr algn="l" rtl="0" eaLnBrk="1" fontAlgn="base" hangingPunct="1">
              <a:spcBef>
                <a:spcPct val="0"/>
              </a:spcBef>
              <a:spcAft>
                <a:spcPct val="0"/>
              </a:spcAft>
              <a:defRPr sz="2400">
                <a:solidFill>
                  <a:schemeClr val="tx2"/>
                </a:solidFill>
                <a:latin typeface="E+H Serif" pitchFamily="2" charset="0"/>
              </a:defRPr>
            </a:lvl5pPr>
            <a:lvl6pPr marL="457200" algn="l" rtl="0" eaLnBrk="1" fontAlgn="base" hangingPunct="1">
              <a:spcBef>
                <a:spcPct val="0"/>
              </a:spcBef>
              <a:spcAft>
                <a:spcPct val="0"/>
              </a:spcAft>
              <a:defRPr sz="2400">
                <a:solidFill>
                  <a:schemeClr val="tx2"/>
                </a:solidFill>
                <a:latin typeface="E+H Serif" pitchFamily="2" charset="0"/>
              </a:defRPr>
            </a:lvl6pPr>
            <a:lvl7pPr marL="914400" algn="l" rtl="0" eaLnBrk="1" fontAlgn="base" hangingPunct="1">
              <a:spcBef>
                <a:spcPct val="0"/>
              </a:spcBef>
              <a:spcAft>
                <a:spcPct val="0"/>
              </a:spcAft>
              <a:defRPr sz="2400">
                <a:solidFill>
                  <a:schemeClr val="tx2"/>
                </a:solidFill>
                <a:latin typeface="E+H Serif" pitchFamily="2" charset="0"/>
              </a:defRPr>
            </a:lvl7pPr>
            <a:lvl8pPr marL="1371600" algn="l" rtl="0" eaLnBrk="1" fontAlgn="base" hangingPunct="1">
              <a:spcBef>
                <a:spcPct val="0"/>
              </a:spcBef>
              <a:spcAft>
                <a:spcPct val="0"/>
              </a:spcAft>
              <a:defRPr sz="2400">
                <a:solidFill>
                  <a:schemeClr val="tx2"/>
                </a:solidFill>
                <a:latin typeface="E+H Serif" pitchFamily="2" charset="0"/>
              </a:defRPr>
            </a:lvl8pPr>
            <a:lvl9pPr marL="1828800" algn="l" rtl="0" eaLnBrk="1" fontAlgn="base" hangingPunct="1">
              <a:spcBef>
                <a:spcPct val="0"/>
              </a:spcBef>
              <a:spcAft>
                <a:spcPct val="0"/>
              </a:spcAft>
              <a:defRPr sz="2400">
                <a:solidFill>
                  <a:schemeClr val="tx2"/>
                </a:solidFill>
                <a:latin typeface="E+H Serif" pitchFamily="2" charset="0"/>
              </a:defRPr>
            </a:lvl9pPr>
          </a:lstStyle>
          <a:p>
            <a:r>
              <a:rPr lang="en-US" dirty="0" err="1"/>
              <a:t>Promass</a:t>
            </a:r>
            <a:r>
              <a:rPr lang="en-US" dirty="0"/>
              <a:t> 80/83 H: Features</a:t>
            </a:r>
          </a:p>
        </p:txBody>
      </p:sp>
      <p:sp>
        <p:nvSpPr>
          <p:cNvPr id="37" name="Slide Number Placeholder 3"/>
          <p:cNvSpPr>
            <a:spLocks noGrp="1"/>
          </p:cNvSpPr>
          <p:nvPr>
            <p:ph type="sldNum" sz="quarter" idx="12"/>
          </p:nvPr>
        </p:nvSpPr>
        <p:spPr>
          <a:xfrm>
            <a:off x="827789" y="6451599"/>
            <a:ext cx="571500" cy="180000"/>
          </a:xfrm>
        </p:spPr>
        <p:txBody>
          <a:bodyPr/>
          <a:lstStyle/>
          <a:p>
            <a:r>
              <a:rPr lang="en-US" dirty="0" smtClean="0"/>
              <a:t>Slide </a:t>
            </a:r>
            <a:fld id="{65DE2C66-76AF-4D02-930E-FABE9A125D97}" type="slidenum">
              <a:rPr lang="en-US" smtClean="0"/>
              <a:t>53</a:t>
            </a:fld>
            <a:endParaRPr lang="en-US" dirty="0"/>
          </a:p>
        </p:txBody>
      </p:sp>
      <p:sp>
        <p:nvSpPr>
          <p:cNvPr id="38" name="Footer Placeholder 4"/>
          <p:cNvSpPr>
            <a:spLocks noGrp="1"/>
          </p:cNvSpPr>
          <p:nvPr>
            <p:ph type="ftr" sz="quarter" idx="11"/>
          </p:nvPr>
        </p:nvSpPr>
        <p:spPr>
          <a:xfrm>
            <a:off x="3065189" y="6451599"/>
            <a:ext cx="2830513" cy="180000"/>
          </a:xfrm>
        </p:spPr>
        <p:txBody>
          <a:bodyPr/>
          <a:lstStyle/>
          <a:p>
            <a:r>
              <a:rPr lang="en-US" smtClean="0"/>
              <a:t>Endress+Hauser Consult AG Sales Support</a:t>
            </a:r>
            <a:endParaRPr lang="en-US" dirty="0"/>
          </a:p>
        </p:txBody>
      </p:sp>
      <p:sp>
        <p:nvSpPr>
          <p:cNvPr id="31"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2"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9"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41"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2" name="Straight Connector 41"/>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3"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4"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6"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8"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42725999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Text Box 3"/>
          <p:cNvSpPr txBox="1">
            <a:spLocks noChangeArrowheads="1"/>
          </p:cNvSpPr>
          <p:nvPr/>
        </p:nvSpPr>
        <p:spPr bwMode="auto">
          <a:xfrm>
            <a:off x="7032676" y="1297207"/>
            <a:ext cx="2209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dirty="0" smtClean="0"/>
              <a:t>Secondary containment</a:t>
            </a:r>
            <a:endParaRPr lang="en-US" sz="1400" dirty="0"/>
          </a:p>
        </p:txBody>
      </p:sp>
      <p:grpSp>
        <p:nvGrpSpPr>
          <p:cNvPr id="586756" name="Group 4"/>
          <p:cNvGrpSpPr>
            <a:grpSpLocks/>
          </p:cNvGrpSpPr>
          <p:nvPr/>
        </p:nvGrpSpPr>
        <p:grpSpPr bwMode="auto">
          <a:xfrm>
            <a:off x="2280344" y="1983007"/>
            <a:ext cx="6708775" cy="2084388"/>
            <a:chOff x="439" y="1351"/>
            <a:chExt cx="4919" cy="1554"/>
          </a:xfrm>
        </p:grpSpPr>
        <p:sp>
          <p:nvSpPr>
            <p:cNvPr id="586757" name="Rectangle 5"/>
            <p:cNvSpPr>
              <a:spLocks noChangeArrowheads="1"/>
            </p:cNvSpPr>
            <p:nvPr/>
          </p:nvSpPr>
          <p:spPr bwMode="auto">
            <a:xfrm>
              <a:off x="439" y="1581"/>
              <a:ext cx="26" cy="191"/>
            </a:xfrm>
            <a:prstGeom prst="rect">
              <a:avLst/>
            </a:prstGeom>
            <a:solidFill>
              <a:srgbClr val="DEDEDE"/>
            </a:solidFill>
            <a:ln w="0">
              <a:solidFill>
                <a:srgbClr val="25221E"/>
              </a:solidFill>
              <a:miter lim="800000"/>
              <a:headEnd/>
              <a:tailEnd/>
            </a:ln>
          </p:spPr>
          <p:txBody>
            <a:bodyPr/>
            <a:lstStyle/>
            <a:p>
              <a:endParaRPr lang="en-US"/>
            </a:p>
          </p:txBody>
        </p:sp>
        <p:sp>
          <p:nvSpPr>
            <p:cNvPr id="586758" name="Rectangle 6"/>
            <p:cNvSpPr>
              <a:spLocks noChangeArrowheads="1"/>
            </p:cNvSpPr>
            <p:nvPr/>
          </p:nvSpPr>
          <p:spPr bwMode="auto">
            <a:xfrm>
              <a:off x="439" y="1943"/>
              <a:ext cx="26" cy="211"/>
            </a:xfrm>
            <a:prstGeom prst="rect">
              <a:avLst/>
            </a:prstGeom>
            <a:solidFill>
              <a:srgbClr val="DEDEDE"/>
            </a:solidFill>
            <a:ln w="0">
              <a:solidFill>
                <a:srgbClr val="25221E"/>
              </a:solidFill>
              <a:miter lim="800000"/>
              <a:headEnd/>
              <a:tailEnd/>
            </a:ln>
          </p:spPr>
          <p:txBody>
            <a:bodyPr/>
            <a:lstStyle/>
            <a:p>
              <a:endParaRPr lang="en-US"/>
            </a:p>
          </p:txBody>
        </p:sp>
        <p:sp>
          <p:nvSpPr>
            <p:cNvPr id="586759" name="Rectangle 7"/>
            <p:cNvSpPr>
              <a:spLocks noChangeArrowheads="1"/>
            </p:cNvSpPr>
            <p:nvPr/>
          </p:nvSpPr>
          <p:spPr bwMode="auto">
            <a:xfrm>
              <a:off x="465" y="1377"/>
              <a:ext cx="132" cy="395"/>
            </a:xfrm>
            <a:prstGeom prst="rect">
              <a:avLst/>
            </a:prstGeom>
            <a:solidFill>
              <a:srgbClr val="C2C1C1"/>
            </a:solidFill>
            <a:ln w="0">
              <a:solidFill>
                <a:srgbClr val="25221E"/>
              </a:solidFill>
              <a:miter lim="800000"/>
              <a:headEnd/>
              <a:tailEnd/>
            </a:ln>
          </p:spPr>
          <p:txBody>
            <a:bodyPr/>
            <a:lstStyle/>
            <a:p>
              <a:endParaRPr lang="en-US"/>
            </a:p>
          </p:txBody>
        </p:sp>
        <p:sp>
          <p:nvSpPr>
            <p:cNvPr id="586760" name="Rectangle 8"/>
            <p:cNvSpPr>
              <a:spLocks noChangeArrowheads="1"/>
            </p:cNvSpPr>
            <p:nvPr/>
          </p:nvSpPr>
          <p:spPr bwMode="auto">
            <a:xfrm>
              <a:off x="465" y="1943"/>
              <a:ext cx="132" cy="409"/>
            </a:xfrm>
            <a:prstGeom prst="rect">
              <a:avLst/>
            </a:prstGeom>
            <a:solidFill>
              <a:srgbClr val="C2C1C1"/>
            </a:solidFill>
            <a:ln w="0">
              <a:solidFill>
                <a:srgbClr val="25221E"/>
              </a:solidFill>
              <a:miter lim="800000"/>
              <a:headEnd/>
              <a:tailEnd/>
            </a:ln>
          </p:spPr>
          <p:txBody>
            <a:bodyPr/>
            <a:lstStyle/>
            <a:p>
              <a:endParaRPr lang="en-US"/>
            </a:p>
          </p:txBody>
        </p:sp>
        <p:sp>
          <p:nvSpPr>
            <p:cNvPr id="586761" name="Line 9"/>
            <p:cNvSpPr>
              <a:spLocks noChangeShapeType="1"/>
            </p:cNvSpPr>
            <p:nvPr/>
          </p:nvSpPr>
          <p:spPr bwMode="auto">
            <a:xfrm>
              <a:off x="465" y="2292"/>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2" name="Line 10"/>
            <p:cNvSpPr>
              <a:spLocks noChangeShapeType="1"/>
            </p:cNvSpPr>
            <p:nvPr/>
          </p:nvSpPr>
          <p:spPr bwMode="auto">
            <a:xfrm>
              <a:off x="465" y="2161"/>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3" name="Line 11"/>
            <p:cNvSpPr>
              <a:spLocks noChangeShapeType="1"/>
            </p:cNvSpPr>
            <p:nvPr/>
          </p:nvSpPr>
          <p:spPr bwMode="auto">
            <a:xfrm>
              <a:off x="465" y="2352"/>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4" name="Line 12"/>
            <p:cNvSpPr>
              <a:spLocks noChangeShapeType="1"/>
            </p:cNvSpPr>
            <p:nvPr/>
          </p:nvSpPr>
          <p:spPr bwMode="auto">
            <a:xfrm flipH="1">
              <a:off x="465" y="1443"/>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5" name="Line 13"/>
            <p:cNvSpPr>
              <a:spLocks noChangeShapeType="1"/>
            </p:cNvSpPr>
            <p:nvPr/>
          </p:nvSpPr>
          <p:spPr bwMode="auto">
            <a:xfrm flipH="1">
              <a:off x="465" y="1575"/>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6" name="Line 14"/>
            <p:cNvSpPr>
              <a:spLocks noChangeShapeType="1"/>
            </p:cNvSpPr>
            <p:nvPr/>
          </p:nvSpPr>
          <p:spPr bwMode="auto">
            <a:xfrm flipH="1">
              <a:off x="465" y="1377"/>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67" name="Rectangle 15"/>
            <p:cNvSpPr>
              <a:spLocks noChangeArrowheads="1"/>
            </p:cNvSpPr>
            <p:nvPr/>
          </p:nvSpPr>
          <p:spPr bwMode="auto">
            <a:xfrm>
              <a:off x="5319" y="1555"/>
              <a:ext cx="26" cy="191"/>
            </a:xfrm>
            <a:prstGeom prst="rect">
              <a:avLst/>
            </a:prstGeom>
            <a:solidFill>
              <a:srgbClr val="DEDEDE"/>
            </a:solidFill>
            <a:ln w="0">
              <a:solidFill>
                <a:srgbClr val="25221E"/>
              </a:solidFill>
              <a:miter lim="800000"/>
              <a:headEnd/>
              <a:tailEnd/>
            </a:ln>
          </p:spPr>
          <p:txBody>
            <a:bodyPr/>
            <a:lstStyle/>
            <a:p>
              <a:endParaRPr lang="en-US"/>
            </a:p>
          </p:txBody>
        </p:sp>
        <p:sp>
          <p:nvSpPr>
            <p:cNvPr id="586768" name="Rectangle 16"/>
            <p:cNvSpPr>
              <a:spLocks noChangeArrowheads="1"/>
            </p:cNvSpPr>
            <p:nvPr/>
          </p:nvSpPr>
          <p:spPr bwMode="auto">
            <a:xfrm>
              <a:off x="5319" y="1917"/>
              <a:ext cx="26" cy="211"/>
            </a:xfrm>
            <a:prstGeom prst="rect">
              <a:avLst/>
            </a:prstGeom>
            <a:solidFill>
              <a:srgbClr val="DEDEDE"/>
            </a:solidFill>
            <a:ln w="0">
              <a:solidFill>
                <a:srgbClr val="25221E"/>
              </a:solidFill>
              <a:miter lim="800000"/>
              <a:headEnd/>
              <a:tailEnd/>
            </a:ln>
          </p:spPr>
          <p:txBody>
            <a:bodyPr/>
            <a:lstStyle/>
            <a:p>
              <a:endParaRPr lang="en-US"/>
            </a:p>
          </p:txBody>
        </p:sp>
        <p:sp>
          <p:nvSpPr>
            <p:cNvPr id="586769" name="Rectangle 17"/>
            <p:cNvSpPr>
              <a:spLocks noChangeArrowheads="1"/>
            </p:cNvSpPr>
            <p:nvPr/>
          </p:nvSpPr>
          <p:spPr bwMode="auto">
            <a:xfrm>
              <a:off x="5187" y="1351"/>
              <a:ext cx="132" cy="395"/>
            </a:xfrm>
            <a:prstGeom prst="rect">
              <a:avLst/>
            </a:prstGeom>
            <a:solidFill>
              <a:srgbClr val="C2C1C1"/>
            </a:solidFill>
            <a:ln w="0">
              <a:solidFill>
                <a:srgbClr val="25221E"/>
              </a:solidFill>
              <a:miter lim="800000"/>
              <a:headEnd/>
              <a:tailEnd/>
            </a:ln>
          </p:spPr>
          <p:txBody>
            <a:bodyPr/>
            <a:lstStyle/>
            <a:p>
              <a:endParaRPr lang="en-US"/>
            </a:p>
          </p:txBody>
        </p:sp>
        <p:sp>
          <p:nvSpPr>
            <p:cNvPr id="586770" name="Rectangle 18"/>
            <p:cNvSpPr>
              <a:spLocks noChangeArrowheads="1"/>
            </p:cNvSpPr>
            <p:nvPr/>
          </p:nvSpPr>
          <p:spPr bwMode="auto">
            <a:xfrm>
              <a:off x="5187" y="1917"/>
              <a:ext cx="132" cy="408"/>
            </a:xfrm>
            <a:prstGeom prst="rect">
              <a:avLst/>
            </a:prstGeom>
            <a:solidFill>
              <a:srgbClr val="C2C1C1"/>
            </a:solidFill>
            <a:ln w="0">
              <a:solidFill>
                <a:srgbClr val="25221E"/>
              </a:solidFill>
              <a:miter lim="800000"/>
              <a:headEnd/>
              <a:tailEnd/>
            </a:ln>
          </p:spPr>
          <p:txBody>
            <a:bodyPr/>
            <a:lstStyle/>
            <a:p>
              <a:endParaRPr lang="en-US"/>
            </a:p>
          </p:txBody>
        </p:sp>
        <p:sp>
          <p:nvSpPr>
            <p:cNvPr id="586771" name="Line 19"/>
            <p:cNvSpPr>
              <a:spLocks noChangeShapeType="1"/>
            </p:cNvSpPr>
            <p:nvPr/>
          </p:nvSpPr>
          <p:spPr bwMode="auto">
            <a:xfrm flipH="1">
              <a:off x="5187" y="2266"/>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2" name="Line 20"/>
            <p:cNvSpPr>
              <a:spLocks noChangeShapeType="1"/>
            </p:cNvSpPr>
            <p:nvPr/>
          </p:nvSpPr>
          <p:spPr bwMode="auto">
            <a:xfrm flipH="1">
              <a:off x="5187" y="2134"/>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3" name="Line 21"/>
            <p:cNvSpPr>
              <a:spLocks noChangeShapeType="1"/>
            </p:cNvSpPr>
            <p:nvPr/>
          </p:nvSpPr>
          <p:spPr bwMode="auto">
            <a:xfrm flipH="1">
              <a:off x="5187" y="2325"/>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4" name="Line 22"/>
            <p:cNvSpPr>
              <a:spLocks noChangeShapeType="1"/>
            </p:cNvSpPr>
            <p:nvPr/>
          </p:nvSpPr>
          <p:spPr bwMode="auto">
            <a:xfrm>
              <a:off x="5187" y="1416"/>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5" name="Line 23"/>
            <p:cNvSpPr>
              <a:spLocks noChangeShapeType="1"/>
            </p:cNvSpPr>
            <p:nvPr/>
          </p:nvSpPr>
          <p:spPr bwMode="auto">
            <a:xfrm>
              <a:off x="5187" y="1548"/>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6" name="Line 24"/>
            <p:cNvSpPr>
              <a:spLocks noChangeShapeType="1"/>
            </p:cNvSpPr>
            <p:nvPr/>
          </p:nvSpPr>
          <p:spPr bwMode="auto">
            <a:xfrm>
              <a:off x="5187" y="1351"/>
              <a:ext cx="132"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77" name="Freeform 25"/>
            <p:cNvSpPr>
              <a:spLocks/>
            </p:cNvSpPr>
            <p:nvPr/>
          </p:nvSpPr>
          <p:spPr bwMode="auto">
            <a:xfrm>
              <a:off x="597" y="1489"/>
              <a:ext cx="4590" cy="1416"/>
            </a:xfrm>
            <a:custGeom>
              <a:avLst/>
              <a:gdLst>
                <a:gd name="T0" fmla="*/ 0 w 697"/>
                <a:gd name="T1" fmla="*/ 27 h 215"/>
                <a:gd name="T2" fmla="*/ 50 w 697"/>
                <a:gd name="T3" fmla="*/ 27 h 215"/>
                <a:gd name="T4" fmla="*/ 96 w 697"/>
                <a:gd name="T5" fmla="*/ 3 h 215"/>
                <a:gd name="T6" fmla="*/ 601 w 697"/>
                <a:gd name="T7" fmla="*/ 0 h 215"/>
                <a:gd name="T8" fmla="*/ 648 w 697"/>
                <a:gd name="T9" fmla="*/ 25 h 215"/>
                <a:gd name="T10" fmla="*/ 697 w 697"/>
                <a:gd name="T11" fmla="*/ 27 h 215"/>
                <a:gd name="T12" fmla="*/ 697 w 697"/>
                <a:gd name="T13" fmla="*/ 88 h 215"/>
                <a:gd name="T14" fmla="*/ 645 w 697"/>
                <a:gd name="T15" fmla="*/ 87 h 215"/>
                <a:gd name="T16" fmla="*/ 617 w 697"/>
                <a:gd name="T17" fmla="*/ 131 h 215"/>
                <a:gd name="T18" fmla="*/ 505 w 697"/>
                <a:gd name="T19" fmla="*/ 177 h 215"/>
                <a:gd name="T20" fmla="*/ 310 w 697"/>
                <a:gd name="T21" fmla="*/ 208 h 215"/>
                <a:gd name="T22" fmla="*/ 100 w 697"/>
                <a:gd name="T23" fmla="*/ 155 h 215"/>
                <a:gd name="T24" fmla="*/ 54 w 697"/>
                <a:gd name="T25" fmla="*/ 87 h 215"/>
                <a:gd name="T26" fmla="*/ 0 w 697"/>
                <a:gd name="T27" fmla="*/ 88 h 215"/>
                <a:gd name="T28" fmla="*/ 0 w 697"/>
                <a:gd name="T29" fmla="*/ 27 h 215"/>
                <a:gd name="T30" fmla="*/ 0 w 697"/>
                <a:gd name="T31" fmla="*/ 43 h 215"/>
                <a:gd name="T32" fmla="*/ 67 w 697"/>
                <a:gd name="T33" fmla="*/ 43 h 215"/>
                <a:gd name="T34" fmla="*/ 98 w 697"/>
                <a:gd name="T35" fmla="*/ 13 h 215"/>
                <a:gd name="T36" fmla="*/ 601 w 697"/>
                <a:gd name="T37" fmla="*/ 9 h 215"/>
                <a:gd name="T38" fmla="*/ 639 w 697"/>
                <a:gd name="T39" fmla="*/ 39 h 215"/>
                <a:gd name="T40" fmla="*/ 697 w 697"/>
                <a:gd name="T41" fmla="*/ 39 h 215"/>
                <a:gd name="T42" fmla="*/ 697 w 697"/>
                <a:gd name="T43" fmla="*/ 65 h 215"/>
                <a:gd name="T44" fmla="*/ 646 w 697"/>
                <a:gd name="T45" fmla="*/ 65 h 215"/>
                <a:gd name="T46" fmla="*/ 612 w 697"/>
                <a:gd name="T47" fmla="*/ 128 h 215"/>
                <a:gd name="T48" fmla="*/ 503 w 697"/>
                <a:gd name="T49" fmla="*/ 171 h 215"/>
                <a:gd name="T50" fmla="*/ 312 w 697"/>
                <a:gd name="T51" fmla="*/ 201 h 215"/>
                <a:gd name="T52" fmla="*/ 99 w 697"/>
                <a:gd name="T53" fmla="*/ 144 h 215"/>
                <a:gd name="T54" fmla="*/ 66 w 697"/>
                <a:gd name="T55" fmla="*/ 69 h 215"/>
                <a:gd name="T56" fmla="*/ 0 w 697"/>
                <a:gd name="T57" fmla="*/ 69 h 215"/>
                <a:gd name="T58" fmla="*/ 0 w 697"/>
                <a:gd name="T59" fmla="*/ 4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7" h="215">
                  <a:moveTo>
                    <a:pt x="0" y="27"/>
                  </a:moveTo>
                  <a:cubicBezTo>
                    <a:pt x="14" y="27"/>
                    <a:pt x="36" y="27"/>
                    <a:pt x="50" y="27"/>
                  </a:cubicBezTo>
                  <a:cubicBezTo>
                    <a:pt x="74" y="3"/>
                    <a:pt x="74" y="6"/>
                    <a:pt x="96" y="3"/>
                  </a:cubicBezTo>
                  <a:cubicBezTo>
                    <a:pt x="264" y="2"/>
                    <a:pt x="433" y="1"/>
                    <a:pt x="601" y="0"/>
                  </a:cubicBezTo>
                  <a:cubicBezTo>
                    <a:pt x="627" y="3"/>
                    <a:pt x="635" y="8"/>
                    <a:pt x="648" y="25"/>
                  </a:cubicBezTo>
                  <a:lnTo>
                    <a:pt x="697" y="27"/>
                  </a:lnTo>
                  <a:lnTo>
                    <a:pt x="697" y="88"/>
                  </a:lnTo>
                  <a:cubicBezTo>
                    <a:pt x="680" y="86"/>
                    <a:pt x="655" y="87"/>
                    <a:pt x="645" y="87"/>
                  </a:cubicBezTo>
                  <a:cubicBezTo>
                    <a:pt x="637" y="87"/>
                    <a:pt x="627" y="121"/>
                    <a:pt x="617" y="131"/>
                  </a:cubicBezTo>
                  <a:cubicBezTo>
                    <a:pt x="593" y="159"/>
                    <a:pt x="537" y="168"/>
                    <a:pt x="505" y="177"/>
                  </a:cubicBezTo>
                  <a:cubicBezTo>
                    <a:pt x="402" y="204"/>
                    <a:pt x="382" y="215"/>
                    <a:pt x="310" y="208"/>
                  </a:cubicBezTo>
                  <a:cubicBezTo>
                    <a:pt x="242" y="199"/>
                    <a:pt x="122" y="158"/>
                    <a:pt x="100" y="155"/>
                  </a:cubicBezTo>
                  <a:cubicBezTo>
                    <a:pt x="95" y="153"/>
                    <a:pt x="77" y="131"/>
                    <a:pt x="54" y="87"/>
                  </a:cubicBezTo>
                  <a:lnTo>
                    <a:pt x="0" y="88"/>
                  </a:lnTo>
                  <a:lnTo>
                    <a:pt x="0" y="27"/>
                  </a:lnTo>
                  <a:moveTo>
                    <a:pt x="0" y="43"/>
                  </a:moveTo>
                  <a:cubicBezTo>
                    <a:pt x="14" y="43"/>
                    <a:pt x="59" y="44"/>
                    <a:pt x="67" y="43"/>
                  </a:cubicBezTo>
                  <a:cubicBezTo>
                    <a:pt x="68" y="29"/>
                    <a:pt x="70" y="19"/>
                    <a:pt x="98" y="13"/>
                  </a:cubicBezTo>
                  <a:cubicBezTo>
                    <a:pt x="266" y="12"/>
                    <a:pt x="432" y="10"/>
                    <a:pt x="601" y="9"/>
                  </a:cubicBezTo>
                  <a:cubicBezTo>
                    <a:pt x="626" y="12"/>
                    <a:pt x="632" y="25"/>
                    <a:pt x="639" y="39"/>
                  </a:cubicBezTo>
                  <a:lnTo>
                    <a:pt x="697" y="39"/>
                  </a:lnTo>
                  <a:lnTo>
                    <a:pt x="697" y="65"/>
                  </a:lnTo>
                  <a:cubicBezTo>
                    <a:pt x="679" y="65"/>
                    <a:pt x="647" y="64"/>
                    <a:pt x="646" y="65"/>
                  </a:cubicBezTo>
                  <a:cubicBezTo>
                    <a:pt x="634" y="67"/>
                    <a:pt x="621" y="117"/>
                    <a:pt x="612" y="128"/>
                  </a:cubicBezTo>
                  <a:cubicBezTo>
                    <a:pt x="587" y="156"/>
                    <a:pt x="535" y="162"/>
                    <a:pt x="503" y="171"/>
                  </a:cubicBezTo>
                  <a:cubicBezTo>
                    <a:pt x="400" y="198"/>
                    <a:pt x="384" y="208"/>
                    <a:pt x="312" y="201"/>
                  </a:cubicBezTo>
                  <a:cubicBezTo>
                    <a:pt x="244" y="193"/>
                    <a:pt x="120" y="148"/>
                    <a:pt x="99" y="144"/>
                  </a:cubicBezTo>
                  <a:cubicBezTo>
                    <a:pt x="81" y="131"/>
                    <a:pt x="72" y="105"/>
                    <a:pt x="66" y="69"/>
                  </a:cubicBezTo>
                  <a:lnTo>
                    <a:pt x="0" y="69"/>
                  </a:lnTo>
                  <a:lnTo>
                    <a:pt x="0" y="43"/>
                  </a:lnTo>
                </a:path>
              </a:pathLst>
            </a:custGeom>
            <a:solidFill>
              <a:srgbClr val="FDFFC7"/>
            </a:solidFill>
            <a:ln w="0">
              <a:solidFill>
                <a:srgbClr val="25221E"/>
              </a:solidFill>
              <a:prstDash val="solid"/>
              <a:round/>
              <a:headEnd/>
              <a:tailEnd/>
            </a:ln>
          </p:spPr>
          <p:txBody>
            <a:bodyPr/>
            <a:lstStyle/>
            <a:p>
              <a:endParaRPr lang="en-US"/>
            </a:p>
          </p:txBody>
        </p:sp>
        <p:sp>
          <p:nvSpPr>
            <p:cNvPr id="586778" name="Freeform 26"/>
            <p:cNvSpPr>
              <a:spLocks/>
            </p:cNvSpPr>
            <p:nvPr/>
          </p:nvSpPr>
          <p:spPr bwMode="auto">
            <a:xfrm>
              <a:off x="445" y="1746"/>
              <a:ext cx="4913" cy="1007"/>
            </a:xfrm>
            <a:custGeom>
              <a:avLst/>
              <a:gdLst>
                <a:gd name="T0" fmla="*/ 173 w 746"/>
                <a:gd name="T1" fmla="*/ 5 h 153"/>
                <a:gd name="T2" fmla="*/ 226 w 746"/>
                <a:gd name="T3" fmla="*/ 15 h 153"/>
                <a:gd name="T4" fmla="*/ 359 w 746"/>
                <a:gd name="T5" fmla="*/ 127 h 153"/>
                <a:gd name="T6" fmla="*/ 386 w 746"/>
                <a:gd name="T7" fmla="*/ 126 h 153"/>
                <a:gd name="T8" fmla="*/ 527 w 746"/>
                <a:gd name="T9" fmla="*/ 10 h 153"/>
                <a:gd name="T10" fmla="*/ 572 w 746"/>
                <a:gd name="T11" fmla="*/ 1 h 153"/>
                <a:gd name="T12" fmla="*/ 746 w 746"/>
                <a:gd name="T13" fmla="*/ 1 h 153"/>
                <a:gd name="T14" fmla="*/ 746 w 746"/>
                <a:gd name="T15" fmla="*/ 27 h 153"/>
                <a:gd name="T16" fmla="*/ 572 w 746"/>
                <a:gd name="T17" fmla="*/ 27 h 153"/>
                <a:gd name="T18" fmla="*/ 525 w 746"/>
                <a:gd name="T19" fmla="*/ 40 h 153"/>
                <a:gd name="T20" fmla="*/ 386 w 746"/>
                <a:gd name="T21" fmla="*/ 152 h 153"/>
                <a:gd name="T22" fmla="*/ 359 w 746"/>
                <a:gd name="T23" fmla="*/ 153 h 153"/>
                <a:gd name="T24" fmla="*/ 218 w 746"/>
                <a:gd name="T25" fmla="*/ 40 h 153"/>
                <a:gd name="T26" fmla="*/ 173 w 746"/>
                <a:gd name="T27" fmla="*/ 31 h 153"/>
                <a:gd name="T28" fmla="*/ 0 w 746"/>
                <a:gd name="T29" fmla="*/ 31 h 153"/>
                <a:gd name="T30" fmla="*/ 0 w 746"/>
                <a:gd name="T31" fmla="*/ 5 h 153"/>
                <a:gd name="T32" fmla="*/ 173 w 746"/>
                <a:gd name="T33" fmla="*/ 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153">
                  <a:moveTo>
                    <a:pt x="173" y="5"/>
                  </a:moveTo>
                  <a:cubicBezTo>
                    <a:pt x="187" y="5"/>
                    <a:pt x="211" y="3"/>
                    <a:pt x="226" y="15"/>
                  </a:cubicBezTo>
                  <a:cubicBezTo>
                    <a:pt x="286" y="62"/>
                    <a:pt x="337" y="124"/>
                    <a:pt x="359" y="127"/>
                  </a:cubicBezTo>
                  <a:cubicBezTo>
                    <a:pt x="363" y="128"/>
                    <a:pt x="384" y="128"/>
                    <a:pt x="386" y="126"/>
                  </a:cubicBezTo>
                  <a:cubicBezTo>
                    <a:pt x="408" y="129"/>
                    <a:pt x="498" y="19"/>
                    <a:pt x="527" y="10"/>
                  </a:cubicBezTo>
                  <a:cubicBezTo>
                    <a:pt x="529" y="9"/>
                    <a:pt x="541" y="0"/>
                    <a:pt x="572" y="1"/>
                  </a:cubicBezTo>
                  <a:lnTo>
                    <a:pt x="746" y="1"/>
                  </a:lnTo>
                  <a:lnTo>
                    <a:pt x="746" y="27"/>
                  </a:lnTo>
                  <a:cubicBezTo>
                    <a:pt x="746" y="27"/>
                    <a:pt x="572" y="27"/>
                    <a:pt x="572" y="27"/>
                  </a:cubicBezTo>
                  <a:cubicBezTo>
                    <a:pt x="543" y="28"/>
                    <a:pt x="540" y="30"/>
                    <a:pt x="525" y="40"/>
                  </a:cubicBezTo>
                  <a:cubicBezTo>
                    <a:pt x="495" y="60"/>
                    <a:pt x="429" y="152"/>
                    <a:pt x="386" y="152"/>
                  </a:cubicBezTo>
                  <a:cubicBezTo>
                    <a:pt x="381" y="152"/>
                    <a:pt x="364" y="152"/>
                    <a:pt x="359" y="153"/>
                  </a:cubicBezTo>
                  <a:cubicBezTo>
                    <a:pt x="314" y="148"/>
                    <a:pt x="263" y="78"/>
                    <a:pt x="218" y="40"/>
                  </a:cubicBezTo>
                  <a:cubicBezTo>
                    <a:pt x="203" y="27"/>
                    <a:pt x="191" y="31"/>
                    <a:pt x="173" y="31"/>
                  </a:cubicBezTo>
                  <a:lnTo>
                    <a:pt x="0" y="31"/>
                  </a:lnTo>
                  <a:lnTo>
                    <a:pt x="0" y="5"/>
                  </a:lnTo>
                  <a:cubicBezTo>
                    <a:pt x="0" y="4"/>
                    <a:pt x="174" y="7"/>
                    <a:pt x="173" y="5"/>
                  </a:cubicBezTo>
                </a:path>
              </a:pathLst>
            </a:custGeom>
            <a:solidFill>
              <a:srgbClr val="9FC3DA"/>
            </a:solidFill>
            <a:ln w="0">
              <a:solidFill>
                <a:srgbClr val="25221E"/>
              </a:solidFill>
              <a:prstDash val="solid"/>
              <a:round/>
              <a:headEnd/>
              <a:tailEnd/>
            </a:ln>
          </p:spPr>
          <p:txBody>
            <a:bodyPr/>
            <a:lstStyle/>
            <a:p>
              <a:endParaRPr lang="en-US"/>
            </a:p>
          </p:txBody>
        </p:sp>
        <p:sp>
          <p:nvSpPr>
            <p:cNvPr id="586779" name="Line 27"/>
            <p:cNvSpPr>
              <a:spLocks noChangeShapeType="1"/>
            </p:cNvSpPr>
            <p:nvPr/>
          </p:nvSpPr>
          <p:spPr bwMode="auto">
            <a:xfrm>
              <a:off x="4100" y="1759"/>
              <a:ext cx="1" cy="85"/>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0" name="Line 28"/>
            <p:cNvSpPr>
              <a:spLocks noChangeShapeType="1"/>
            </p:cNvSpPr>
            <p:nvPr/>
          </p:nvSpPr>
          <p:spPr bwMode="auto">
            <a:xfrm>
              <a:off x="3732" y="1937"/>
              <a:ext cx="72" cy="92"/>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1" name="Line 29"/>
            <p:cNvSpPr>
              <a:spLocks noChangeShapeType="1"/>
            </p:cNvSpPr>
            <p:nvPr/>
          </p:nvSpPr>
          <p:spPr bwMode="auto">
            <a:xfrm flipH="1" flipV="1">
              <a:off x="3152" y="2483"/>
              <a:ext cx="59" cy="79"/>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2" name="Line 30"/>
            <p:cNvSpPr>
              <a:spLocks noChangeShapeType="1"/>
            </p:cNvSpPr>
            <p:nvPr/>
          </p:nvSpPr>
          <p:spPr bwMode="auto">
            <a:xfrm flipV="1">
              <a:off x="2579" y="2490"/>
              <a:ext cx="72" cy="79"/>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3" name="Line 31"/>
            <p:cNvSpPr>
              <a:spLocks noChangeShapeType="1"/>
            </p:cNvSpPr>
            <p:nvPr/>
          </p:nvSpPr>
          <p:spPr bwMode="auto">
            <a:xfrm flipV="1">
              <a:off x="1677" y="1779"/>
              <a:ext cx="1" cy="184"/>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4" name="Line 32"/>
            <p:cNvSpPr>
              <a:spLocks noChangeShapeType="1"/>
            </p:cNvSpPr>
            <p:nvPr/>
          </p:nvSpPr>
          <p:spPr bwMode="auto">
            <a:xfrm flipH="1">
              <a:off x="1973" y="1950"/>
              <a:ext cx="86" cy="125"/>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5" name="Freeform 33"/>
            <p:cNvSpPr>
              <a:spLocks/>
            </p:cNvSpPr>
            <p:nvPr/>
          </p:nvSpPr>
          <p:spPr bwMode="auto">
            <a:xfrm>
              <a:off x="1591" y="1792"/>
              <a:ext cx="2621" cy="1007"/>
            </a:xfrm>
            <a:custGeom>
              <a:avLst/>
              <a:gdLst>
                <a:gd name="T0" fmla="*/ 0 w 398"/>
                <a:gd name="T1" fmla="*/ 5 h 153"/>
                <a:gd name="T2" fmla="*/ 53 w 398"/>
                <a:gd name="T3" fmla="*/ 15 h 153"/>
                <a:gd name="T4" fmla="*/ 185 w 398"/>
                <a:gd name="T5" fmla="*/ 127 h 153"/>
                <a:gd name="T6" fmla="*/ 213 w 398"/>
                <a:gd name="T7" fmla="*/ 126 h 153"/>
                <a:gd name="T8" fmla="*/ 353 w 398"/>
                <a:gd name="T9" fmla="*/ 10 h 153"/>
                <a:gd name="T10" fmla="*/ 398 w 398"/>
                <a:gd name="T11" fmla="*/ 3 h 153"/>
                <a:gd name="T12" fmla="*/ 398 w 398"/>
                <a:gd name="T13" fmla="*/ 29 h 153"/>
                <a:gd name="T14" fmla="*/ 351 w 398"/>
                <a:gd name="T15" fmla="*/ 40 h 153"/>
                <a:gd name="T16" fmla="*/ 213 w 398"/>
                <a:gd name="T17" fmla="*/ 152 h 153"/>
                <a:gd name="T18" fmla="*/ 186 w 398"/>
                <a:gd name="T19" fmla="*/ 153 h 153"/>
                <a:gd name="T20" fmla="*/ 45 w 398"/>
                <a:gd name="T21" fmla="*/ 39 h 153"/>
                <a:gd name="T22" fmla="*/ 0 w 398"/>
                <a:gd name="T23" fmla="*/ 31 h 153"/>
                <a:gd name="T24" fmla="*/ 0 w 398"/>
                <a:gd name="T25" fmla="*/ 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153">
                  <a:moveTo>
                    <a:pt x="0" y="5"/>
                  </a:moveTo>
                  <a:cubicBezTo>
                    <a:pt x="13" y="2"/>
                    <a:pt x="37" y="2"/>
                    <a:pt x="53" y="15"/>
                  </a:cubicBezTo>
                  <a:cubicBezTo>
                    <a:pt x="112" y="62"/>
                    <a:pt x="164" y="124"/>
                    <a:pt x="185" y="127"/>
                  </a:cubicBezTo>
                  <a:cubicBezTo>
                    <a:pt x="190" y="127"/>
                    <a:pt x="210" y="127"/>
                    <a:pt x="213" y="126"/>
                  </a:cubicBezTo>
                  <a:cubicBezTo>
                    <a:pt x="235" y="129"/>
                    <a:pt x="325" y="18"/>
                    <a:pt x="353" y="10"/>
                  </a:cubicBezTo>
                  <a:cubicBezTo>
                    <a:pt x="355" y="9"/>
                    <a:pt x="368" y="0"/>
                    <a:pt x="398" y="3"/>
                  </a:cubicBezTo>
                  <a:cubicBezTo>
                    <a:pt x="398" y="12"/>
                    <a:pt x="398" y="20"/>
                    <a:pt x="398" y="29"/>
                  </a:cubicBezTo>
                  <a:cubicBezTo>
                    <a:pt x="369" y="30"/>
                    <a:pt x="367" y="29"/>
                    <a:pt x="351" y="40"/>
                  </a:cubicBezTo>
                  <a:cubicBezTo>
                    <a:pt x="321" y="59"/>
                    <a:pt x="256" y="152"/>
                    <a:pt x="213" y="152"/>
                  </a:cubicBezTo>
                  <a:cubicBezTo>
                    <a:pt x="207" y="152"/>
                    <a:pt x="191" y="152"/>
                    <a:pt x="186" y="153"/>
                  </a:cubicBezTo>
                  <a:cubicBezTo>
                    <a:pt x="141" y="148"/>
                    <a:pt x="92" y="75"/>
                    <a:pt x="45" y="39"/>
                  </a:cubicBezTo>
                  <a:cubicBezTo>
                    <a:pt x="27" y="26"/>
                    <a:pt x="15" y="33"/>
                    <a:pt x="0" y="31"/>
                  </a:cubicBezTo>
                  <a:cubicBezTo>
                    <a:pt x="0" y="23"/>
                    <a:pt x="0" y="14"/>
                    <a:pt x="0" y="5"/>
                  </a:cubicBezTo>
                </a:path>
              </a:pathLst>
            </a:custGeom>
            <a:solidFill>
              <a:srgbClr val="009F67"/>
            </a:solidFill>
            <a:ln w="0">
              <a:solidFill>
                <a:srgbClr val="25221E"/>
              </a:solidFill>
              <a:prstDash val="solid"/>
              <a:round/>
              <a:headEnd/>
              <a:tailEnd/>
            </a:ln>
          </p:spPr>
          <p:txBody>
            <a:bodyPr/>
            <a:lstStyle/>
            <a:p>
              <a:endParaRPr lang="en-US"/>
            </a:p>
          </p:txBody>
        </p:sp>
        <p:sp>
          <p:nvSpPr>
            <p:cNvPr id="586786" name="Line 34"/>
            <p:cNvSpPr>
              <a:spLocks noChangeShapeType="1"/>
            </p:cNvSpPr>
            <p:nvPr/>
          </p:nvSpPr>
          <p:spPr bwMode="auto">
            <a:xfrm flipH="1" flipV="1">
              <a:off x="3159" y="2529"/>
              <a:ext cx="65" cy="73"/>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7" name="Line 35"/>
            <p:cNvSpPr>
              <a:spLocks noChangeShapeType="1"/>
            </p:cNvSpPr>
            <p:nvPr/>
          </p:nvSpPr>
          <p:spPr bwMode="auto">
            <a:xfrm flipV="1">
              <a:off x="2572" y="2529"/>
              <a:ext cx="73" cy="73"/>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88" name="Oval 36"/>
            <p:cNvSpPr>
              <a:spLocks noChangeArrowheads="1"/>
            </p:cNvSpPr>
            <p:nvPr/>
          </p:nvSpPr>
          <p:spPr bwMode="auto">
            <a:xfrm>
              <a:off x="2250" y="2286"/>
              <a:ext cx="131" cy="131"/>
            </a:xfrm>
            <a:prstGeom prst="ellipse">
              <a:avLst/>
            </a:prstGeom>
            <a:solidFill>
              <a:srgbClr val="DEDEDE"/>
            </a:solidFill>
            <a:ln w="0">
              <a:solidFill>
                <a:srgbClr val="25221E"/>
              </a:solidFill>
              <a:round/>
              <a:headEnd/>
              <a:tailEnd/>
            </a:ln>
          </p:spPr>
          <p:txBody>
            <a:bodyPr/>
            <a:lstStyle/>
            <a:p>
              <a:endParaRPr lang="en-US"/>
            </a:p>
          </p:txBody>
        </p:sp>
        <p:sp>
          <p:nvSpPr>
            <p:cNvPr id="586789" name="Oval 37"/>
            <p:cNvSpPr>
              <a:spLocks noChangeArrowheads="1"/>
            </p:cNvSpPr>
            <p:nvPr/>
          </p:nvSpPr>
          <p:spPr bwMode="auto">
            <a:xfrm>
              <a:off x="2302" y="2345"/>
              <a:ext cx="20" cy="20"/>
            </a:xfrm>
            <a:prstGeom prst="ellipse">
              <a:avLst/>
            </a:prstGeom>
            <a:solidFill>
              <a:srgbClr val="25221E"/>
            </a:solidFill>
            <a:ln w="0">
              <a:solidFill>
                <a:srgbClr val="25221E"/>
              </a:solidFill>
              <a:round/>
              <a:headEnd/>
              <a:tailEnd/>
            </a:ln>
          </p:spPr>
          <p:txBody>
            <a:bodyPr/>
            <a:lstStyle/>
            <a:p>
              <a:endParaRPr lang="en-US"/>
            </a:p>
          </p:txBody>
        </p:sp>
        <p:sp>
          <p:nvSpPr>
            <p:cNvPr id="586790" name="Oval 38"/>
            <p:cNvSpPr>
              <a:spLocks noChangeArrowheads="1"/>
            </p:cNvSpPr>
            <p:nvPr/>
          </p:nvSpPr>
          <p:spPr bwMode="auto">
            <a:xfrm>
              <a:off x="2500" y="2536"/>
              <a:ext cx="132" cy="132"/>
            </a:xfrm>
            <a:prstGeom prst="ellipse">
              <a:avLst/>
            </a:prstGeom>
            <a:solidFill>
              <a:srgbClr val="DEDEDE"/>
            </a:solidFill>
            <a:ln w="0">
              <a:solidFill>
                <a:srgbClr val="25221E"/>
              </a:solidFill>
              <a:round/>
              <a:headEnd/>
              <a:tailEnd/>
            </a:ln>
          </p:spPr>
          <p:txBody>
            <a:bodyPr/>
            <a:lstStyle/>
            <a:p>
              <a:endParaRPr lang="en-US"/>
            </a:p>
          </p:txBody>
        </p:sp>
        <p:sp>
          <p:nvSpPr>
            <p:cNvPr id="586791" name="Oval 39"/>
            <p:cNvSpPr>
              <a:spLocks noChangeArrowheads="1"/>
            </p:cNvSpPr>
            <p:nvPr/>
          </p:nvSpPr>
          <p:spPr bwMode="auto">
            <a:xfrm>
              <a:off x="3159" y="2536"/>
              <a:ext cx="131" cy="132"/>
            </a:xfrm>
            <a:prstGeom prst="ellipse">
              <a:avLst/>
            </a:prstGeom>
            <a:solidFill>
              <a:srgbClr val="DEDEDE"/>
            </a:solidFill>
            <a:ln w="0">
              <a:solidFill>
                <a:srgbClr val="25221E"/>
              </a:solidFill>
              <a:round/>
              <a:headEnd/>
              <a:tailEnd/>
            </a:ln>
          </p:spPr>
          <p:txBody>
            <a:bodyPr/>
            <a:lstStyle/>
            <a:p>
              <a:endParaRPr lang="en-US"/>
            </a:p>
          </p:txBody>
        </p:sp>
        <p:sp>
          <p:nvSpPr>
            <p:cNvPr id="586792" name="Oval 40"/>
            <p:cNvSpPr>
              <a:spLocks noChangeArrowheads="1"/>
            </p:cNvSpPr>
            <p:nvPr/>
          </p:nvSpPr>
          <p:spPr bwMode="auto">
            <a:xfrm>
              <a:off x="3422" y="2286"/>
              <a:ext cx="132" cy="131"/>
            </a:xfrm>
            <a:prstGeom prst="ellipse">
              <a:avLst/>
            </a:prstGeom>
            <a:solidFill>
              <a:srgbClr val="DEDEDE"/>
            </a:solidFill>
            <a:ln w="0">
              <a:solidFill>
                <a:srgbClr val="25221E"/>
              </a:solidFill>
              <a:round/>
              <a:headEnd/>
              <a:tailEnd/>
            </a:ln>
          </p:spPr>
          <p:txBody>
            <a:bodyPr/>
            <a:lstStyle/>
            <a:p>
              <a:endParaRPr lang="en-US"/>
            </a:p>
          </p:txBody>
        </p:sp>
        <p:sp>
          <p:nvSpPr>
            <p:cNvPr id="586793" name="Oval 41"/>
            <p:cNvSpPr>
              <a:spLocks noChangeArrowheads="1"/>
            </p:cNvSpPr>
            <p:nvPr/>
          </p:nvSpPr>
          <p:spPr bwMode="auto">
            <a:xfrm>
              <a:off x="2842" y="2477"/>
              <a:ext cx="99" cy="105"/>
            </a:xfrm>
            <a:prstGeom prst="ellipse">
              <a:avLst/>
            </a:prstGeom>
            <a:solidFill>
              <a:srgbClr val="C2C1C1"/>
            </a:solidFill>
            <a:ln w="0">
              <a:solidFill>
                <a:srgbClr val="25221E"/>
              </a:solidFill>
              <a:round/>
              <a:headEnd/>
              <a:tailEnd/>
            </a:ln>
          </p:spPr>
          <p:txBody>
            <a:bodyPr/>
            <a:lstStyle/>
            <a:p>
              <a:endParaRPr lang="en-US"/>
            </a:p>
          </p:txBody>
        </p:sp>
        <p:sp>
          <p:nvSpPr>
            <p:cNvPr id="586794" name="Oval 42"/>
            <p:cNvSpPr>
              <a:spLocks noChangeArrowheads="1"/>
            </p:cNvSpPr>
            <p:nvPr/>
          </p:nvSpPr>
          <p:spPr bwMode="auto">
            <a:xfrm>
              <a:off x="2849" y="2490"/>
              <a:ext cx="92" cy="92"/>
            </a:xfrm>
            <a:prstGeom prst="ellipse">
              <a:avLst/>
            </a:prstGeom>
            <a:solidFill>
              <a:srgbClr val="C2C1C1"/>
            </a:solidFill>
            <a:ln w="0">
              <a:solidFill>
                <a:srgbClr val="25221E"/>
              </a:solidFill>
              <a:round/>
              <a:headEnd/>
              <a:tailEnd/>
            </a:ln>
          </p:spPr>
          <p:txBody>
            <a:bodyPr/>
            <a:lstStyle/>
            <a:p>
              <a:endParaRPr lang="en-US"/>
            </a:p>
          </p:txBody>
        </p:sp>
        <p:sp>
          <p:nvSpPr>
            <p:cNvPr id="586795" name="Rectangle 43"/>
            <p:cNvSpPr>
              <a:spLocks noChangeArrowheads="1"/>
            </p:cNvSpPr>
            <p:nvPr/>
          </p:nvSpPr>
          <p:spPr bwMode="auto">
            <a:xfrm>
              <a:off x="2869" y="2575"/>
              <a:ext cx="46" cy="66"/>
            </a:xfrm>
            <a:prstGeom prst="rect">
              <a:avLst/>
            </a:prstGeom>
            <a:solidFill>
              <a:srgbClr val="DEDEDE"/>
            </a:solidFill>
            <a:ln w="0">
              <a:solidFill>
                <a:srgbClr val="25221E"/>
              </a:solidFill>
              <a:miter lim="800000"/>
              <a:headEnd/>
              <a:tailEnd/>
            </a:ln>
          </p:spPr>
          <p:txBody>
            <a:bodyPr/>
            <a:lstStyle/>
            <a:p>
              <a:endParaRPr lang="en-US"/>
            </a:p>
          </p:txBody>
        </p:sp>
        <p:sp>
          <p:nvSpPr>
            <p:cNvPr id="586796" name="Line 44"/>
            <p:cNvSpPr>
              <a:spLocks noChangeShapeType="1"/>
            </p:cNvSpPr>
            <p:nvPr/>
          </p:nvSpPr>
          <p:spPr bwMode="auto">
            <a:xfrm>
              <a:off x="2869" y="2615"/>
              <a:ext cx="46"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797" name="Freeform 45"/>
            <p:cNvSpPr>
              <a:spLocks/>
            </p:cNvSpPr>
            <p:nvPr/>
          </p:nvSpPr>
          <p:spPr bwMode="auto">
            <a:xfrm>
              <a:off x="3376" y="2095"/>
              <a:ext cx="99" cy="105"/>
            </a:xfrm>
            <a:custGeom>
              <a:avLst/>
              <a:gdLst>
                <a:gd name="T0" fmla="*/ 4 w 15"/>
                <a:gd name="T1" fmla="*/ 2 h 16"/>
                <a:gd name="T2" fmla="*/ 14 w 15"/>
                <a:gd name="T3" fmla="*/ 5 h 16"/>
                <a:gd name="T4" fmla="*/ 11 w 15"/>
                <a:gd name="T5" fmla="*/ 14 h 16"/>
                <a:gd name="T6" fmla="*/ 1 w 15"/>
                <a:gd name="T7" fmla="*/ 11 h 16"/>
                <a:gd name="T8" fmla="*/ 4 w 15"/>
                <a:gd name="T9" fmla="*/ 2 h 16"/>
              </a:gdLst>
              <a:ahLst/>
              <a:cxnLst>
                <a:cxn ang="0">
                  <a:pos x="T0" y="T1"/>
                </a:cxn>
                <a:cxn ang="0">
                  <a:pos x="T2" y="T3"/>
                </a:cxn>
                <a:cxn ang="0">
                  <a:pos x="T4" y="T5"/>
                </a:cxn>
                <a:cxn ang="0">
                  <a:pos x="T6" y="T7"/>
                </a:cxn>
                <a:cxn ang="0">
                  <a:pos x="T8" y="T9"/>
                </a:cxn>
              </a:cxnLst>
              <a:rect l="0" t="0" r="r" b="b"/>
              <a:pathLst>
                <a:path w="15" h="16">
                  <a:moveTo>
                    <a:pt x="4" y="2"/>
                  </a:moveTo>
                  <a:cubicBezTo>
                    <a:pt x="8" y="0"/>
                    <a:pt x="12" y="1"/>
                    <a:pt x="14" y="5"/>
                  </a:cubicBezTo>
                  <a:cubicBezTo>
                    <a:pt x="15" y="8"/>
                    <a:pt x="14" y="12"/>
                    <a:pt x="11" y="14"/>
                  </a:cubicBezTo>
                  <a:cubicBezTo>
                    <a:pt x="7" y="16"/>
                    <a:pt x="3" y="14"/>
                    <a:pt x="1" y="11"/>
                  </a:cubicBezTo>
                  <a:cubicBezTo>
                    <a:pt x="0" y="7"/>
                    <a:pt x="1" y="3"/>
                    <a:pt x="4" y="2"/>
                  </a:cubicBezTo>
                </a:path>
              </a:pathLst>
            </a:custGeom>
            <a:solidFill>
              <a:srgbClr val="C2C1C1"/>
            </a:solidFill>
            <a:ln w="0">
              <a:solidFill>
                <a:srgbClr val="25221E"/>
              </a:solidFill>
              <a:prstDash val="solid"/>
              <a:round/>
              <a:headEnd/>
              <a:tailEnd/>
            </a:ln>
          </p:spPr>
          <p:txBody>
            <a:bodyPr/>
            <a:lstStyle/>
            <a:p>
              <a:endParaRPr lang="en-US"/>
            </a:p>
          </p:txBody>
        </p:sp>
        <p:sp>
          <p:nvSpPr>
            <p:cNvPr id="586798" name="Freeform 46"/>
            <p:cNvSpPr>
              <a:spLocks/>
            </p:cNvSpPr>
            <p:nvPr/>
          </p:nvSpPr>
          <p:spPr bwMode="auto">
            <a:xfrm>
              <a:off x="3376" y="2101"/>
              <a:ext cx="99" cy="99"/>
            </a:xfrm>
            <a:custGeom>
              <a:avLst/>
              <a:gdLst>
                <a:gd name="T0" fmla="*/ 5 w 15"/>
                <a:gd name="T1" fmla="*/ 2 h 15"/>
                <a:gd name="T2" fmla="*/ 13 w 15"/>
                <a:gd name="T3" fmla="*/ 5 h 15"/>
                <a:gd name="T4" fmla="*/ 11 w 15"/>
                <a:gd name="T5" fmla="*/ 13 h 15"/>
                <a:gd name="T6" fmla="*/ 2 w 15"/>
                <a:gd name="T7" fmla="*/ 11 h 15"/>
                <a:gd name="T8" fmla="*/ 5 w 15"/>
                <a:gd name="T9" fmla="*/ 2 h 15"/>
              </a:gdLst>
              <a:ahLst/>
              <a:cxnLst>
                <a:cxn ang="0">
                  <a:pos x="T0" y="T1"/>
                </a:cxn>
                <a:cxn ang="0">
                  <a:pos x="T2" y="T3"/>
                </a:cxn>
                <a:cxn ang="0">
                  <a:pos x="T4" y="T5"/>
                </a:cxn>
                <a:cxn ang="0">
                  <a:pos x="T6" y="T7"/>
                </a:cxn>
                <a:cxn ang="0">
                  <a:pos x="T8" y="T9"/>
                </a:cxn>
              </a:cxnLst>
              <a:rect l="0" t="0" r="r" b="b"/>
              <a:pathLst>
                <a:path w="15" h="15">
                  <a:moveTo>
                    <a:pt x="5" y="2"/>
                  </a:moveTo>
                  <a:cubicBezTo>
                    <a:pt x="8" y="0"/>
                    <a:pt x="12" y="2"/>
                    <a:pt x="13" y="5"/>
                  </a:cubicBezTo>
                  <a:cubicBezTo>
                    <a:pt x="15" y="8"/>
                    <a:pt x="14" y="12"/>
                    <a:pt x="11" y="13"/>
                  </a:cubicBezTo>
                  <a:cubicBezTo>
                    <a:pt x="8" y="15"/>
                    <a:pt x="4" y="14"/>
                    <a:pt x="2" y="11"/>
                  </a:cubicBezTo>
                  <a:cubicBezTo>
                    <a:pt x="0" y="7"/>
                    <a:pt x="2" y="4"/>
                    <a:pt x="5" y="2"/>
                  </a:cubicBezTo>
                </a:path>
              </a:pathLst>
            </a:custGeom>
            <a:solidFill>
              <a:srgbClr val="C2C1C1"/>
            </a:solidFill>
            <a:ln w="0">
              <a:solidFill>
                <a:srgbClr val="25221E"/>
              </a:solidFill>
              <a:prstDash val="solid"/>
              <a:round/>
              <a:headEnd/>
              <a:tailEnd/>
            </a:ln>
          </p:spPr>
          <p:txBody>
            <a:bodyPr/>
            <a:lstStyle/>
            <a:p>
              <a:endParaRPr lang="en-US"/>
            </a:p>
          </p:txBody>
        </p:sp>
        <p:sp>
          <p:nvSpPr>
            <p:cNvPr id="586799" name="Freeform 47"/>
            <p:cNvSpPr>
              <a:spLocks/>
            </p:cNvSpPr>
            <p:nvPr/>
          </p:nvSpPr>
          <p:spPr bwMode="auto">
            <a:xfrm>
              <a:off x="3422" y="2174"/>
              <a:ext cx="66" cy="72"/>
            </a:xfrm>
            <a:custGeom>
              <a:avLst/>
              <a:gdLst>
                <a:gd name="T0" fmla="*/ 10 w 10"/>
                <a:gd name="T1" fmla="*/ 8 h 11"/>
                <a:gd name="T2" fmla="*/ 4 w 10"/>
                <a:gd name="T3" fmla="*/ 11 h 11"/>
                <a:gd name="T4" fmla="*/ 0 w 10"/>
                <a:gd name="T5" fmla="*/ 3 h 11"/>
                <a:gd name="T6" fmla="*/ 6 w 10"/>
                <a:gd name="T7" fmla="*/ 0 h 11"/>
                <a:gd name="T8" fmla="*/ 10 w 10"/>
                <a:gd name="T9" fmla="*/ 8 h 11"/>
              </a:gdLst>
              <a:ahLst/>
              <a:cxnLst>
                <a:cxn ang="0">
                  <a:pos x="T0" y="T1"/>
                </a:cxn>
                <a:cxn ang="0">
                  <a:pos x="T2" y="T3"/>
                </a:cxn>
                <a:cxn ang="0">
                  <a:pos x="T4" y="T5"/>
                </a:cxn>
                <a:cxn ang="0">
                  <a:pos x="T6" y="T7"/>
                </a:cxn>
                <a:cxn ang="0">
                  <a:pos x="T8" y="T9"/>
                </a:cxn>
              </a:cxnLst>
              <a:rect l="0" t="0" r="r" b="b"/>
              <a:pathLst>
                <a:path w="10" h="11">
                  <a:moveTo>
                    <a:pt x="10" y="8"/>
                  </a:moveTo>
                  <a:lnTo>
                    <a:pt x="4" y="11"/>
                  </a:lnTo>
                  <a:lnTo>
                    <a:pt x="0" y="3"/>
                  </a:lnTo>
                  <a:lnTo>
                    <a:pt x="6" y="0"/>
                  </a:lnTo>
                  <a:lnTo>
                    <a:pt x="10" y="8"/>
                  </a:lnTo>
                </a:path>
              </a:pathLst>
            </a:custGeom>
            <a:solidFill>
              <a:srgbClr val="DEDEDE"/>
            </a:solidFill>
            <a:ln w="0">
              <a:solidFill>
                <a:srgbClr val="25221E"/>
              </a:solidFill>
              <a:prstDash val="solid"/>
              <a:round/>
              <a:headEnd/>
              <a:tailEnd/>
            </a:ln>
          </p:spPr>
          <p:txBody>
            <a:bodyPr/>
            <a:lstStyle/>
            <a:p>
              <a:endParaRPr lang="en-US"/>
            </a:p>
          </p:txBody>
        </p:sp>
        <p:sp>
          <p:nvSpPr>
            <p:cNvPr id="586800" name="Line 48"/>
            <p:cNvSpPr>
              <a:spLocks noChangeShapeType="1"/>
            </p:cNvSpPr>
            <p:nvPr/>
          </p:nvSpPr>
          <p:spPr bwMode="auto">
            <a:xfrm flipV="1">
              <a:off x="3442" y="2207"/>
              <a:ext cx="39" cy="19"/>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801" name="Freeform 49"/>
            <p:cNvSpPr>
              <a:spLocks/>
            </p:cNvSpPr>
            <p:nvPr/>
          </p:nvSpPr>
          <p:spPr bwMode="auto">
            <a:xfrm>
              <a:off x="2329" y="2101"/>
              <a:ext cx="105" cy="106"/>
            </a:xfrm>
            <a:custGeom>
              <a:avLst/>
              <a:gdLst>
                <a:gd name="T0" fmla="*/ 12 w 16"/>
                <a:gd name="T1" fmla="*/ 2 h 16"/>
                <a:gd name="T2" fmla="*/ 14 w 16"/>
                <a:gd name="T3" fmla="*/ 12 h 16"/>
                <a:gd name="T4" fmla="*/ 4 w 16"/>
                <a:gd name="T5" fmla="*/ 14 h 16"/>
                <a:gd name="T6" fmla="*/ 2 w 16"/>
                <a:gd name="T7" fmla="*/ 4 h 16"/>
                <a:gd name="T8" fmla="*/ 12 w 16"/>
                <a:gd name="T9" fmla="*/ 2 h 16"/>
              </a:gdLst>
              <a:ahLst/>
              <a:cxnLst>
                <a:cxn ang="0">
                  <a:pos x="T0" y="T1"/>
                </a:cxn>
                <a:cxn ang="0">
                  <a:pos x="T2" y="T3"/>
                </a:cxn>
                <a:cxn ang="0">
                  <a:pos x="T4" y="T5"/>
                </a:cxn>
                <a:cxn ang="0">
                  <a:pos x="T6" y="T7"/>
                </a:cxn>
                <a:cxn ang="0">
                  <a:pos x="T8" y="T9"/>
                </a:cxn>
              </a:cxnLst>
              <a:rect l="0" t="0" r="r" b="b"/>
              <a:pathLst>
                <a:path w="16" h="16">
                  <a:moveTo>
                    <a:pt x="12" y="2"/>
                  </a:moveTo>
                  <a:cubicBezTo>
                    <a:pt x="15" y="5"/>
                    <a:pt x="16" y="9"/>
                    <a:pt x="14" y="12"/>
                  </a:cubicBezTo>
                  <a:cubicBezTo>
                    <a:pt x="11" y="15"/>
                    <a:pt x="7" y="16"/>
                    <a:pt x="4" y="14"/>
                  </a:cubicBezTo>
                  <a:cubicBezTo>
                    <a:pt x="1" y="11"/>
                    <a:pt x="0" y="7"/>
                    <a:pt x="2" y="4"/>
                  </a:cubicBezTo>
                  <a:cubicBezTo>
                    <a:pt x="5" y="1"/>
                    <a:pt x="9" y="0"/>
                    <a:pt x="12" y="2"/>
                  </a:cubicBezTo>
                </a:path>
              </a:pathLst>
            </a:custGeom>
            <a:solidFill>
              <a:srgbClr val="C2C1C1"/>
            </a:solidFill>
            <a:ln w="0">
              <a:solidFill>
                <a:srgbClr val="25221E"/>
              </a:solidFill>
              <a:prstDash val="solid"/>
              <a:round/>
              <a:headEnd/>
              <a:tailEnd/>
            </a:ln>
          </p:spPr>
          <p:txBody>
            <a:bodyPr/>
            <a:lstStyle/>
            <a:p>
              <a:endParaRPr lang="en-US"/>
            </a:p>
          </p:txBody>
        </p:sp>
        <p:sp>
          <p:nvSpPr>
            <p:cNvPr id="586802" name="Freeform 50"/>
            <p:cNvSpPr>
              <a:spLocks/>
            </p:cNvSpPr>
            <p:nvPr/>
          </p:nvSpPr>
          <p:spPr bwMode="auto">
            <a:xfrm>
              <a:off x="2329" y="2108"/>
              <a:ext cx="99" cy="99"/>
            </a:xfrm>
            <a:custGeom>
              <a:avLst/>
              <a:gdLst>
                <a:gd name="T0" fmla="*/ 11 w 15"/>
                <a:gd name="T1" fmla="*/ 2 h 15"/>
                <a:gd name="T2" fmla="*/ 12 w 15"/>
                <a:gd name="T3" fmla="*/ 12 h 15"/>
                <a:gd name="T4" fmla="*/ 3 w 15"/>
                <a:gd name="T5" fmla="*/ 13 h 15"/>
                <a:gd name="T6" fmla="*/ 2 w 15"/>
                <a:gd name="T7" fmla="*/ 4 h 15"/>
                <a:gd name="T8" fmla="*/ 11 w 15"/>
                <a:gd name="T9" fmla="*/ 2 h 15"/>
              </a:gdLst>
              <a:ahLst/>
              <a:cxnLst>
                <a:cxn ang="0">
                  <a:pos x="T0" y="T1"/>
                </a:cxn>
                <a:cxn ang="0">
                  <a:pos x="T2" y="T3"/>
                </a:cxn>
                <a:cxn ang="0">
                  <a:pos x="T4" y="T5"/>
                </a:cxn>
                <a:cxn ang="0">
                  <a:pos x="T6" y="T7"/>
                </a:cxn>
                <a:cxn ang="0">
                  <a:pos x="T8" y="T9"/>
                </a:cxn>
              </a:cxnLst>
              <a:rect l="0" t="0" r="r" b="b"/>
              <a:pathLst>
                <a:path w="15" h="15">
                  <a:moveTo>
                    <a:pt x="11" y="2"/>
                  </a:moveTo>
                  <a:cubicBezTo>
                    <a:pt x="14" y="5"/>
                    <a:pt x="15" y="9"/>
                    <a:pt x="12" y="12"/>
                  </a:cubicBezTo>
                  <a:cubicBezTo>
                    <a:pt x="10" y="14"/>
                    <a:pt x="6" y="15"/>
                    <a:pt x="3" y="13"/>
                  </a:cubicBezTo>
                  <a:cubicBezTo>
                    <a:pt x="0" y="11"/>
                    <a:pt x="0" y="7"/>
                    <a:pt x="2" y="4"/>
                  </a:cubicBezTo>
                  <a:cubicBezTo>
                    <a:pt x="4" y="1"/>
                    <a:pt x="8" y="0"/>
                    <a:pt x="11" y="2"/>
                  </a:cubicBezTo>
                </a:path>
              </a:pathLst>
            </a:custGeom>
            <a:solidFill>
              <a:srgbClr val="C2C1C1"/>
            </a:solidFill>
            <a:ln w="0">
              <a:solidFill>
                <a:srgbClr val="25221E"/>
              </a:solidFill>
              <a:prstDash val="solid"/>
              <a:round/>
              <a:headEnd/>
              <a:tailEnd/>
            </a:ln>
          </p:spPr>
          <p:txBody>
            <a:bodyPr/>
            <a:lstStyle/>
            <a:p>
              <a:endParaRPr lang="en-US"/>
            </a:p>
          </p:txBody>
        </p:sp>
        <p:sp>
          <p:nvSpPr>
            <p:cNvPr id="586803" name="Freeform 51"/>
            <p:cNvSpPr>
              <a:spLocks/>
            </p:cNvSpPr>
            <p:nvPr/>
          </p:nvSpPr>
          <p:spPr bwMode="auto">
            <a:xfrm>
              <a:off x="2302" y="2174"/>
              <a:ext cx="73" cy="72"/>
            </a:xfrm>
            <a:custGeom>
              <a:avLst/>
              <a:gdLst>
                <a:gd name="T0" fmla="*/ 5 w 11"/>
                <a:gd name="T1" fmla="*/ 11 h 11"/>
                <a:gd name="T2" fmla="*/ 0 w 11"/>
                <a:gd name="T3" fmla="*/ 8 h 11"/>
                <a:gd name="T4" fmla="*/ 5 w 11"/>
                <a:gd name="T5" fmla="*/ 0 h 11"/>
                <a:gd name="T6" fmla="*/ 11 w 11"/>
                <a:gd name="T7" fmla="*/ 4 h 11"/>
                <a:gd name="T8" fmla="*/ 5 w 11"/>
                <a:gd name="T9" fmla="*/ 11 h 11"/>
              </a:gdLst>
              <a:ahLst/>
              <a:cxnLst>
                <a:cxn ang="0">
                  <a:pos x="T0" y="T1"/>
                </a:cxn>
                <a:cxn ang="0">
                  <a:pos x="T2" y="T3"/>
                </a:cxn>
                <a:cxn ang="0">
                  <a:pos x="T4" y="T5"/>
                </a:cxn>
                <a:cxn ang="0">
                  <a:pos x="T6" y="T7"/>
                </a:cxn>
                <a:cxn ang="0">
                  <a:pos x="T8" y="T9"/>
                </a:cxn>
              </a:cxnLst>
              <a:rect l="0" t="0" r="r" b="b"/>
              <a:pathLst>
                <a:path w="11" h="11">
                  <a:moveTo>
                    <a:pt x="5" y="11"/>
                  </a:moveTo>
                  <a:lnTo>
                    <a:pt x="0" y="8"/>
                  </a:lnTo>
                  <a:lnTo>
                    <a:pt x="5" y="0"/>
                  </a:lnTo>
                  <a:lnTo>
                    <a:pt x="11" y="4"/>
                  </a:lnTo>
                  <a:lnTo>
                    <a:pt x="5" y="11"/>
                  </a:lnTo>
                </a:path>
              </a:pathLst>
            </a:custGeom>
            <a:solidFill>
              <a:srgbClr val="DEDEDE"/>
            </a:solidFill>
            <a:ln w="0">
              <a:solidFill>
                <a:srgbClr val="25221E"/>
              </a:solidFill>
              <a:prstDash val="solid"/>
              <a:round/>
              <a:headEnd/>
              <a:tailEnd/>
            </a:ln>
          </p:spPr>
          <p:txBody>
            <a:bodyPr/>
            <a:lstStyle/>
            <a:p>
              <a:endParaRPr lang="en-US"/>
            </a:p>
          </p:txBody>
        </p:sp>
        <p:sp>
          <p:nvSpPr>
            <p:cNvPr id="586804" name="Line 52"/>
            <p:cNvSpPr>
              <a:spLocks noChangeShapeType="1"/>
            </p:cNvSpPr>
            <p:nvPr/>
          </p:nvSpPr>
          <p:spPr bwMode="auto">
            <a:xfrm>
              <a:off x="2316" y="2207"/>
              <a:ext cx="33" cy="19"/>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805" name="Rectangle 53"/>
            <p:cNvSpPr>
              <a:spLocks noChangeArrowheads="1"/>
            </p:cNvSpPr>
            <p:nvPr/>
          </p:nvSpPr>
          <p:spPr bwMode="auto">
            <a:xfrm>
              <a:off x="1426" y="1594"/>
              <a:ext cx="126" cy="547"/>
            </a:xfrm>
            <a:prstGeom prst="rect">
              <a:avLst/>
            </a:prstGeom>
            <a:solidFill>
              <a:srgbClr val="DEDEDE"/>
            </a:solidFill>
            <a:ln w="0">
              <a:solidFill>
                <a:srgbClr val="25221E"/>
              </a:solidFill>
              <a:miter lim="800000"/>
              <a:headEnd/>
              <a:tailEnd/>
            </a:ln>
          </p:spPr>
          <p:txBody>
            <a:bodyPr/>
            <a:lstStyle/>
            <a:p>
              <a:endParaRPr lang="en-US"/>
            </a:p>
          </p:txBody>
        </p:sp>
        <p:sp>
          <p:nvSpPr>
            <p:cNvPr id="586806" name="Rectangle 54"/>
            <p:cNvSpPr>
              <a:spLocks noChangeArrowheads="1"/>
            </p:cNvSpPr>
            <p:nvPr/>
          </p:nvSpPr>
          <p:spPr bwMode="auto">
            <a:xfrm>
              <a:off x="4232" y="1568"/>
              <a:ext cx="132" cy="546"/>
            </a:xfrm>
            <a:prstGeom prst="rect">
              <a:avLst/>
            </a:prstGeom>
            <a:solidFill>
              <a:srgbClr val="DEDEDE"/>
            </a:solidFill>
            <a:ln w="0">
              <a:solidFill>
                <a:srgbClr val="25221E"/>
              </a:solidFill>
              <a:miter lim="800000"/>
              <a:headEnd/>
              <a:tailEnd/>
            </a:ln>
          </p:spPr>
          <p:txBody>
            <a:bodyPr/>
            <a:lstStyle/>
            <a:p>
              <a:endParaRPr lang="en-US"/>
            </a:p>
          </p:txBody>
        </p:sp>
        <p:sp>
          <p:nvSpPr>
            <p:cNvPr id="586807" name="Rectangle 55"/>
            <p:cNvSpPr>
              <a:spLocks noChangeArrowheads="1"/>
            </p:cNvSpPr>
            <p:nvPr/>
          </p:nvSpPr>
          <p:spPr bwMode="auto">
            <a:xfrm>
              <a:off x="4133" y="1693"/>
              <a:ext cx="40" cy="356"/>
            </a:xfrm>
            <a:prstGeom prst="rect">
              <a:avLst/>
            </a:prstGeom>
            <a:solidFill>
              <a:srgbClr val="DEDEDE"/>
            </a:solidFill>
            <a:ln w="0">
              <a:solidFill>
                <a:srgbClr val="25221E"/>
              </a:solidFill>
              <a:miter lim="800000"/>
              <a:headEnd/>
              <a:tailEnd/>
            </a:ln>
          </p:spPr>
          <p:txBody>
            <a:bodyPr/>
            <a:lstStyle/>
            <a:p>
              <a:endParaRPr lang="en-US"/>
            </a:p>
          </p:txBody>
        </p:sp>
        <p:sp>
          <p:nvSpPr>
            <p:cNvPr id="586808" name="Rectangle 56"/>
            <p:cNvSpPr>
              <a:spLocks noChangeArrowheads="1"/>
            </p:cNvSpPr>
            <p:nvPr/>
          </p:nvSpPr>
          <p:spPr bwMode="auto">
            <a:xfrm>
              <a:off x="1611" y="1700"/>
              <a:ext cx="46" cy="355"/>
            </a:xfrm>
            <a:prstGeom prst="rect">
              <a:avLst/>
            </a:prstGeom>
            <a:solidFill>
              <a:srgbClr val="DEDEDE"/>
            </a:solidFill>
            <a:ln w="0">
              <a:solidFill>
                <a:srgbClr val="25221E"/>
              </a:solidFill>
              <a:miter lim="800000"/>
              <a:headEnd/>
              <a:tailEnd/>
            </a:ln>
          </p:spPr>
          <p:txBody>
            <a:bodyPr/>
            <a:lstStyle/>
            <a:p>
              <a:endParaRPr lang="en-US"/>
            </a:p>
          </p:txBody>
        </p:sp>
        <p:sp>
          <p:nvSpPr>
            <p:cNvPr id="586809" name="Freeform 57"/>
            <p:cNvSpPr>
              <a:spLocks/>
            </p:cNvSpPr>
            <p:nvPr/>
          </p:nvSpPr>
          <p:spPr bwMode="auto">
            <a:xfrm>
              <a:off x="1828" y="1844"/>
              <a:ext cx="171" cy="257"/>
            </a:xfrm>
            <a:custGeom>
              <a:avLst/>
              <a:gdLst>
                <a:gd name="T0" fmla="*/ 22 w 26"/>
                <a:gd name="T1" fmla="*/ 0 h 39"/>
                <a:gd name="T2" fmla="*/ 26 w 26"/>
                <a:gd name="T3" fmla="*/ 2 h 39"/>
                <a:gd name="T4" fmla="*/ 4 w 26"/>
                <a:gd name="T5" fmla="*/ 39 h 39"/>
                <a:gd name="T6" fmla="*/ 0 w 26"/>
                <a:gd name="T7" fmla="*/ 37 h 39"/>
                <a:gd name="T8" fmla="*/ 22 w 26"/>
                <a:gd name="T9" fmla="*/ 0 h 39"/>
              </a:gdLst>
              <a:ahLst/>
              <a:cxnLst>
                <a:cxn ang="0">
                  <a:pos x="T0" y="T1"/>
                </a:cxn>
                <a:cxn ang="0">
                  <a:pos x="T2" y="T3"/>
                </a:cxn>
                <a:cxn ang="0">
                  <a:pos x="T4" y="T5"/>
                </a:cxn>
                <a:cxn ang="0">
                  <a:pos x="T6" y="T7"/>
                </a:cxn>
                <a:cxn ang="0">
                  <a:pos x="T8" y="T9"/>
                </a:cxn>
              </a:cxnLst>
              <a:rect l="0" t="0" r="r" b="b"/>
              <a:pathLst>
                <a:path w="26" h="39">
                  <a:moveTo>
                    <a:pt x="22" y="0"/>
                  </a:moveTo>
                  <a:lnTo>
                    <a:pt x="26" y="2"/>
                  </a:lnTo>
                  <a:lnTo>
                    <a:pt x="4" y="39"/>
                  </a:lnTo>
                  <a:lnTo>
                    <a:pt x="0" y="37"/>
                  </a:lnTo>
                  <a:lnTo>
                    <a:pt x="22" y="0"/>
                  </a:lnTo>
                </a:path>
              </a:pathLst>
            </a:custGeom>
            <a:solidFill>
              <a:srgbClr val="DEDEDE"/>
            </a:solidFill>
            <a:ln w="0">
              <a:solidFill>
                <a:srgbClr val="25221E"/>
              </a:solidFill>
              <a:prstDash val="solid"/>
              <a:round/>
              <a:headEnd/>
              <a:tailEnd/>
            </a:ln>
          </p:spPr>
          <p:txBody>
            <a:bodyPr/>
            <a:lstStyle/>
            <a:p>
              <a:endParaRPr lang="en-US"/>
            </a:p>
          </p:txBody>
        </p:sp>
        <p:sp>
          <p:nvSpPr>
            <p:cNvPr id="586810" name="Freeform 58"/>
            <p:cNvSpPr>
              <a:spLocks/>
            </p:cNvSpPr>
            <p:nvPr/>
          </p:nvSpPr>
          <p:spPr bwMode="auto">
            <a:xfrm>
              <a:off x="3797" y="1831"/>
              <a:ext cx="172" cy="264"/>
            </a:xfrm>
            <a:custGeom>
              <a:avLst/>
              <a:gdLst>
                <a:gd name="T0" fmla="*/ 4 w 26"/>
                <a:gd name="T1" fmla="*/ 0 h 40"/>
                <a:gd name="T2" fmla="*/ 0 w 26"/>
                <a:gd name="T3" fmla="*/ 2 h 40"/>
                <a:gd name="T4" fmla="*/ 21 w 26"/>
                <a:gd name="T5" fmla="*/ 40 h 40"/>
                <a:gd name="T6" fmla="*/ 26 w 26"/>
                <a:gd name="T7" fmla="*/ 38 h 40"/>
                <a:gd name="T8" fmla="*/ 4 w 26"/>
                <a:gd name="T9" fmla="*/ 0 h 40"/>
              </a:gdLst>
              <a:ahLst/>
              <a:cxnLst>
                <a:cxn ang="0">
                  <a:pos x="T0" y="T1"/>
                </a:cxn>
                <a:cxn ang="0">
                  <a:pos x="T2" y="T3"/>
                </a:cxn>
                <a:cxn ang="0">
                  <a:pos x="T4" y="T5"/>
                </a:cxn>
                <a:cxn ang="0">
                  <a:pos x="T6" y="T7"/>
                </a:cxn>
                <a:cxn ang="0">
                  <a:pos x="T8" y="T9"/>
                </a:cxn>
              </a:cxnLst>
              <a:rect l="0" t="0" r="r" b="b"/>
              <a:pathLst>
                <a:path w="26" h="40">
                  <a:moveTo>
                    <a:pt x="4" y="0"/>
                  </a:moveTo>
                  <a:lnTo>
                    <a:pt x="0" y="2"/>
                  </a:lnTo>
                  <a:lnTo>
                    <a:pt x="21" y="40"/>
                  </a:lnTo>
                  <a:lnTo>
                    <a:pt x="26" y="38"/>
                  </a:lnTo>
                  <a:lnTo>
                    <a:pt x="4" y="0"/>
                  </a:lnTo>
                </a:path>
              </a:pathLst>
            </a:custGeom>
            <a:solidFill>
              <a:srgbClr val="DEDEDE"/>
            </a:solidFill>
            <a:ln w="0">
              <a:solidFill>
                <a:srgbClr val="25221E"/>
              </a:solidFill>
              <a:prstDash val="solid"/>
              <a:round/>
              <a:headEnd/>
              <a:tailEnd/>
            </a:ln>
          </p:spPr>
          <p:txBody>
            <a:bodyPr/>
            <a:lstStyle/>
            <a:p>
              <a:endParaRPr lang="en-US"/>
            </a:p>
          </p:txBody>
        </p:sp>
        <p:sp>
          <p:nvSpPr>
            <p:cNvPr id="586811" name="Oval 59"/>
            <p:cNvSpPr>
              <a:spLocks noChangeArrowheads="1"/>
            </p:cNvSpPr>
            <p:nvPr/>
          </p:nvSpPr>
          <p:spPr bwMode="auto">
            <a:xfrm>
              <a:off x="2553" y="2595"/>
              <a:ext cx="26" cy="20"/>
            </a:xfrm>
            <a:prstGeom prst="ellipse">
              <a:avLst/>
            </a:prstGeom>
            <a:solidFill>
              <a:srgbClr val="25221E"/>
            </a:solidFill>
            <a:ln w="0">
              <a:solidFill>
                <a:srgbClr val="25221E"/>
              </a:solidFill>
              <a:round/>
              <a:headEnd/>
              <a:tailEnd/>
            </a:ln>
          </p:spPr>
          <p:txBody>
            <a:bodyPr/>
            <a:lstStyle/>
            <a:p>
              <a:endParaRPr lang="en-US"/>
            </a:p>
          </p:txBody>
        </p:sp>
        <p:sp>
          <p:nvSpPr>
            <p:cNvPr id="586812" name="Oval 60"/>
            <p:cNvSpPr>
              <a:spLocks noChangeArrowheads="1"/>
            </p:cNvSpPr>
            <p:nvPr/>
          </p:nvSpPr>
          <p:spPr bwMode="auto">
            <a:xfrm>
              <a:off x="3211" y="2589"/>
              <a:ext cx="27" cy="26"/>
            </a:xfrm>
            <a:prstGeom prst="ellipse">
              <a:avLst/>
            </a:prstGeom>
            <a:solidFill>
              <a:srgbClr val="25221E"/>
            </a:solidFill>
            <a:ln w="0">
              <a:solidFill>
                <a:srgbClr val="25221E"/>
              </a:solidFill>
              <a:round/>
              <a:headEnd/>
              <a:tailEnd/>
            </a:ln>
          </p:spPr>
          <p:txBody>
            <a:bodyPr/>
            <a:lstStyle/>
            <a:p>
              <a:endParaRPr lang="en-US"/>
            </a:p>
          </p:txBody>
        </p:sp>
        <p:sp>
          <p:nvSpPr>
            <p:cNvPr id="586813" name="Oval 61"/>
            <p:cNvSpPr>
              <a:spLocks noChangeArrowheads="1"/>
            </p:cNvSpPr>
            <p:nvPr/>
          </p:nvSpPr>
          <p:spPr bwMode="auto">
            <a:xfrm>
              <a:off x="3475" y="2338"/>
              <a:ext cx="19" cy="27"/>
            </a:xfrm>
            <a:prstGeom prst="ellipse">
              <a:avLst/>
            </a:prstGeom>
            <a:solidFill>
              <a:srgbClr val="25221E"/>
            </a:solidFill>
            <a:ln w="0">
              <a:solidFill>
                <a:srgbClr val="25221E"/>
              </a:solidFill>
              <a:round/>
              <a:headEnd/>
              <a:tailEnd/>
            </a:ln>
          </p:spPr>
          <p:txBody>
            <a:bodyPr/>
            <a:lstStyle/>
            <a:p>
              <a:endParaRPr lang="en-US"/>
            </a:p>
          </p:txBody>
        </p:sp>
        <p:sp>
          <p:nvSpPr>
            <p:cNvPr id="586814" name="Line 62"/>
            <p:cNvSpPr>
              <a:spLocks noChangeShapeType="1"/>
            </p:cNvSpPr>
            <p:nvPr/>
          </p:nvSpPr>
          <p:spPr bwMode="auto">
            <a:xfrm flipH="1">
              <a:off x="1967" y="1989"/>
              <a:ext cx="92" cy="132"/>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815" name="Line 63"/>
            <p:cNvSpPr>
              <a:spLocks noChangeShapeType="1"/>
            </p:cNvSpPr>
            <p:nvPr/>
          </p:nvSpPr>
          <p:spPr bwMode="auto">
            <a:xfrm flipV="1">
              <a:off x="1677" y="1818"/>
              <a:ext cx="1" cy="178"/>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816" name="Line 64"/>
            <p:cNvSpPr>
              <a:spLocks noChangeShapeType="1"/>
            </p:cNvSpPr>
            <p:nvPr/>
          </p:nvSpPr>
          <p:spPr bwMode="auto">
            <a:xfrm>
              <a:off x="3732" y="1983"/>
              <a:ext cx="92" cy="13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6817" name="Line 65"/>
            <p:cNvSpPr>
              <a:spLocks noChangeShapeType="1"/>
            </p:cNvSpPr>
            <p:nvPr/>
          </p:nvSpPr>
          <p:spPr bwMode="auto">
            <a:xfrm>
              <a:off x="4100" y="1812"/>
              <a:ext cx="1" cy="17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86818" name="Text Box 66"/>
          <p:cNvSpPr txBox="1">
            <a:spLocks noChangeArrowheads="1"/>
          </p:cNvSpPr>
          <p:nvPr/>
        </p:nvSpPr>
        <p:spPr bwMode="auto">
          <a:xfrm>
            <a:off x="5123271" y="1170207"/>
            <a:ext cx="20764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dirty="0" err="1" smtClean="0"/>
              <a:t>Electrodynamic</a:t>
            </a:r>
            <a:r>
              <a:rPr lang="en-US" sz="1400" dirty="0" smtClean="0"/>
              <a:t> sensors</a:t>
            </a:r>
            <a:endParaRPr lang="en-US" sz="1400" dirty="0"/>
          </a:p>
        </p:txBody>
      </p:sp>
      <p:sp>
        <p:nvSpPr>
          <p:cNvPr id="586819" name="Text Box 67"/>
          <p:cNvSpPr txBox="1">
            <a:spLocks noChangeArrowheads="1"/>
          </p:cNvSpPr>
          <p:nvPr/>
        </p:nvSpPr>
        <p:spPr bwMode="auto">
          <a:xfrm>
            <a:off x="5487145" y="1813145"/>
            <a:ext cx="6540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smtClean="0"/>
              <a:t>Exciter</a:t>
            </a:r>
            <a:endParaRPr lang="en-US" sz="1400"/>
          </a:p>
        </p:txBody>
      </p:sp>
      <p:sp>
        <p:nvSpPr>
          <p:cNvPr id="586820" name="Text Box 68"/>
          <p:cNvSpPr txBox="1">
            <a:spLocks noChangeArrowheads="1"/>
          </p:cNvSpPr>
          <p:nvPr/>
        </p:nvSpPr>
        <p:spPr bwMode="auto">
          <a:xfrm>
            <a:off x="2452876" y="3680045"/>
            <a:ext cx="14859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dirty="0" smtClean="0"/>
              <a:t>Measuring tube</a:t>
            </a:r>
            <a:endParaRPr lang="en-US" sz="1400" dirty="0"/>
          </a:p>
        </p:txBody>
      </p:sp>
      <p:sp>
        <p:nvSpPr>
          <p:cNvPr id="586821" name="Text Box 69"/>
          <p:cNvSpPr txBox="1">
            <a:spLocks noChangeArrowheads="1"/>
          </p:cNvSpPr>
          <p:nvPr/>
        </p:nvSpPr>
        <p:spPr bwMode="auto">
          <a:xfrm>
            <a:off x="2959845" y="1406745"/>
            <a:ext cx="1566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smtClean="0">
                <a:solidFill>
                  <a:srgbClr val="A8005C"/>
                </a:solidFill>
              </a:rPr>
              <a:t>Balancing Weight</a:t>
            </a:r>
            <a:endParaRPr lang="en-US" sz="1400">
              <a:solidFill>
                <a:srgbClr val="A8005C"/>
              </a:solidFill>
            </a:endParaRPr>
          </a:p>
        </p:txBody>
      </p:sp>
      <p:sp>
        <p:nvSpPr>
          <p:cNvPr id="586822" name="Text Box 70"/>
          <p:cNvSpPr txBox="1">
            <a:spLocks noChangeArrowheads="1"/>
          </p:cNvSpPr>
          <p:nvPr/>
        </p:nvSpPr>
        <p:spPr bwMode="auto">
          <a:xfrm>
            <a:off x="7535036" y="4002307"/>
            <a:ext cx="14716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dirty="0" smtClean="0">
                <a:solidFill>
                  <a:srgbClr val="A8005C"/>
                </a:solidFill>
              </a:rPr>
              <a:t>Balancing Tube</a:t>
            </a:r>
            <a:endParaRPr lang="en-US" sz="1400" dirty="0">
              <a:solidFill>
                <a:srgbClr val="A8005C"/>
              </a:solidFill>
            </a:endParaRPr>
          </a:p>
        </p:txBody>
      </p:sp>
      <p:sp>
        <p:nvSpPr>
          <p:cNvPr id="586823" name="Text Box 71"/>
          <p:cNvSpPr txBox="1">
            <a:spLocks noChangeArrowheads="1"/>
          </p:cNvSpPr>
          <p:nvPr/>
        </p:nvSpPr>
        <p:spPr bwMode="auto">
          <a:xfrm>
            <a:off x="4898183" y="4761132"/>
            <a:ext cx="20637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400" smtClean="0"/>
              <a:t>Balancing Tube Weights</a:t>
            </a:r>
            <a:endParaRPr lang="en-US" sz="1400"/>
          </a:p>
        </p:txBody>
      </p:sp>
      <p:sp>
        <p:nvSpPr>
          <p:cNvPr id="586824" name="Text Box 72"/>
          <p:cNvSpPr txBox="1">
            <a:spLocks noChangeArrowheads="1"/>
          </p:cNvSpPr>
          <p:nvPr/>
        </p:nvSpPr>
        <p:spPr bwMode="auto">
          <a:xfrm>
            <a:off x="2580856" y="4388070"/>
            <a:ext cx="23034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1400" smtClean="0"/>
              <a:t>Measuring and Balancing tube couplers</a:t>
            </a:r>
            <a:endParaRPr lang="en-US" sz="1400"/>
          </a:p>
        </p:txBody>
      </p:sp>
      <p:sp>
        <p:nvSpPr>
          <p:cNvPr id="586825" name="Line 73"/>
          <p:cNvSpPr>
            <a:spLocks noChangeShapeType="1"/>
          </p:cNvSpPr>
          <p:nvPr/>
        </p:nvSpPr>
        <p:spPr bwMode="auto">
          <a:xfrm flipH="1" flipV="1">
            <a:off x="4842569" y="3422870"/>
            <a:ext cx="742950" cy="1352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26" name="Line 74"/>
          <p:cNvSpPr>
            <a:spLocks noChangeShapeType="1"/>
          </p:cNvSpPr>
          <p:nvPr/>
        </p:nvSpPr>
        <p:spPr bwMode="auto">
          <a:xfrm flipV="1">
            <a:off x="5585519" y="3422870"/>
            <a:ext cx="860425" cy="1352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27" name="Line 75"/>
          <p:cNvSpPr>
            <a:spLocks noChangeShapeType="1"/>
          </p:cNvSpPr>
          <p:nvPr/>
        </p:nvSpPr>
        <p:spPr bwMode="auto">
          <a:xfrm flipV="1">
            <a:off x="5585519" y="3765770"/>
            <a:ext cx="501650" cy="1009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28" name="Line 76"/>
          <p:cNvSpPr>
            <a:spLocks noChangeShapeType="1"/>
          </p:cNvSpPr>
          <p:nvPr/>
        </p:nvSpPr>
        <p:spPr bwMode="auto">
          <a:xfrm flipH="1" flipV="1">
            <a:off x="5180707" y="3756245"/>
            <a:ext cx="404812" cy="1019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29" name="Line 77"/>
          <p:cNvSpPr>
            <a:spLocks noChangeShapeType="1"/>
          </p:cNvSpPr>
          <p:nvPr/>
        </p:nvSpPr>
        <p:spPr bwMode="auto">
          <a:xfrm flipH="1">
            <a:off x="5639494" y="2006820"/>
            <a:ext cx="11113" cy="1447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0" name="Line 78"/>
          <p:cNvSpPr>
            <a:spLocks noChangeShapeType="1"/>
          </p:cNvSpPr>
          <p:nvPr/>
        </p:nvSpPr>
        <p:spPr bwMode="auto">
          <a:xfrm flipH="1">
            <a:off x="4974332" y="1438495"/>
            <a:ext cx="195262" cy="15446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1" name="Line 79"/>
          <p:cNvSpPr>
            <a:spLocks noChangeShapeType="1"/>
          </p:cNvSpPr>
          <p:nvPr/>
        </p:nvSpPr>
        <p:spPr bwMode="auto">
          <a:xfrm>
            <a:off x="6174482" y="1427382"/>
            <a:ext cx="141287" cy="15446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2" name="Line 80"/>
          <p:cNvSpPr>
            <a:spLocks noChangeShapeType="1"/>
          </p:cNvSpPr>
          <p:nvPr/>
        </p:nvSpPr>
        <p:spPr bwMode="auto">
          <a:xfrm flipH="1" flipV="1">
            <a:off x="6763444" y="3100607"/>
            <a:ext cx="1766888" cy="8366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3" name="Line 81"/>
          <p:cNvSpPr>
            <a:spLocks noChangeShapeType="1"/>
          </p:cNvSpPr>
          <p:nvPr/>
        </p:nvSpPr>
        <p:spPr bwMode="auto">
          <a:xfrm flipV="1">
            <a:off x="2507357" y="2714845"/>
            <a:ext cx="393700" cy="965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4" name="Line 82"/>
          <p:cNvSpPr>
            <a:spLocks noChangeShapeType="1"/>
          </p:cNvSpPr>
          <p:nvPr/>
        </p:nvSpPr>
        <p:spPr bwMode="auto">
          <a:xfrm flipH="1">
            <a:off x="7876282" y="1621057"/>
            <a:ext cx="588962" cy="5794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5" name="Line 83"/>
          <p:cNvSpPr>
            <a:spLocks noChangeShapeType="1"/>
          </p:cNvSpPr>
          <p:nvPr/>
        </p:nvSpPr>
        <p:spPr bwMode="auto">
          <a:xfrm>
            <a:off x="3707507" y="1621057"/>
            <a:ext cx="0" cy="7080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6" name="Line 84"/>
          <p:cNvSpPr>
            <a:spLocks noChangeShapeType="1"/>
          </p:cNvSpPr>
          <p:nvPr/>
        </p:nvSpPr>
        <p:spPr bwMode="auto">
          <a:xfrm flipV="1">
            <a:off x="3424932" y="2908520"/>
            <a:ext cx="457200" cy="14160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7" name="Line 85"/>
          <p:cNvSpPr>
            <a:spLocks noChangeShapeType="1"/>
          </p:cNvSpPr>
          <p:nvPr/>
        </p:nvSpPr>
        <p:spPr bwMode="auto">
          <a:xfrm flipV="1">
            <a:off x="3424932" y="2972020"/>
            <a:ext cx="785812" cy="1352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86838" name="Text Box 86"/>
          <p:cNvSpPr txBox="1">
            <a:spLocks noChangeArrowheads="1"/>
          </p:cNvSpPr>
          <p:nvPr/>
        </p:nvSpPr>
        <p:spPr bwMode="auto">
          <a:xfrm>
            <a:off x="2188994" y="5240506"/>
            <a:ext cx="6724650" cy="1169551"/>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400" dirty="0" smtClean="0"/>
              <a:t>The Endress+Hauser patented ITB – System (</a:t>
            </a:r>
            <a:r>
              <a:rPr lang="en-US" sz="1400" dirty="0" smtClean="0">
                <a:solidFill>
                  <a:srgbClr val="A8005C"/>
                </a:solidFill>
              </a:rPr>
              <a:t>I</a:t>
            </a:r>
            <a:r>
              <a:rPr lang="en-US" sz="1400" dirty="0" smtClean="0"/>
              <a:t>ntrinsic </a:t>
            </a:r>
            <a:r>
              <a:rPr lang="en-US" sz="1400" dirty="0" smtClean="0">
                <a:solidFill>
                  <a:srgbClr val="A8005C"/>
                </a:solidFill>
              </a:rPr>
              <a:t>T</a:t>
            </a:r>
            <a:r>
              <a:rPr lang="en-US" sz="1400" dirty="0" smtClean="0"/>
              <a:t>ube </a:t>
            </a:r>
            <a:r>
              <a:rPr lang="en-US" sz="1400" dirty="0" smtClean="0">
                <a:solidFill>
                  <a:srgbClr val="A8005C"/>
                </a:solidFill>
              </a:rPr>
              <a:t>B</a:t>
            </a:r>
            <a:r>
              <a:rPr lang="en-US" sz="1400" dirty="0" smtClean="0"/>
              <a:t>alancing):</a:t>
            </a:r>
          </a:p>
          <a:p>
            <a:pPr algn="ctr">
              <a:spcBef>
                <a:spcPct val="50000"/>
              </a:spcBef>
            </a:pPr>
            <a:r>
              <a:rPr lang="en-US" sz="1400" dirty="0" smtClean="0"/>
              <a:t>An attached balancing tube and Balancing weights ensure perfect balancing allowing for true “fit and forget”</a:t>
            </a:r>
          </a:p>
          <a:p>
            <a:pPr algn="ctr">
              <a:spcBef>
                <a:spcPct val="50000"/>
              </a:spcBef>
            </a:pPr>
            <a:r>
              <a:rPr lang="en-US" sz="1400" dirty="0" smtClean="0"/>
              <a:t> </a:t>
            </a:r>
            <a:endParaRPr lang="en-US" sz="1400" dirty="0"/>
          </a:p>
        </p:txBody>
      </p:sp>
      <p:sp>
        <p:nvSpPr>
          <p:cNvPr id="115" name="Slide Number Placeholder 3"/>
          <p:cNvSpPr txBox="1">
            <a:spLocks/>
          </p:cNvSpPr>
          <p:nvPr/>
        </p:nvSpPr>
        <p:spPr bwMode="auto">
          <a:xfrm>
            <a:off x="827789" y="6451599"/>
            <a:ext cx="5715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defPPr>
              <a:defRPr lang="de-DE"/>
            </a:defPPr>
            <a:lvl1pPr algn="l" rtl="0" fontAlgn="base">
              <a:spcBef>
                <a:spcPct val="0"/>
              </a:spcBef>
              <a:spcAft>
                <a:spcPct val="0"/>
              </a:spcAft>
              <a:defRPr sz="1200" kern="1200" noProof="1">
                <a:solidFill>
                  <a:srgbClr val="000000"/>
                </a:solidFill>
                <a:latin typeface="E+H Serif"/>
                <a:ea typeface="+mn-ea"/>
                <a:cs typeface="+mn-cs"/>
              </a:defRPr>
            </a:lvl1pPr>
            <a:lvl2pPr marL="457200" algn="l" rtl="0" fontAlgn="base">
              <a:spcBef>
                <a:spcPct val="0"/>
              </a:spcBef>
              <a:spcAft>
                <a:spcPct val="0"/>
              </a:spcAft>
              <a:defRPr kern="1200">
                <a:solidFill>
                  <a:schemeClr val="tx1"/>
                </a:solidFill>
                <a:latin typeface="E+H Serif" pitchFamily="2" charset="0"/>
                <a:ea typeface="+mn-ea"/>
                <a:cs typeface="+mn-cs"/>
              </a:defRPr>
            </a:lvl2pPr>
            <a:lvl3pPr marL="914400" algn="l" rtl="0" fontAlgn="base">
              <a:spcBef>
                <a:spcPct val="0"/>
              </a:spcBef>
              <a:spcAft>
                <a:spcPct val="0"/>
              </a:spcAft>
              <a:defRPr kern="1200">
                <a:solidFill>
                  <a:schemeClr val="tx1"/>
                </a:solidFill>
                <a:latin typeface="E+H Serif" pitchFamily="2" charset="0"/>
                <a:ea typeface="+mn-ea"/>
                <a:cs typeface="+mn-cs"/>
              </a:defRPr>
            </a:lvl3pPr>
            <a:lvl4pPr marL="1371600" algn="l" rtl="0" fontAlgn="base">
              <a:spcBef>
                <a:spcPct val="0"/>
              </a:spcBef>
              <a:spcAft>
                <a:spcPct val="0"/>
              </a:spcAft>
              <a:defRPr kern="1200">
                <a:solidFill>
                  <a:schemeClr val="tx1"/>
                </a:solidFill>
                <a:latin typeface="E+H Serif" pitchFamily="2" charset="0"/>
                <a:ea typeface="+mn-ea"/>
                <a:cs typeface="+mn-cs"/>
              </a:defRPr>
            </a:lvl4pPr>
            <a:lvl5pPr marL="1828800" algn="l" rtl="0" fontAlgn="base">
              <a:spcBef>
                <a:spcPct val="0"/>
              </a:spcBef>
              <a:spcAft>
                <a:spcPct val="0"/>
              </a:spcAft>
              <a:defRPr kern="1200">
                <a:solidFill>
                  <a:schemeClr val="tx1"/>
                </a:solidFill>
                <a:latin typeface="E+H Serif" pitchFamily="2" charset="0"/>
                <a:ea typeface="+mn-ea"/>
                <a:cs typeface="+mn-cs"/>
              </a:defRPr>
            </a:lvl5pPr>
            <a:lvl6pPr marL="2286000" algn="l" defTabSz="914400" rtl="0" eaLnBrk="1" latinLnBrk="0" hangingPunct="1">
              <a:defRPr kern="1200">
                <a:solidFill>
                  <a:schemeClr val="tx1"/>
                </a:solidFill>
                <a:latin typeface="E+H Serif" pitchFamily="2" charset="0"/>
                <a:ea typeface="+mn-ea"/>
                <a:cs typeface="+mn-cs"/>
              </a:defRPr>
            </a:lvl6pPr>
            <a:lvl7pPr marL="2743200" algn="l" defTabSz="914400" rtl="0" eaLnBrk="1" latinLnBrk="0" hangingPunct="1">
              <a:defRPr kern="1200">
                <a:solidFill>
                  <a:schemeClr val="tx1"/>
                </a:solidFill>
                <a:latin typeface="E+H Serif" pitchFamily="2" charset="0"/>
                <a:ea typeface="+mn-ea"/>
                <a:cs typeface="+mn-cs"/>
              </a:defRPr>
            </a:lvl7pPr>
            <a:lvl8pPr marL="3200400" algn="l" defTabSz="914400" rtl="0" eaLnBrk="1" latinLnBrk="0" hangingPunct="1">
              <a:defRPr kern="1200">
                <a:solidFill>
                  <a:schemeClr val="tx1"/>
                </a:solidFill>
                <a:latin typeface="E+H Serif" pitchFamily="2" charset="0"/>
                <a:ea typeface="+mn-ea"/>
                <a:cs typeface="+mn-cs"/>
              </a:defRPr>
            </a:lvl8pPr>
            <a:lvl9pPr marL="3657600" algn="l" defTabSz="914400" rtl="0" eaLnBrk="1" latinLnBrk="0" hangingPunct="1">
              <a:defRPr kern="1200">
                <a:solidFill>
                  <a:schemeClr val="tx1"/>
                </a:solidFill>
                <a:latin typeface="E+H Serif" pitchFamily="2" charset="0"/>
                <a:ea typeface="+mn-ea"/>
                <a:cs typeface="+mn-cs"/>
              </a:defRPr>
            </a:lvl9pPr>
          </a:lstStyle>
          <a:p>
            <a:r>
              <a:rPr lang="en-US" smtClean="0"/>
              <a:t>Slide </a:t>
            </a:r>
            <a:fld id="{65DE2C66-76AF-4D02-930E-FABE9A125D97}" type="slidenum">
              <a:rPr lang="en-US" smtClean="0"/>
              <a:pPr/>
              <a:t>54</a:t>
            </a:fld>
            <a:endParaRPr lang="en-US" dirty="0"/>
          </a:p>
        </p:txBody>
      </p:sp>
      <p:sp>
        <p:nvSpPr>
          <p:cNvPr id="116" name="Footer Placeholder 4"/>
          <p:cNvSpPr txBox="1">
            <a:spLocks/>
          </p:cNvSpPr>
          <p:nvPr/>
        </p:nvSpPr>
        <p:spPr bwMode="auto">
          <a:xfrm>
            <a:off x="3065189" y="6451599"/>
            <a:ext cx="2830513"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defPPr>
              <a:defRPr lang="de-DE"/>
            </a:defPPr>
            <a:lvl1pPr algn="l" rtl="0" fontAlgn="base">
              <a:spcBef>
                <a:spcPct val="0"/>
              </a:spcBef>
              <a:spcAft>
                <a:spcPct val="0"/>
              </a:spcAft>
              <a:defRPr sz="1200" kern="1200" noProof="1">
                <a:solidFill>
                  <a:srgbClr val="000000"/>
                </a:solidFill>
                <a:latin typeface="E+H Serif"/>
                <a:ea typeface="+mn-ea"/>
                <a:cs typeface="+mn-cs"/>
              </a:defRPr>
            </a:lvl1pPr>
            <a:lvl2pPr marL="457200" algn="l" rtl="0" fontAlgn="base">
              <a:spcBef>
                <a:spcPct val="0"/>
              </a:spcBef>
              <a:spcAft>
                <a:spcPct val="0"/>
              </a:spcAft>
              <a:defRPr kern="1200">
                <a:solidFill>
                  <a:schemeClr val="tx1"/>
                </a:solidFill>
                <a:latin typeface="E+H Serif" pitchFamily="2" charset="0"/>
                <a:ea typeface="+mn-ea"/>
                <a:cs typeface="+mn-cs"/>
              </a:defRPr>
            </a:lvl2pPr>
            <a:lvl3pPr marL="914400" algn="l" rtl="0" fontAlgn="base">
              <a:spcBef>
                <a:spcPct val="0"/>
              </a:spcBef>
              <a:spcAft>
                <a:spcPct val="0"/>
              </a:spcAft>
              <a:defRPr kern="1200">
                <a:solidFill>
                  <a:schemeClr val="tx1"/>
                </a:solidFill>
                <a:latin typeface="E+H Serif" pitchFamily="2" charset="0"/>
                <a:ea typeface="+mn-ea"/>
                <a:cs typeface="+mn-cs"/>
              </a:defRPr>
            </a:lvl3pPr>
            <a:lvl4pPr marL="1371600" algn="l" rtl="0" fontAlgn="base">
              <a:spcBef>
                <a:spcPct val="0"/>
              </a:spcBef>
              <a:spcAft>
                <a:spcPct val="0"/>
              </a:spcAft>
              <a:defRPr kern="1200">
                <a:solidFill>
                  <a:schemeClr val="tx1"/>
                </a:solidFill>
                <a:latin typeface="E+H Serif" pitchFamily="2" charset="0"/>
                <a:ea typeface="+mn-ea"/>
                <a:cs typeface="+mn-cs"/>
              </a:defRPr>
            </a:lvl4pPr>
            <a:lvl5pPr marL="1828800" algn="l" rtl="0" fontAlgn="base">
              <a:spcBef>
                <a:spcPct val="0"/>
              </a:spcBef>
              <a:spcAft>
                <a:spcPct val="0"/>
              </a:spcAft>
              <a:defRPr kern="1200">
                <a:solidFill>
                  <a:schemeClr val="tx1"/>
                </a:solidFill>
                <a:latin typeface="E+H Serif" pitchFamily="2" charset="0"/>
                <a:ea typeface="+mn-ea"/>
                <a:cs typeface="+mn-cs"/>
              </a:defRPr>
            </a:lvl5pPr>
            <a:lvl6pPr marL="2286000" algn="l" defTabSz="914400" rtl="0" eaLnBrk="1" latinLnBrk="0" hangingPunct="1">
              <a:defRPr kern="1200">
                <a:solidFill>
                  <a:schemeClr val="tx1"/>
                </a:solidFill>
                <a:latin typeface="E+H Serif" pitchFamily="2" charset="0"/>
                <a:ea typeface="+mn-ea"/>
                <a:cs typeface="+mn-cs"/>
              </a:defRPr>
            </a:lvl6pPr>
            <a:lvl7pPr marL="2743200" algn="l" defTabSz="914400" rtl="0" eaLnBrk="1" latinLnBrk="0" hangingPunct="1">
              <a:defRPr kern="1200">
                <a:solidFill>
                  <a:schemeClr val="tx1"/>
                </a:solidFill>
                <a:latin typeface="E+H Serif" pitchFamily="2" charset="0"/>
                <a:ea typeface="+mn-ea"/>
                <a:cs typeface="+mn-cs"/>
              </a:defRPr>
            </a:lvl7pPr>
            <a:lvl8pPr marL="3200400" algn="l" defTabSz="914400" rtl="0" eaLnBrk="1" latinLnBrk="0" hangingPunct="1">
              <a:defRPr kern="1200">
                <a:solidFill>
                  <a:schemeClr val="tx1"/>
                </a:solidFill>
                <a:latin typeface="E+H Serif" pitchFamily="2" charset="0"/>
                <a:ea typeface="+mn-ea"/>
                <a:cs typeface="+mn-cs"/>
              </a:defRPr>
            </a:lvl8pPr>
            <a:lvl9pPr marL="3657600" algn="l" defTabSz="914400" rtl="0" eaLnBrk="1" latinLnBrk="0" hangingPunct="1">
              <a:defRPr kern="1200">
                <a:solidFill>
                  <a:schemeClr val="tx1"/>
                </a:solidFill>
                <a:latin typeface="E+H Serif" pitchFamily="2" charset="0"/>
                <a:ea typeface="+mn-ea"/>
                <a:cs typeface="+mn-cs"/>
              </a:defRPr>
            </a:lvl9pPr>
          </a:lstStyle>
          <a:p>
            <a:r>
              <a:rPr lang="en-US" smtClean="0"/>
              <a:t>Endress+Hauser Consult AG Sales Support</a:t>
            </a:r>
            <a:endParaRPr lang="en-US" dirty="0"/>
          </a:p>
        </p:txBody>
      </p:sp>
      <p:sp>
        <p:nvSpPr>
          <p:cNvPr id="117" name="Rectangle 2"/>
          <p:cNvSpPr txBox="1">
            <a:spLocks noChangeArrowheads="1"/>
          </p:cNvSpPr>
          <p:nvPr/>
        </p:nvSpPr>
        <p:spPr bwMode="auto">
          <a:xfrm>
            <a:off x="827998" y="620687"/>
            <a:ext cx="7992151" cy="360041"/>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2400" b="1">
                <a:solidFill>
                  <a:srgbClr val="A8005C"/>
                </a:solidFill>
                <a:latin typeface="E+H Serif"/>
                <a:ea typeface="+mj-ea"/>
                <a:cs typeface="+mj-cs"/>
              </a:defRPr>
            </a:lvl1pPr>
            <a:lvl2pPr algn="l" rtl="0" eaLnBrk="1" fontAlgn="base" hangingPunct="1">
              <a:spcBef>
                <a:spcPct val="0"/>
              </a:spcBef>
              <a:spcAft>
                <a:spcPct val="0"/>
              </a:spcAft>
              <a:defRPr sz="2400">
                <a:solidFill>
                  <a:schemeClr val="tx2"/>
                </a:solidFill>
                <a:latin typeface="E+H Serif" pitchFamily="2" charset="0"/>
              </a:defRPr>
            </a:lvl2pPr>
            <a:lvl3pPr algn="l" rtl="0" eaLnBrk="1" fontAlgn="base" hangingPunct="1">
              <a:spcBef>
                <a:spcPct val="0"/>
              </a:spcBef>
              <a:spcAft>
                <a:spcPct val="0"/>
              </a:spcAft>
              <a:defRPr sz="2400">
                <a:solidFill>
                  <a:schemeClr val="tx2"/>
                </a:solidFill>
                <a:latin typeface="E+H Serif" pitchFamily="2" charset="0"/>
              </a:defRPr>
            </a:lvl3pPr>
            <a:lvl4pPr algn="l" rtl="0" eaLnBrk="1" fontAlgn="base" hangingPunct="1">
              <a:spcBef>
                <a:spcPct val="0"/>
              </a:spcBef>
              <a:spcAft>
                <a:spcPct val="0"/>
              </a:spcAft>
              <a:defRPr sz="2400">
                <a:solidFill>
                  <a:schemeClr val="tx2"/>
                </a:solidFill>
                <a:latin typeface="E+H Serif" pitchFamily="2" charset="0"/>
              </a:defRPr>
            </a:lvl4pPr>
            <a:lvl5pPr algn="l" rtl="0" eaLnBrk="1" fontAlgn="base" hangingPunct="1">
              <a:spcBef>
                <a:spcPct val="0"/>
              </a:spcBef>
              <a:spcAft>
                <a:spcPct val="0"/>
              </a:spcAft>
              <a:defRPr sz="2400">
                <a:solidFill>
                  <a:schemeClr val="tx2"/>
                </a:solidFill>
                <a:latin typeface="E+H Serif" pitchFamily="2" charset="0"/>
              </a:defRPr>
            </a:lvl5pPr>
            <a:lvl6pPr marL="457200" algn="l" rtl="0" eaLnBrk="1" fontAlgn="base" hangingPunct="1">
              <a:spcBef>
                <a:spcPct val="0"/>
              </a:spcBef>
              <a:spcAft>
                <a:spcPct val="0"/>
              </a:spcAft>
              <a:defRPr sz="2400">
                <a:solidFill>
                  <a:schemeClr val="tx2"/>
                </a:solidFill>
                <a:latin typeface="E+H Serif" pitchFamily="2" charset="0"/>
              </a:defRPr>
            </a:lvl6pPr>
            <a:lvl7pPr marL="914400" algn="l" rtl="0" eaLnBrk="1" fontAlgn="base" hangingPunct="1">
              <a:spcBef>
                <a:spcPct val="0"/>
              </a:spcBef>
              <a:spcAft>
                <a:spcPct val="0"/>
              </a:spcAft>
              <a:defRPr sz="2400">
                <a:solidFill>
                  <a:schemeClr val="tx2"/>
                </a:solidFill>
                <a:latin typeface="E+H Serif" pitchFamily="2" charset="0"/>
              </a:defRPr>
            </a:lvl7pPr>
            <a:lvl8pPr marL="1371600" algn="l" rtl="0" eaLnBrk="1" fontAlgn="base" hangingPunct="1">
              <a:spcBef>
                <a:spcPct val="0"/>
              </a:spcBef>
              <a:spcAft>
                <a:spcPct val="0"/>
              </a:spcAft>
              <a:defRPr sz="2400">
                <a:solidFill>
                  <a:schemeClr val="tx2"/>
                </a:solidFill>
                <a:latin typeface="E+H Serif" pitchFamily="2" charset="0"/>
              </a:defRPr>
            </a:lvl8pPr>
            <a:lvl9pPr marL="1828800" algn="l" rtl="0" eaLnBrk="1" fontAlgn="base" hangingPunct="1">
              <a:spcBef>
                <a:spcPct val="0"/>
              </a:spcBef>
              <a:spcAft>
                <a:spcPct val="0"/>
              </a:spcAft>
              <a:defRPr sz="2400">
                <a:solidFill>
                  <a:schemeClr val="tx2"/>
                </a:solidFill>
                <a:latin typeface="E+H Serif" pitchFamily="2" charset="0"/>
              </a:defRPr>
            </a:lvl9pPr>
          </a:lstStyle>
          <a:p>
            <a:r>
              <a:rPr lang="en-US" dirty="0" err="1"/>
              <a:t>Promass</a:t>
            </a:r>
            <a:r>
              <a:rPr lang="en-US" dirty="0"/>
              <a:t> H: Cross Sectional View</a:t>
            </a:r>
          </a:p>
        </p:txBody>
      </p:sp>
      <p:sp>
        <p:nvSpPr>
          <p:cNvPr id="113"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114"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18"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11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0"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12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2"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12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124" name="Straight Connector 12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125" name="LinkButton1">
            <a:hlinkClick r:id="rId6"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12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7" name="LinkButton2">
            <a:hlinkClick r:id="rId7"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12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9"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13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31"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12301994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3"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Application for tantalum</a:t>
            </a:r>
          </a:p>
        </p:txBody>
      </p:sp>
      <p:sp>
        <p:nvSpPr>
          <p:cNvPr id="588804" name="Rectangle 3"/>
          <p:cNvSpPr>
            <a:spLocks noGrp="1" noChangeArrowheads="1"/>
          </p:cNvSpPr>
          <p:nvPr>
            <p:ph type="body" sz="half" idx="4294967295"/>
          </p:nvPr>
        </p:nvSpPr>
        <p:spPr>
          <a:xfrm>
            <a:off x="5277897" y="1337604"/>
            <a:ext cx="3697287" cy="5326063"/>
          </a:xfrm>
        </p:spPr>
        <p:txBody>
          <a:bodyPr/>
          <a:lstStyle/>
          <a:p>
            <a:pPr marL="271463" indent="-271463">
              <a:buSzPct val="100000"/>
              <a:buFont typeface="E+H Serif"/>
              <a:buChar char="•"/>
            </a:pPr>
            <a:r>
              <a:rPr lang="en-US" sz="1800" dirty="0" smtClean="0"/>
              <a:t>Tantalum has the widest spectrum in corrosive environment</a:t>
            </a:r>
          </a:p>
          <a:p>
            <a:pPr marL="271463" indent="-271463">
              <a:buSzPct val="100000"/>
              <a:buFont typeface="E+H Serif"/>
              <a:buChar char="•"/>
            </a:pPr>
            <a:r>
              <a:rPr lang="en-US" sz="1800" dirty="0" smtClean="0"/>
              <a:t>Zirconium become an alternative in reducing area</a:t>
            </a:r>
          </a:p>
          <a:p>
            <a:pPr marL="271463" indent="-271463">
              <a:buSzPct val="100000"/>
              <a:buFont typeface="E+H Serif"/>
              <a:buChar char="•"/>
            </a:pPr>
            <a:r>
              <a:rPr lang="en-US" sz="1800" dirty="0" smtClean="0"/>
              <a:t> Corrosion test by CIBA (chemical company)</a:t>
            </a:r>
          </a:p>
          <a:p>
            <a:pPr marL="679450" lvl="1" indent="-228600">
              <a:buSzPct val="100000"/>
              <a:buFont typeface="E+H Serif"/>
              <a:buChar char="•"/>
            </a:pPr>
            <a:r>
              <a:rPr lang="en-US" sz="1600" dirty="0" smtClean="0"/>
              <a:t> Tube + flanges face + welding</a:t>
            </a:r>
          </a:p>
          <a:p>
            <a:pPr marL="679450" lvl="1" indent="-228600">
              <a:buSzPct val="100000"/>
              <a:buFont typeface="E+H Serif"/>
              <a:buChar char="•"/>
            </a:pPr>
            <a:r>
              <a:rPr lang="en-US" sz="1600" dirty="0" smtClean="0"/>
              <a:t> HCL 32% @ 95°C </a:t>
            </a:r>
          </a:p>
          <a:p>
            <a:pPr marL="679450" lvl="1" indent="-228600">
              <a:buSzPct val="100000"/>
              <a:buFont typeface="E+H Serif"/>
              <a:buChar char="•"/>
            </a:pPr>
            <a:r>
              <a:rPr lang="en-US" sz="1600" dirty="0" smtClean="0"/>
              <a:t> H</a:t>
            </a:r>
            <a:r>
              <a:rPr lang="en-US" sz="1600" baseline="-25000" dirty="0" smtClean="0"/>
              <a:t>2</a:t>
            </a:r>
            <a:r>
              <a:rPr lang="en-US" sz="1600" dirty="0" smtClean="0"/>
              <a:t>SO</a:t>
            </a:r>
            <a:r>
              <a:rPr lang="en-US" sz="1600" baseline="-25000" dirty="0" smtClean="0"/>
              <a:t>4</a:t>
            </a:r>
            <a:r>
              <a:rPr lang="en-US" sz="1600" dirty="0" smtClean="0"/>
              <a:t> </a:t>
            </a:r>
            <a:r>
              <a:rPr lang="en-US" sz="1400" dirty="0" smtClean="0"/>
              <a:t>96% @120°C</a:t>
            </a:r>
            <a:endParaRPr lang="en-US" sz="1600" dirty="0" smtClean="0"/>
          </a:p>
          <a:p>
            <a:pPr marL="228600" indent="-228600">
              <a:buSzPct val="100000"/>
              <a:buFont typeface="E+H Serif"/>
              <a:buChar char="•"/>
            </a:pPr>
            <a:r>
              <a:rPr lang="en-US" sz="1600" dirty="0" smtClean="0"/>
              <a:t> Important reminder:</a:t>
            </a:r>
            <a:endParaRPr lang="en-US" sz="1600" dirty="0"/>
          </a:p>
          <a:p>
            <a:pPr marL="500063" lvl="1" indent="-228600">
              <a:buSzPct val="100000"/>
              <a:buFont typeface="E+H Serif"/>
              <a:buChar char="•"/>
            </a:pPr>
            <a:r>
              <a:rPr lang="en-US" sz="1400" dirty="0" smtClean="0"/>
              <a:t>Chemical compatibility has to be validated by the customer !</a:t>
            </a:r>
            <a:endParaRPr lang="en-US" sz="1400" dirty="0"/>
          </a:p>
          <a:p>
            <a:pPr marL="500063" lvl="1" indent="-228600">
              <a:buSzPct val="100000"/>
              <a:buFont typeface="E+H Serif"/>
              <a:buChar char="•"/>
            </a:pPr>
            <a:r>
              <a:rPr lang="en-US" sz="1400" dirty="0" smtClean="0"/>
              <a:t>Samples are available on requirement</a:t>
            </a:r>
            <a:endParaRPr lang="en-US" sz="1400" dirty="0"/>
          </a:p>
        </p:txBody>
      </p:sp>
      <p:pic>
        <p:nvPicPr>
          <p:cNvPr id="588805" name="Picture 5"/>
          <p:cNvPicPr>
            <a:picLocks noGrp="1" noChangeAspect="1" noChangeArrowheads="1"/>
          </p:cNvPicPr>
          <p:nvPr>
            <p:ph type="body" sz="half" idx="4294967295"/>
          </p:nvPr>
        </p:nvPicPr>
        <p:blipFill>
          <a:blip r:embed="rId3">
            <a:extLst>
              <a:ext uri="{28A0092B-C50C-407E-A947-70E740481C1C}">
                <a14:useLocalDpi xmlns:a14="http://schemas.microsoft.com/office/drawing/2010/main" val="0"/>
              </a:ext>
            </a:extLst>
          </a:blip>
          <a:srcRect/>
          <a:stretch>
            <a:fillRect/>
          </a:stretch>
        </p:blipFill>
        <p:spPr>
          <a:xfrm>
            <a:off x="2416175" y="1396423"/>
            <a:ext cx="2827606" cy="3858490"/>
          </a:xfrm>
          <a:noFill/>
        </p:spPr>
      </p:pic>
      <p:sp>
        <p:nvSpPr>
          <p:cNvPr id="4" name="Slide Number Placeholder 3"/>
          <p:cNvSpPr>
            <a:spLocks noGrp="1"/>
          </p:cNvSpPr>
          <p:nvPr>
            <p:ph type="sldNum" sz="quarter" idx="12"/>
          </p:nvPr>
        </p:nvSpPr>
        <p:spPr/>
        <p:txBody>
          <a:bodyPr/>
          <a:lstStyle/>
          <a:p>
            <a:r>
              <a:rPr lang="en-US" dirty="0" smtClean="0"/>
              <a:t>Slide </a:t>
            </a:r>
            <a:fld id="{65DE2C66-76AF-4D02-930E-FABE9A125D97}" type="slidenum">
              <a:rPr lang="en-US" smtClean="0"/>
              <a:t>55</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42"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8"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4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50" name="Straight Connector 4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1"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3"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4995865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Some examples of applications for tantalum</a:t>
            </a:r>
          </a:p>
        </p:txBody>
      </p:sp>
      <p:sp>
        <p:nvSpPr>
          <p:cNvPr id="590852" name="Rectangle 3"/>
          <p:cNvSpPr>
            <a:spLocks noGrp="1" noChangeArrowheads="1"/>
          </p:cNvSpPr>
          <p:nvPr>
            <p:ph type="body" idx="4294967295"/>
          </p:nvPr>
        </p:nvSpPr>
        <p:spPr>
          <a:xfrm>
            <a:off x="2416175" y="1341438"/>
            <a:ext cx="6403975" cy="4751387"/>
          </a:xfrm>
        </p:spPr>
        <p:txBody>
          <a:bodyPr/>
          <a:lstStyle/>
          <a:p>
            <a:pPr marL="271463" indent="-271463">
              <a:buSzPct val="100000"/>
              <a:buFont typeface="E+H Serif"/>
              <a:buChar char="•"/>
            </a:pPr>
            <a:r>
              <a:rPr lang="en-US" dirty="0" smtClean="0"/>
              <a:t>Typical applications – Masse Flow / Volume flow, density and concentration measurement :</a:t>
            </a:r>
          </a:p>
          <a:p>
            <a:pPr lvl="1">
              <a:buSzPct val="100000"/>
              <a:buFont typeface="E+H Serif"/>
              <a:buChar char="•"/>
            </a:pPr>
            <a:r>
              <a:rPr lang="en-US" dirty="0" smtClean="0"/>
              <a:t>32% HCL (hydrochloric acid) @ 150 °C</a:t>
            </a:r>
          </a:p>
          <a:p>
            <a:pPr lvl="1">
              <a:buSzPct val="100000"/>
              <a:buFont typeface="E+H Serif"/>
              <a:buChar char="•"/>
            </a:pPr>
            <a:r>
              <a:rPr lang="en-US" dirty="0" smtClean="0"/>
              <a:t>96% </a:t>
            </a:r>
            <a:r>
              <a:rPr lang="en-US" sz="2000" dirty="0" smtClean="0"/>
              <a:t>H</a:t>
            </a:r>
            <a:r>
              <a:rPr lang="en-US" sz="2000" baseline="-25000" dirty="0" smtClean="0"/>
              <a:t>2</a:t>
            </a:r>
            <a:r>
              <a:rPr lang="en-US" sz="2000" dirty="0" smtClean="0"/>
              <a:t>SO</a:t>
            </a:r>
            <a:r>
              <a:rPr lang="en-US" sz="2000" baseline="-25000" dirty="0" smtClean="0"/>
              <a:t>4</a:t>
            </a:r>
            <a:r>
              <a:rPr lang="en-US" sz="2000" dirty="0" smtClean="0"/>
              <a:t> (Sulfuric </a:t>
            </a:r>
            <a:r>
              <a:rPr lang="en-US" dirty="0" smtClean="0"/>
              <a:t>acid) @ 120 °C</a:t>
            </a:r>
          </a:p>
          <a:p>
            <a:pPr lvl="1">
              <a:buSzPct val="100000"/>
              <a:buFont typeface="E+H Serif"/>
              <a:buChar char="•"/>
            </a:pPr>
            <a:r>
              <a:rPr lang="en-US" dirty="0" smtClean="0"/>
              <a:t>65% nitric acid @ 100 °C</a:t>
            </a:r>
          </a:p>
          <a:p>
            <a:pPr lvl="1">
              <a:buSzPct val="100000"/>
              <a:buFont typeface="E+H Serif"/>
              <a:buChar char="•"/>
            </a:pPr>
            <a:r>
              <a:rPr lang="en-US" dirty="0" smtClean="0"/>
              <a:t>85% phosphoric acid @ 100 °C</a:t>
            </a:r>
          </a:p>
          <a:p>
            <a:pPr marL="271463" indent="-271463">
              <a:buSzPct val="100000"/>
              <a:buFont typeface="E+H Serif"/>
              <a:buChar char="•"/>
            </a:pPr>
            <a:r>
              <a:rPr lang="en-US" dirty="0" smtClean="0"/>
              <a:t>Concentration measurement of acids:</a:t>
            </a:r>
          </a:p>
          <a:p>
            <a:pPr lvl="1">
              <a:buSzPct val="100000"/>
              <a:buFont typeface="E+H Serif"/>
              <a:buChar char="•"/>
            </a:pPr>
            <a:r>
              <a:rPr lang="en-US" dirty="0" smtClean="0"/>
              <a:t>Sulfuric acid @ 1840 kg/m</a:t>
            </a:r>
            <a:r>
              <a:rPr lang="en-US" baseline="30000" dirty="0" smtClean="0"/>
              <a:t>3</a:t>
            </a:r>
            <a:r>
              <a:rPr lang="en-US" dirty="0" smtClean="0"/>
              <a:t>:</a:t>
            </a:r>
            <a:br>
              <a:rPr lang="en-US" dirty="0" smtClean="0"/>
            </a:br>
            <a:r>
              <a:rPr lang="en-US" dirty="0" smtClean="0"/>
              <a:t>±1% of concentration </a:t>
            </a:r>
            <a:r>
              <a:rPr lang="en-US" dirty="0" smtClean="0">
                <a:sym typeface="Wingdings" pitchFamily="2" charset="2"/>
              </a:rPr>
              <a:t></a:t>
            </a:r>
            <a:r>
              <a:rPr lang="en-US" dirty="0" smtClean="0"/>
              <a:t> ±8 kg/m</a:t>
            </a:r>
            <a:r>
              <a:rPr lang="en-US" baseline="30000" dirty="0" smtClean="0"/>
              <a:t>3</a:t>
            </a:r>
            <a:r>
              <a:rPr lang="en-US" dirty="0" smtClean="0"/>
              <a:t> in density</a:t>
            </a:r>
          </a:p>
          <a:p>
            <a:pPr lvl="1">
              <a:buSzPct val="100000"/>
              <a:buFont typeface="E+H Serif"/>
              <a:buChar char="•"/>
            </a:pPr>
            <a:r>
              <a:rPr lang="en-US" dirty="0" smtClean="0"/>
              <a:t>Hydrochloric acid @ 1500 kg/m</a:t>
            </a:r>
            <a:r>
              <a:rPr lang="en-US" baseline="30000" dirty="0" smtClean="0"/>
              <a:t>3</a:t>
            </a:r>
            <a:r>
              <a:rPr lang="en-US" dirty="0" smtClean="0"/>
              <a:t>:</a:t>
            </a:r>
            <a:br>
              <a:rPr lang="en-US" dirty="0" smtClean="0"/>
            </a:br>
            <a:r>
              <a:rPr lang="en-US" dirty="0" smtClean="0"/>
              <a:t> ±1% of concentration </a:t>
            </a:r>
            <a:r>
              <a:rPr lang="en-US" dirty="0" smtClean="0">
                <a:sym typeface="Wingdings" pitchFamily="2" charset="2"/>
              </a:rPr>
              <a:t></a:t>
            </a:r>
            <a:r>
              <a:rPr lang="en-US" dirty="0" smtClean="0"/>
              <a:t> ±5 kg/m</a:t>
            </a:r>
            <a:r>
              <a:rPr lang="en-US" baseline="30000" dirty="0" smtClean="0"/>
              <a:t>3</a:t>
            </a:r>
            <a:r>
              <a:rPr lang="en-US" dirty="0" smtClean="0"/>
              <a:t> in density</a:t>
            </a:r>
            <a:endParaRPr lang="en-US" dirty="0"/>
          </a:p>
        </p:txBody>
      </p:sp>
      <p:sp>
        <p:nvSpPr>
          <p:cNvPr id="4" name="Slide Number Placeholder 3"/>
          <p:cNvSpPr>
            <a:spLocks noGrp="1"/>
          </p:cNvSpPr>
          <p:nvPr>
            <p:ph type="sldNum" sz="quarter" idx="12"/>
          </p:nvPr>
        </p:nvSpPr>
        <p:spPr/>
        <p:txBody>
          <a:bodyPr/>
          <a:lstStyle/>
          <a:p>
            <a:r>
              <a:rPr lang="en-US" smtClean="0"/>
              <a:t>Slide </a:t>
            </a:r>
            <a:fld id="{5D7E941A-CD0A-4BEE-B079-FE2054323CDA}" type="slidenum">
              <a:rPr lang="en-US" smtClean="0"/>
              <a:t>56</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25"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Sensors</a:t>
            </a: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6"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7"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234328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xtTitle"/>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Advantages of Promass</a:t>
            </a:r>
          </a:p>
        </p:txBody>
      </p:sp>
      <p:sp>
        <p:nvSpPr>
          <p:cNvPr id="6" name="Content Placeholder 5"/>
          <p:cNvSpPr>
            <a:spLocks noGrp="1"/>
          </p:cNvSpPr>
          <p:nvPr>
            <p:ph idx="1"/>
          </p:nvPr>
        </p:nvSpPr>
        <p:spPr>
          <a:noFill/>
          <a:ln w="9525">
            <a:noFill/>
            <a:miter lim="800000"/>
            <a:headEnd/>
            <a:tailEnd/>
          </a:ln>
          <a:effectLst/>
        </p:spPr>
        <p:txBody>
          <a:bodyPr vert="horz" wrap="square" lIns="0" tIns="0" rIns="0" bIns="0" numCol="1" anchor="t" anchorCtr="0" compatLnSpc="1">
            <a:prstTxWarp prst="textNoShape">
              <a:avLst/>
            </a:prstTxWarp>
          </a:bodyPr>
          <a:lstStyle/>
          <a:p>
            <a:endParaRPr lang="en-US"/>
          </a:p>
        </p:txBody>
      </p:sp>
      <p:sp>
        <p:nvSpPr>
          <p:cNvPr id="8" name="Slide Number Placeholder 7"/>
          <p:cNvSpPr>
            <a:spLocks noGrp="1"/>
          </p:cNvSpPr>
          <p:nvPr>
            <p:ph type="sldNum" sz="quarter" idx="12"/>
          </p:nvPr>
        </p:nvSpPr>
        <p:spPr/>
        <p:txBody>
          <a:bodyPr/>
          <a:lstStyle/>
          <a:p>
            <a:r>
              <a:rPr lang="en-US" smtClean="0"/>
              <a:t>Slide </a:t>
            </a:r>
            <a:fld id="{393652B2-EFB9-4A15-9FA6-C5BC76776199}" type="slidenum">
              <a:rPr lang="en-US" smtClean="0"/>
              <a:t>57</a:t>
            </a:fld>
            <a:endParaRPr lang="en-US" dirty="0"/>
          </a:p>
        </p:txBody>
      </p:sp>
      <p:sp>
        <p:nvSpPr>
          <p:cNvPr id="9" name="Footer Placeholder 8"/>
          <p:cNvSpPr>
            <a:spLocks noGrp="1"/>
          </p:cNvSpPr>
          <p:nvPr>
            <p:ph type="ftr" sz="quarter" idx="11"/>
          </p:nvPr>
        </p:nvSpPr>
        <p:spPr/>
        <p:txBody>
          <a:bodyPr/>
          <a:lstStyle/>
          <a:p>
            <a:r>
              <a:rPr lang="en-US" smtClean="0"/>
              <a:t>Endress+Hauser Consult AG Sales Support</a:t>
            </a:r>
            <a:endParaRPr lang="en-US" dirty="0"/>
          </a:p>
        </p:txBody>
      </p:sp>
    </p:spTree>
    <p:extLst>
      <p:ext uri="{BB962C8B-B14F-4D97-AF65-F5344CB8AC3E}">
        <p14:creationId xmlns:p14="http://schemas.microsoft.com/office/powerpoint/2010/main" val="21090947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Features / Promass  Endress+Hauser</a:t>
            </a:r>
          </a:p>
        </p:txBody>
      </p:sp>
      <p:sp>
        <p:nvSpPr>
          <p:cNvPr id="594948" name="Rectangle 3"/>
          <p:cNvSpPr>
            <a:spLocks noGrp="1" noChangeArrowheads="1"/>
          </p:cNvSpPr>
          <p:nvPr>
            <p:ph type="body" idx="4294967295"/>
          </p:nvPr>
        </p:nvSpPr>
        <p:spPr>
          <a:xfrm>
            <a:off x="2418911" y="1341759"/>
            <a:ext cx="6753225" cy="5257800"/>
          </a:xfrm>
        </p:spPr>
        <p:txBody>
          <a:bodyPr/>
          <a:lstStyle/>
          <a:p>
            <a:pPr marL="271463" indent="-271463">
              <a:buSzPct val="100000"/>
              <a:buFont typeface="E+H Serif"/>
              <a:buChar char="•"/>
            </a:pPr>
            <a:r>
              <a:rPr lang="en-US" sz="1800" dirty="0" smtClean="0">
                <a:solidFill>
                  <a:srgbClr val="A8005C"/>
                </a:solidFill>
                <a:hlinkClick r:id="rId3" action="ppaction://hlinksldjump"/>
              </a:rPr>
              <a:t>Compact</a:t>
            </a:r>
            <a:endParaRPr lang="en-US" sz="1800" dirty="0" smtClean="0">
              <a:solidFill>
                <a:srgbClr val="A8005C"/>
              </a:solidFill>
            </a:endParaRPr>
          </a:p>
          <a:p>
            <a:pPr lvl="1">
              <a:spcBef>
                <a:spcPct val="40000"/>
              </a:spcBef>
              <a:buSzPct val="100000"/>
              <a:buFont typeface="E+H Serif"/>
              <a:buChar char="•"/>
            </a:pPr>
            <a:r>
              <a:rPr lang="en-US" dirty="0" smtClean="0"/>
              <a:t>Most compact design, lightweight</a:t>
            </a:r>
          </a:p>
          <a:p>
            <a:pPr marL="271463" indent="-271463">
              <a:buSzPct val="100000"/>
              <a:buFont typeface="E+H Serif"/>
              <a:buChar char="•"/>
            </a:pPr>
            <a:r>
              <a:rPr lang="en-US" sz="1800" u="sng" dirty="0">
                <a:solidFill>
                  <a:schemeClr val="accent2"/>
                </a:solidFill>
                <a:hlinkClick r:id="rId4" action="ppaction://hlinksldjump"/>
              </a:rPr>
              <a:t>Secondary</a:t>
            </a:r>
            <a:r>
              <a:rPr lang="en-US" sz="1800" u="sng" dirty="0">
                <a:solidFill>
                  <a:schemeClr val="accent2"/>
                </a:solidFill>
              </a:rPr>
              <a:t> containment </a:t>
            </a:r>
            <a:r>
              <a:rPr lang="en-US" sz="1800" dirty="0" smtClean="0"/>
              <a:t>(excepted sensors E)</a:t>
            </a:r>
          </a:p>
          <a:p>
            <a:pPr lvl="1">
              <a:spcBef>
                <a:spcPct val="40000"/>
              </a:spcBef>
              <a:buSzPct val="100000"/>
              <a:buFont typeface="E+H Serif"/>
              <a:buChar char="•"/>
            </a:pPr>
            <a:r>
              <a:rPr lang="en-US" dirty="0" smtClean="0"/>
              <a:t>Robust construction, improved process security </a:t>
            </a:r>
          </a:p>
          <a:p>
            <a:pPr marL="271463" indent="-271463">
              <a:buSzPct val="100000"/>
              <a:buFont typeface="E+H Serif"/>
              <a:buChar char="•"/>
            </a:pPr>
            <a:r>
              <a:rPr lang="en-US" sz="1800" u="sng" dirty="0">
                <a:solidFill>
                  <a:schemeClr val="accent2"/>
                </a:solidFill>
                <a:hlinkClick r:id="rId5" action="ppaction://hlinksldjump"/>
              </a:rPr>
              <a:t>Immune</a:t>
            </a:r>
            <a:r>
              <a:rPr lang="en-US" sz="1800" u="sng" dirty="0">
                <a:solidFill>
                  <a:schemeClr val="accent2"/>
                </a:solidFill>
              </a:rPr>
              <a:t> to vibrations</a:t>
            </a:r>
          </a:p>
          <a:p>
            <a:pPr lvl="1">
              <a:spcBef>
                <a:spcPct val="40000"/>
              </a:spcBef>
              <a:buSzPct val="100000"/>
              <a:buFont typeface="E+H Serif"/>
              <a:buChar char="•"/>
            </a:pPr>
            <a:r>
              <a:rPr lang="en-US" dirty="0" smtClean="0"/>
              <a:t>No affected by pipe vibrations</a:t>
            </a:r>
          </a:p>
          <a:p>
            <a:pPr marL="271463" indent="-271463">
              <a:buSzPct val="100000"/>
              <a:buFont typeface="E+H Serif"/>
              <a:buChar char="•"/>
            </a:pPr>
            <a:r>
              <a:rPr lang="en-US" sz="1800" u="sng" dirty="0">
                <a:solidFill>
                  <a:schemeClr val="accent2"/>
                </a:solidFill>
              </a:rPr>
              <a:t>Self </a:t>
            </a:r>
            <a:r>
              <a:rPr lang="en-US" sz="1800" u="sng" dirty="0">
                <a:solidFill>
                  <a:schemeClr val="accent2"/>
                </a:solidFill>
                <a:hlinkClick r:id="rId6" action="ppaction://hlinksldjump"/>
              </a:rPr>
              <a:t>drainable</a:t>
            </a:r>
            <a:endParaRPr lang="en-US" sz="1800" u="sng" dirty="0">
              <a:solidFill>
                <a:schemeClr val="accent2"/>
              </a:solidFill>
            </a:endParaRPr>
          </a:p>
          <a:p>
            <a:pPr lvl="1">
              <a:spcBef>
                <a:spcPct val="40000"/>
              </a:spcBef>
              <a:buSzPct val="100000"/>
              <a:buFont typeface="E+H Serif"/>
              <a:buChar char="•"/>
            </a:pPr>
            <a:r>
              <a:rPr lang="en-US" dirty="0" smtClean="0"/>
              <a:t>No dead volume, available as hygienic version</a:t>
            </a:r>
          </a:p>
          <a:p>
            <a:pPr marL="271463" indent="-271463">
              <a:buSzPct val="100000"/>
              <a:buFont typeface="E+H Serif"/>
              <a:buChar char="•"/>
            </a:pPr>
            <a:r>
              <a:rPr lang="en-US" sz="1800" u="sng" dirty="0" smtClean="0">
                <a:solidFill>
                  <a:schemeClr val="accent2"/>
                </a:solidFill>
                <a:hlinkClick r:id="rId7" action="ppaction://hlinksldjump"/>
              </a:rPr>
              <a:t>Performance</a:t>
            </a:r>
            <a:endParaRPr lang="en-US" sz="1800" u="sng" dirty="0" smtClean="0">
              <a:solidFill>
                <a:schemeClr val="accent2"/>
              </a:solidFill>
            </a:endParaRPr>
          </a:p>
          <a:p>
            <a:pPr lvl="1">
              <a:spcBef>
                <a:spcPct val="40000"/>
              </a:spcBef>
              <a:buSzPct val="100000"/>
              <a:buFont typeface="E+H Serif"/>
              <a:buChar char="•"/>
            </a:pPr>
            <a:r>
              <a:rPr lang="en-US" dirty="0" smtClean="0"/>
              <a:t>0.05% with linear precision (&gt;0.5 m/s) </a:t>
            </a:r>
          </a:p>
          <a:p>
            <a:pPr lvl="1">
              <a:spcBef>
                <a:spcPct val="40000"/>
              </a:spcBef>
              <a:buSzPct val="100000"/>
              <a:buFont typeface="E+H Serif"/>
              <a:buChar char="•"/>
            </a:pPr>
            <a:r>
              <a:rPr lang="en-US" dirty="0" smtClean="0"/>
              <a:t>The least affected by temperature or pressure </a:t>
            </a:r>
            <a:endParaRPr lang="en-US" dirty="0"/>
          </a:p>
        </p:txBody>
      </p:sp>
      <p:pic>
        <p:nvPicPr>
          <p:cNvPr id="594949" name="Picture 5" descr="C08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2700" y="1395038"/>
            <a:ext cx="1106431" cy="141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950" name="Picture 6" descr="83i_m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45275" y="2973843"/>
            <a:ext cx="987425" cy="14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951" name="Picture 7" descr="13_Promass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3118" y="4214668"/>
            <a:ext cx="11160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1C087169-7C87-4E1C-8DDA-3A034A1F8D0D}" type="slidenum">
              <a:rPr lang="en-US" smtClean="0"/>
              <a:t>58</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28" name="LinkButton1">
            <a:hlinkClick r:id="rId11"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12"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13"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a:hlinkClick r:id="rId14"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a:hlinkClick r:id="rId15"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6"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7"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27292340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6"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Compact Construction</a:t>
            </a:r>
          </a:p>
        </p:txBody>
      </p:sp>
      <p:sp>
        <p:nvSpPr>
          <p:cNvPr id="596997" name="Rectangle 4"/>
          <p:cNvSpPr>
            <a:spLocks noGrp="1" noChangeArrowheads="1"/>
          </p:cNvSpPr>
          <p:nvPr>
            <p:ph type="body" idx="4294967295"/>
          </p:nvPr>
        </p:nvSpPr>
        <p:spPr>
          <a:xfrm>
            <a:off x="4167525" y="1350575"/>
            <a:ext cx="4751387" cy="2438400"/>
          </a:xfrm>
        </p:spPr>
        <p:txBody>
          <a:bodyPr/>
          <a:lstStyle/>
          <a:p>
            <a:pPr>
              <a:spcBef>
                <a:spcPct val="30000"/>
              </a:spcBef>
              <a:spcAft>
                <a:spcPct val="20000"/>
              </a:spcAft>
            </a:pPr>
            <a:r>
              <a:rPr lang="en-US" sz="1800" dirty="0" smtClean="0"/>
              <a:t>Comparison of sensors 3" (DN 80) </a:t>
            </a:r>
            <a:r>
              <a:rPr lang="en-US" sz="1800" dirty="0" err="1" smtClean="0"/>
              <a:t>Promass</a:t>
            </a:r>
            <a:endParaRPr lang="en-US" sz="1800" dirty="0" smtClean="0"/>
          </a:p>
          <a:p>
            <a:pPr>
              <a:spcBef>
                <a:spcPct val="30000"/>
              </a:spcBef>
              <a:spcAft>
                <a:spcPct val="20000"/>
              </a:spcAft>
            </a:pPr>
            <a:r>
              <a:rPr lang="en-US" sz="1800" dirty="0" smtClean="0"/>
              <a:t>Lightweight</a:t>
            </a:r>
          </a:p>
          <a:p>
            <a:pPr>
              <a:spcBef>
                <a:spcPct val="30000"/>
              </a:spcBef>
              <a:spcAft>
                <a:spcPct val="20000"/>
              </a:spcAft>
            </a:pPr>
            <a:r>
              <a:rPr lang="en-US" sz="1800" dirty="0" smtClean="0"/>
              <a:t>Required little place</a:t>
            </a:r>
          </a:p>
          <a:p>
            <a:pPr>
              <a:spcBef>
                <a:spcPct val="30000"/>
              </a:spcBef>
              <a:spcAft>
                <a:spcPct val="20000"/>
              </a:spcAft>
            </a:pPr>
            <a:r>
              <a:rPr lang="en-US" sz="1800" dirty="0" smtClean="0"/>
              <a:t>No need for support or brackets </a:t>
            </a:r>
          </a:p>
          <a:p>
            <a:pPr>
              <a:spcBef>
                <a:spcPct val="30000"/>
              </a:spcBef>
              <a:spcAft>
                <a:spcPct val="20000"/>
              </a:spcAft>
            </a:pPr>
            <a:r>
              <a:rPr lang="en-US" sz="1800" dirty="0" smtClean="0"/>
              <a:t>Simple Installation</a:t>
            </a:r>
          </a:p>
          <a:p>
            <a:pPr>
              <a:spcBef>
                <a:spcPct val="30000"/>
              </a:spcBef>
              <a:spcAft>
                <a:spcPct val="20000"/>
              </a:spcAft>
            </a:pPr>
            <a:endParaRPr lang="en-US" sz="1800" dirty="0"/>
          </a:p>
        </p:txBody>
      </p:sp>
      <p:pic>
        <p:nvPicPr>
          <p:cNvPr id="596995" name="Picture 2" descr="mass meter compared copy"/>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6175" y="1338646"/>
            <a:ext cx="144890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7543D38D-F472-4978-B931-F885294FAC75}" type="slidenum">
              <a:rPr lang="en-US" smtClean="0"/>
              <a:t>59</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3516168"/>
            <a:ext cx="5784300" cy="2576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a:hlinkClick r:id="rId8"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07424446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smtClean="0"/>
              <a:t>Frequency-shift by Mass-shift</a:t>
            </a:r>
            <a:endParaRPr lang="en-US" dirty="0"/>
          </a:p>
        </p:txBody>
      </p:sp>
      <p:grpSp>
        <p:nvGrpSpPr>
          <p:cNvPr id="317471" name="Group 31"/>
          <p:cNvGrpSpPr>
            <a:grpSpLocks/>
          </p:cNvGrpSpPr>
          <p:nvPr/>
        </p:nvGrpSpPr>
        <p:grpSpPr bwMode="auto">
          <a:xfrm>
            <a:off x="2347645" y="2393453"/>
            <a:ext cx="6357732" cy="2625358"/>
            <a:chOff x="1020" y="935"/>
            <a:chExt cx="4807" cy="1985"/>
          </a:xfrm>
        </p:grpSpPr>
        <p:grpSp>
          <p:nvGrpSpPr>
            <p:cNvPr id="317469" name="Group 29"/>
            <p:cNvGrpSpPr>
              <a:grpSpLocks/>
            </p:cNvGrpSpPr>
            <p:nvPr/>
          </p:nvGrpSpPr>
          <p:grpSpPr bwMode="auto">
            <a:xfrm>
              <a:off x="1030" y="935"/>
              <a:ext cx="4797" cy="1953"/>
              <a:chOff x="1030" y="1499"/>
              <a:chExt cx="4797" cy="1953"/>
            </a:xfrm>
          </p:grpSpPr>
          <p:grpSp>
            <p:nvGrpSpPr>
              <p:cNvPr id="317442" name="Group 2"/>
              <p:cNvGrpSpPr>
                <a:grpSpLocks/>
              </p:cNvGrpSpPr>
              <p:nvPr/>
            </p:nvGrpSpPr>
            <p:grpSpPr bwMode="auto">
              <a:xfrm>
                <a:off x="1030" y="1499"/>
                <a:ext cx="4797" cy="1906"/>
                <a:chOff x="154" y="591"/>
                <a:chExt cx="5359" cy="1944"/>
              </a:xfrm>
            </p:grpSpPr>
            <p:grpSp>
              <p:nvGrpSpPr>
                <p:cNvPr id="317443" name="Group 3"/>
                <p:cNvGrpSpPr>
                  <a:grpSpLocks/>
                </p:cNvGrpSpPr>
                <p:nvPr/>
              </p:nvGrpSpPr>
              <p:grpSpPr bwMode="auto">
                <a:xfrm>
                  <a:off x="2813" y="591"/>
                  <a:ext cx="2700" cy="1944"/>
                  <a:chOff x="2813" y="591"/>
                  <a:chExt cx="2700" cy="1944"/>
                </a:xfrm>
              </p:grpSpPr>
              <p:pic>
                <p:nvPicPr>
                  <p:cNvPr id="3174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 y="1807"/>
                    <a:ext cx="1384"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 y="591"/>
                    <a:ext cx="2574" cy="1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46" name="Rectangle 6"/>
                  <p:cNvSpPr>
                    <a:spLocks noChangeArrowheads="1"/>
                  </p:cNvSpPr>
                  <p:nvPr/>
                </p:nvSpPr>
                <p:spPr bwMode="auto">
                  <a:xfrm>
                    <a:off x="3112" y="1948"/>
                    <a:ext cx="583" cy="330"/>
                  </a:xfrm>
                  <a:prstGeom prst="rect">
                    <a:avLst/>
                  </a:prstGeom>
                  <a:solidFill>
                    <a:srgbClr val="FFFF00"/>
                  </a:solidFill>
                  <a:ln w="12700" cap="sq">
                    <a:solidFill>
                      <a:srgbClr val="FF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447" name="Text Box 7"/>
                  <p:cNvSpPr txBox="1">
                    <a:spLocks noChangeArrowheads="1"/>
                  </p:cNvSpPr>
                  <p:nvPr/>
                </p:nvSpPr>
                <p:spPr bwMode="auto">
                  <a:xfrm>
                    <a:off x="2939" y="1466"/>
                    <a:ext cx="819"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2400" dirty="0">
                        <a:latin typeface="E+H Serif"/>
                      </a:rPr>
                      <a:t>Mass:</a:t>
                    </a:r>
                  </a:p>
                  <a:p>
                    <a:pPr algn="ctr" eaLnBrk="0" hangingPunct="0"/>
                    <a:r>
                      <a:rPr lang="en-US" sz="2400" dirty="0">
                        <a:solidFill>
                          <a:srgbClr val="FE1402"/>
                        </a:solidFill>
                        <a:latin typeface="E+H Serif"/>
                      </a:rPr>
                      <a:t>10</a:t>
                    </a:r>
                    <a:r>
                      <a:rPr lang="en-US" sz="2400" dirty="0">
                        <a:latin typeface="E+H Serif"/>
                      </a:rPr>
                      <a:t> kg</a:t>
                    </a:r>
                  </a:p>
                </p:txBody>
              </p:sp>
              <p:sp>
                <p:nvSpPr>
                  <p:cNvPr id="317448" name="Oval 8"/>
                  <p:cNvSpPr>
                    <a:spLocks noChangeArrowheads="1"/>
                  </p:cNvSpPr>
                  <p:nvPr/>
                </p:nvSpPr>
                <p:spPr bwMode="auto">
                  <a:xfrm>
                    <a:off x="3311" y="1220"/>
                    <a:ext cx="113" cy="105"/>
                  </a:xfrm>
                  <a:prstGeom prst="ellipse">
                    <a:avLst/>
                  </a:prstGeom>
                  <a:solidFill>
                    <a:srgbClr val="FE140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17449" name="Group 9"/>
                  <p:cNvGrpSpPr>
                    <a:grpSpLocks/>
                  </p:cNvGrpSpPr>
                  <p:nvPr/>
                </p:nvGrpSpPr>
                <p:grpSpPr bwMode="auto">
                  <a:xfrm>
                    <a:off x="3960" y="680"/>
                    <a:ext cx="1553" cy="330"/>
                    <a:chOff x="1821" y="525"/>
                    <a:chExt cx="1625" cy="371"/>
                  </a:xfrm>
                </p:grpSpPr>
                <p:sp>
                  <p:nvSpPr>
                    <p:cNvPr id="317450" name="Text Box 10"/>
                    <p:cNvSpPr txBox="1">
                      <a:spLocks noChangeArrowheads="1"/>
                    </p:cNvSpPr>
                    <p:nvPr/>
                  </p:nvSpPr>
                  <p:spPr bwMode="auto">
                    <a:xfrm>
                      <a:off x="1821" y="525"/>
                      <a:ext cx="162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a:latin typeface="E+H Serif"/>
                        </a:rPr>
                        <a:t>Spring constant: 20 N/m</a:t>
                      </a:r>
                    </a:p>
                  </p:txBody>
                </p:sp>
                <p:sp>
                  <p:nvSpPr>
                    <p:cNvPr id="317451" name="Text Box 11"/>
                    <p:cNvSpPr txBox="1">
                      <a:spLocks noChangeArrowheads="1"/>
                    </p:cNvSpPr>
                    <p:nvPr/>
                  </p:nvSpPr>
                  <p:spPr bwMode="auto">
                    <a:xfrm>
                      <a:off x="2098" y="656"/>
                      <a:ext cx="122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dirty="0">
                          <a:latin typeface="E+H Serif"/>
                        </a:rPr>
                        <a:t>Amplitude: 10 cm</a:t>
                      </a:r>
                    </a:p>
                  </p:txBody>
                </p:sp>
              </p:grpSp>
            </p:grpSp>
            <p:grpSp>
              <p:nvGrpSpPr>
                <p:cNvPr id="317452" name="Group 12"/>
                <p:cNvGrpSpPr>
                  <a:grpSpLocks/>
                </p:cNvGrpSpPr>
                <p:nvPr/>
              </p:nvGrpSpPr>
              <p:grpSpPr bwMode="auto">
                <a:xfrm>
                  <a:off x="154" y="597"/>
                  <a:ext cx="2551" cy="1937"/>
                  <a:chOff x="172" y="1289"/>
                  <a:chExt cx="2667" cy="2181"/>
                </a:xfrm>
              </p:grpSpPr>
              <p:grpSp>
                <p:nvGrpSpPr>
                  <p:cNvPr id="317453" name="Group 13"/>
                  <p:cNvGrpSpPr>
                    <a:grpSpLocks/>
                  </p:cNvGrpSpPr>
                  <p:nvPr/>
                </p:nvGrpSpPr>
                <p:grpSpPr bwMode="auto">
                  <a:xfrm>
                    <a:off x="172" y="1289"/>
                    <a:ext cx="2667" cy="2181"/>
                    <a:chOff x="2972" y="1198"/>
                    <a:chExt cx="2667" cy="2181"/>
                  </a:xfrm>
                </p:grpSpPr>
                <p:pic>
                  <p:nvPicPr>
                    <p:cNvPr id="31745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8" y="2594"/>
                      <a:ext cx="1430"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55"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2" y="1198"/>
                      <a:ext cx="2667" cy="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56" name="Rectangle 16"/>
                    <p:cNvSpPr>
                      <a:spLocks noChangeArrowheads="1"/>
                    </p:cNvSpPr>
                    <p:nvPr/>
                  </p:nvSpPr>
                  <p:spPr bwMode="auto">
                    <a:xfrm>
                      <a:off x="3150" y="2724"/>
                      <a:ext cx="609" cy="372"/>
                    </a:xfrm>
                    <a:prstGeom prst="rect">
                      <a:avLst/>
                    </a:prstGeom>
                    <a:solidFill>
                      <a:srgbClr val="FFFF00"/>
                    </a:solidFill>
                    <a:ln w="12700" cap="sq">
                      <a:solidFill>
                        <a:srgbClr val="FF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457" name="Text Box 17"/>
                    <p:cNvSpPr txBox="1">
                      <a:spLocks noChangeArrowheads="1"/>
                    </p:cNvSpPr>
                    <p:nvPr/>
                  </p:nvSpPr>
                  <p:spPr bwMode="auto">
                    <a:xfrm>
                      <a:off x="3072" y="2197"/>
                      <a:ext cx="8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2400" dirty="0">
                          <a:latin typeface="E+H Serif"/>
                        </a:rPr>
                        <a:t>Mass:</a:t>
                      </a:r>
                    </a:p>
                    <a:p>
                      <a:pPr algn="ctr" eaLnBrk="0" hangingPunct="0"/>
                      <a:r>
                        <a:rPr lang="en-US" sz="2400" dirty="0">
                          <a:solidFill>
                            <a:srgbClr val="FE1402"/>
                          </a:solidFill>
                          <a:latin typeface="E+H Serif"/>
                        </a:rPr>
                        <a:t>1</a:t>
                      </a:r>
                      <a:r>
                        <a:rPr lang="en-US" sz="2400" dirty="0">
                          <a:latin typeface="E+H Serif"/>
                        </a:rPr>
                        <a:t> kg</a:t>
                      </a:r>
                    </a:p>
                  </p:txBody>
                </p:sp>
                <p:sp>
                  <p:nvSpPr>
                    <p:cNvPr id="317458" name="Oval 18"/>
                    <p:cNvSpPr>
                      <a:spLocks noChangeArrowheads="1"/>
                    </p:cNvSpPr>
                    <p:nvPr/>
                  </p:nvSpPr>
                  <p:spPr bwMode="auto">
                    <a:xfrm>
                      <a:off x="3486" y="1951"/>
                      <a:ext cx="82" cy="72"/>
                    </a:xfrm>
                    <a:prstGeom prst="ellipse">
                      <a:avLst/>
                    </a:prstGeom>
                    <a:solidFill>
                      <a:srgbClr val="FE140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7459" name="Line 19"/>
                  <p:cNvSpPr>
                    <a:spLocks noChangeShapeType="1"/>
                  </p:cNvSpPr>
                  <p:nvPr/>
                </p:nvSpPr>
                <p:spPr bwMode="auto">
                  <a:xfrm>
                    <a:off x="2834" y="1304"/>
                    <a:ext cx="0" cy="2154"/>
                  </a:xfrm>
                  <a:prstGeom prst="line">
                    <a:avLst/>
                  </a:prstGeom>
                  <a:noFill/>
                  <a:ln w="28575"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7460" name="Group 20"/>
                <p:cNvGrpSpPr>
                  <a:grpSpLocks/>
                </p:cNvGrpSpPr>
                <p:nvPr/>
              </p:nvGrpSpPr>
              <p:grpSpPr bwMode="auto">
                <a:xfrm>
                  <a:off x="1267" y="680"/>
                  <a:ext cx="1553" cy="331"/>
                  <a:chOff x="1820" y="525"/>
                  <a:chExt cx="1625" cy="372"/>
                </a:xfrm>
              </p:grpSpPr>
              <p:sp>
                <p:nvSpPr>
                  <p:cNvPr id="317461" name="Text Box 21"/>
                  <p:cNvSpPr txBox="1">
                    <a:spLocks noChangeArrowheads="1"/>
                  </p:cNvSpPr>
                  <p:nvPr/>
                </p:nvSpPr>
                <p:spPr bwMode="auto">
                  <a:xfrm>
                    <a:off x="1820" y="525"/>
                    <a:ext cx="162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a:latin typeface="E+H Serif"/>
                      </a:rPr>
                      <a:t>Spring constant: 20 N/m</a:t>
                    </a:r>
                  </a:p>
                </p:txBody>
              </p:sp>
              <p:sp>
                <p:nvSpPr>
                  <p:cNvPr id="317462" name="Text Box 22"/>
                  <p:cNvSpPr txBox="1">
                    <a:spLocks noChangeArrowheads="1"/>
                  </p:cNvSpPr>
                  <p:nvPr/>
                </p:nvSpPr>
                <p:spPr bwMode="auto">
                  <a:xfrm>
                    <a:off x="2097" y="657"/>
                    <a:ext cx="122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a:latin typeface="E+H Serif"/>
                      </a:rPr>
                      <a:t>Amplitude: 10 cm</a:t>
                    </a:r>
                  </a:p>
                </p:txBody>
              </p:sp>
            </p:grpSp>
          </p:grpSp>
          <p:sp>
            <p:nvSpPr>
              <p:cNvPr id="317465" name="Text Box 25"/>
              <p:cNvSpPr txBox="1">
                <a:spLocks noChangeArrowheads="1"/>
              </p:cNvSpPr>
              <p:nvPr/>
            </p:nvSpPr>
            <p:spPr bwMode="auto">
              <a:xfrm>
                <a:off x="3431" y="2963"/>
                <a:ext cx="1215" cy="48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sz="1200" b="1">
                    <a:latin typeface="E+H Serif"/>
                  </a:rPr>
                  <a:t>Oscillating time: 4.4s</a:t>
                </a:r>
                <a:r>
                  <a:rPr lang="en-US" sz="2400">
                    <a:latin typeface="E+H Serif"/>
                  </a:rPr>
                  <a:t> </a:t>
                </a:r>
              </a:p>
            </p:txBody>
          </p:sp>
          <p:sp>
            <p:nvSpPr>
              <p:cNvPr id="317467" name="Text Box 27"/>
              <p:cNvSpPr txBox="1">
                <a:spLocks noChangeArrowheads="1"/>
              </p:cNvSpPr>
              <p:nvPr/>
            </p:nvSpPr>
            <p:spPr bwMode="auto">
              <a:xfrm>
                <a:off x="4496" y="3060"/>
                <a:ext cx="1192" cy="34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1200" b="1">
                    <a:latin typeface="E+H Serif"/>
                  </a:rPr>
                  <a:t>Max. velocity: 0.20 m/s</a:t>
                </a:r>
                <a:endParaRPr lang="en-US" sz="1200">
                  <a:latin typeface="E+H Serif"/>
                </a:endParaRPr>
              </a:p>
            </p:txBody>
          </p:sp>
        </p:grpSp>
        <p:sp>
          <p:nvSpPr>
            <p:cNvPr id="317464" name="Text Box 24"/>
            <p:cNvSpPr txBox="1">
              <a:spLocks noChangeArrowheads="1"/>
            </p:cNvSpPr>
            <p:nvPr/>
          </p:nvSpPr>
          <p:spPr bwMode="auto">
            <a:xfrm>
              <a:off x="1020" y="2431"/>
              <a:ext cx="1192" cy="48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1200" b="1">
                  <a:latin typeface="E+H Serif"/>
                </a:rPr>
                <a:t>Oscillating time: 1.40 s</a:t>
              </a:r>
              <a:r>
                <a:rPr lang="en-US" sz="2400">
                  <a:latin typeface="E+H Serif"/>
                </a:rPr>
                <a:t> </a:t>
              </a:r>
            </a:p>
          </p:txBody>
        </p:sp>
        <p:sp>
          <p:nvSpPr>
            <p:cNvPr id="317466" name="Text Box 26"/>
            <p:cNvSpPr txBox="1">
              <a:spLocks noChangeArrowheads="1"/>
            </p:cNvSpPr>
            <p:nvPr/>
          </p:nvSpPr>
          <p:spPr bwMode="auto">
            <a:xfrm>
              <a:off x="2026" y="2603"/>
              <a:ext cx="1382" cy="20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b="1">
                  <a:latin typeface="E+H Serif"/>
                </a:rPr>
                <a:t>Max. velocity: 2.00 m/s</a:t>
              </a:r>
              <a:endParaRPr lang="en-US" sz="1200">
                <a:latin typeface="E+H Serif"/>
              </a:endParaRPr>
            </a:p>
          </p:txBody>
        </p:sp>
      </p:grpSp>
      <p:graphicFrame>
        <p:nvGraphicFramePr>
          <p:cNvPr id="317463" name="Object 23"/>
          <p:cNvGraphicFramePr>
            <a:graphicFrameLocks noChangeAspect="1"/>
          </p:cNvGraphicFramePr>
          <p:nvPr>
            <p:extLst>
              <p:ext uri="{D42A27DB-BD31-4B8C-83A1-F6EECF244321}">
                <p14:modId xmlns:p14="http://schemas.microsoft.com/office/powerpoint/2010/main" val="1148991075"/>
              </p:ext>
            </p:extLst>
          </p:nvPr>
        </p:nvGraphicFramePr>
        <p:xfrm>
          <a:off x="4486298" y="5116512"/>
          <a:ext cx="2100263" cy="976313"/>
        </p:xfrm>
        <a:graphic>
          <a:graphicData uri="http://schemas.openxmlformats.org/presentationml/2006/ole">
            <mc:AlternateContent xmlns:mc="http://schemas.openxmlformats.org/markup-compatibility/2006">
              <mc:Choice xmlns:v="urn:schemas-microsoft-com:vml" Requires="v">
                <p:oleObj spid="_x0000_s1057" name="Formel" r:id="rId8" imgW="952200" imgH="444240" progId="Equation.3">
                  <p:embed/>
                </p:oleObj>
              </mc:Choice>
              <mc:Fallback>
                <p:oleObj name="Formel" r:id="rId8" imgW="95220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6298" y="5116512"/>
                        <a:ext cx="2100263"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2" name="Text Box 32"/>
          <p:cNvSpPr txBox="1">
            <a:spLocks noChangeArrowheads="1"/>
          </p:cNvSpPr>
          <p:nvPr/>
        </p:nvSpPr>
        <p:spPr bwMode="auto">
          <a:xfrm>
            <a:off x="2417155" y="1340373"/>
            <a:ext cx="6402996" cy="846386"/>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400" dirty="0" smtClean="0"/>
              <a:t>The </a:t>
            </a:r>
            <a:r>
              <a:rPr lang="en-US" sz="1400" dirty="0" smtClean="0">
                <a:solidFill>
                  <a:srgbClr val="A8005C"/>
                </a:solidFill>
              </a:rPr>
              <a:t>resonance frequency</a:t>
            </a:r>
            <a:r>
              <a:rPr lang="en-US" sz="1400" dirty="0" smtClean="0"/>
              <a:t> of a </a:t>
            </a:r>
            <a:r>
              <a:rPr lang="en-US" sz="1400" dirty="0" smtClean="0">
                <a:solidFill>
                  <a:srgbClr val="A8005C"/>
                </a:solidFill>
              </a:rPr>
              <a:t>swinging system</a:t>
            </a:r>
            <a:r>
              <a:rPr lang="en-US" sz="1400" dirty="0" smtClean="0"/>
              <a:t> is dependent on the stiffness </a:t>
            </a:r>
            <a:r>
              <a:rPr lang="en-US" sz="1400" dirty="0" smtClean="0">
                <a:solidFill>
                  <a:srgbClr val="A8005C"/>
                </a:solidFill>
              </a:rPr>
              <a:t>c</a:t>
            </a:r>
            <a:r>
              <a:rPr lang="en-US" sz="1400" dirty="0" smtClean="0"/>
              <a:t> and the mass </a:t>
            </a:r>
            <a:r>
              <a:rPr lang="en-US" sz="1400" dirty="0" smtClean="0">
                <a:solidFill>
                  <a:srgbClr val="A8005C"/>
                </a:solidFill>
              </a:rPr>
              <a:t>m</a:t>
            </a:r>
            <a:r>
              <a:rPr lang="en-US" sz="1400" dirty="0" smtClean="0"/>
              <a:t>.</a:t>
            </a:r>
          </a:p>
          <a:p>
            <a:pPr>
              <a:spcBef>
                <a:spcPct val="50000"/>
              </a:spcBef>
            </a:pPr>
            <a:r>
              <a:rPr lang="en-US" sz="1400" dirty="0" smtClean="0"/>
              <a:t>The </a:t>
            </a:r>
            <a:r>
              <a:rPr lang="en-US" sz="1400" dirty="0" smtClean="0">
                <a:solidFill>
                  <a:srgbClr val="A8005C"/>
                </a:solidFill>
              </a:rPr>
              <a:t>bigger</a:t>
            </a:r>
            <a:r>
              <a:rPr lang="en-US" sz="1400" dirty="0" smtClean="0"/>
              <a:t> the mass at constant stiffness, the </a:t>
            </a:r>
            <a:r>
              <a:rPr lang="en-US" sz="1400" dirty="0" smtClean="0">
                <a:solidFill>
                  <a:srgbClr val="A8005C"/>
                </a:solidFill>
              </a:rPr>
              <a:t>lower</a:t>
            </a:r>
            <a:r>
              <a:rPr lang="en-US" sz="1400" dirty="0" smtClean="0"/>
              <a:t> the resonance frequency</a:t>
            </a:r>
            <a:endParaRPr lang="en-US" sz="1400" dirty="0"/>
          </a:p>
        </p:txBody>
      </p:sp>
      <p:sp>
        <p:nvSpPr>
          <p:cNvPr id="9" name="Slide Number Placeholder 8"/>
          <p:cNvSpPr>
            <a:spLocks noGrp="1"/>
          </p:cNvSpPr>
          <p:nvPr>
            <p:ph type="sldNum" sz="quarter" idx="12"/>
          </p:nvPr>
        </p:nvSpPr>
        <p:spPr/>
        <p:txBody>
          <a:bodyPr/>
          <a:lstStyle/>
          <a:p>
            <a:r>
              <a:rPr lang="en-US" smtClean="0"/>
              <a:t>Slide </a:t>
            </a:r>
            <a:fld id="{4CC8734D-3BFC-4A30-896B-4FF85FACB9F3}" type="slidenum">
              <a:rPr lang="en-US" smtClean="0"/>
              <a:t>6</a:t>
            </a:fld>
            <a:endParaRPr lang="en-US" dirty="0"/>
          </a:p>
        </p:txBody>
      </p:sp>
      <p:sp>
        <p:nvSpPr>
          <p:cNvPr id="10" name="Footer Placeholder 9"/>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56"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5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8" name="LinkButton2">
            <a:hlinkClick r:id="rId10"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5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0" name="LinkButton3">
            <a:hlinkClick r:id="rId11"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6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2" name="LinkButton4">
            <a:hlinkClick r:id="rId12"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6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64" name="Straight Connector 6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65" name="LinkButton1">
            <a:hlinkClick r:id="rId13"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6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7" name="LinkButton2">
            <a:hlinkClick r:id="rId14"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6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9" name="LinkButton3">
            <a:hlinkClick r:id="rId15"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7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1" name="LinkButton4">
            <a:hlinkClick r:id="rId16"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52721262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3"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Standard Secondary containment (excepted sensor E)</a:t>
            </a:r>
          </a:p>
        </p:txBody>
      </p:sp>
      <p:sp>
        <p:nvSpPr>
          <p:cNvPr id="599044" name="Rectangle 3"/>
          <p:cNvSpPr>
            <a:spLocks noGrp="1" noChangeArrowheads="1"/>
          </p:cNvSpPr>
          <p:nvPr>
            <p:ph type="body" idx="4294967295"/>
          </p:nvPr>
        </p:nvSpPr>
        <p:spPr>
          <a:xfrm>
            <a:off x="2434835" y="1340806"/>
            <a:ext cx="6385315" cy="3452813"/>
          </a:xfrm>
        </p:spPr>
        <p:txBody>
          <a:bodyPr/>
          <a:lstStyle/>
          <a:p>
            <a:pPr>
              <a:spcBef>
                <a:spcPct val="30000"/>
              </a:spcBef>
              <a:spcAft>
                <a:spcPct val="20000"/>
              </a:spcAft>
            </a:pPr>
            <a:r>
              <a:rPr lang="en-US" sz="1800" dirty="0" smtClean="0"/>
              <a:t>Serve as security if the fluid is extremely </a:t>
            </a:r>
            <a:r>
              <a:rPr lang="en-US" sz="1800" dirty="0" err="1" smtClean="0"/>
              <a:t>corrosiv</a:t>
            </a:r>
            <a:r>
              <a:rPr lang="en-US" sz="1800" dirty="0" smtClean="0"/>
              <a:t> or </a:t>
            </a:r>
            <a:r>
              <a:rPr lang="en-US" sz="1800" dirty="0" err="1" smtClean="0"/>
              <a:t>abrasiv</a:t>
            </a:r>
            <a:endParaRPr lang="en-US" sz="1800" dirty="0" smtClean="0"/>
          </a:p>
          <a:p>
            <a:pPr>
              <a:spcBef>
                <a:spcPct val="30000"/>
              </a:spcBef>
              <a:spcAft>
                <a:spcPct val="20000"/>
              </a:spcAft>
            </a:pPr>
            <a:r>
              <a:rPr lang="en-US" sz="1800" dirty="0" smtClean="0"/>
              <a:t>Specifications are checked by burst test for each diameter (Test certificate delivered by a third part)</a:t>
            </a:r>
          </a:p>
          <a:p>
            <a:pPr>
              <a:spcBef>
                <a:spcPct val="30000"/>
              </a:spcBef>
              <a:spcAft>
                <a:spcPct val="20000"/>
              </a:spcAft>
            </a:pPr>
            <a:r>
              <a:rPr lang="en-US" sz="1800" dirty="0" smtClean="0"/>
              <a:t>Enable to optimized sensors stability for high accuracy </a:t>
            </a:r>
            <a:r>
              <a:rPr lang="en-US" sz="1800" dirty="0" err="1" smtClean="0"/>
              <a:t>insitu</a:t>
            </a:r>
            <a:endParaRPr lang="en-US" sz="1800" dirty="0" smtClean="0"/>
          </a:p>
          <a:p>
            <a:pPr>
              <a:spcBef>
                <a:spcPct val="30000"/>
              </a:spcBef>
              <a:spcAft>
                <a:spcPct val="20000"/>
              </a:spcAft>
            </a:pPr>
            <a:endParaRPr lang="en-US" sz="1800" dirty="0"/>
          </a:p>
        </p:txBody>
      </p:sp>
      <p:pic>
        <p:nvPicPr>
          <p:cNvPr id="599045" name="Picture 5" descr="C004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46" y="3516168"/>
            <a:ext cx="47879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046" name="Text Box 6"/>
          <p:cNvSpPr txBox="1">
            <a:spLocks noChangeArrowheads="1"/>
          </p:cNvSpPr>
          <p:nvPr/>
        </p:nvSpPr>
        <p:spPr bwMode="auto">
          <a:xfrm>
            <a:off x="5784483" y="5297343"/>
            <a:ext cx="1633538" cy="43088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Lst>
        </p:spPr>
        <p:txBody>
          <a:bodyPr lIns="0" tIns="0" rIns="0" bIns="0">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eaLnBrk="0" hangingPunct="0">
              <a:spcBef>
                <a:spcPct val="20000"/>
              </a:spcBef>
              <a:spcAft>
                <a:spcPct val="20000"/>
              </a:spcAft>
            </a:pPr>
            <a:r>
              <a:rPr lang="en-US" sz="1400" b="1" smtClean="0">
                <a:latin typeface="E+H Serif"/>
              </a:rPr>
              <a:t>Secondary containment</a:t>
            </a:r>
            <a:endParaRPr lang="en-US" sz="1400" b="1">
              <a:latin typeface="E+H Serif"/>
            </a:endParaRPr>
          </a:p>
        </p:txBody>
      </p:sp>
      <p:sp>
        <p:nvSpPr>
          <p:cNvPr id="599047" name="Text Box 7"/>
          <p:cNvSpPr txBox="1">
            <a:spLocks noChangeArrowheads="1"/>
          </p:cNvSpPr>
          <p:nvPr/>
        </p:nvSpPr>
        <p:spPr bwMode="auto">
          <a:xfrm>
            <a:off x="7864986" y="3341543"/>
            <a:ext cx="1112838" cy="43088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Lst>
        </p:spPr>
        <p:txBody>
          <a:bodyPr lIns="0" tIns="0" rIns="0" bIns="0">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eaLnBrk="0" hangingPunct="0">
              <a:spcBef>
                <a:spcPct val="20000"/>
              </a:spcBef>
              <a:spcAft>
                <a:spcPct val="20000"/>
              </a:spcAft>
            </a:pPr>
            <a:r>
              <a:rPr lang="en-US" sz="1400" b="1" dirty="0" smtClean="0">
                <a:latin typeface="E+H Serif"/>
              </a:rPr>
              <a:t>Measuring tube</a:t>
            </a:r>
            <a:endParaRPr lang="en-US" sz="1400" b="1" dirty="0">
              <a:latin typeface="E+H Serif"/>
            </a:endParaRPr>
          </a:p>
        </p:txBody>
      </p:sp>
      <p:sp>
        <p:nvSpPr>
          <p:cNvPr id="599048" name="Line 8"/>
          <p:cNvSpPr>
            <a:spLocks noChangeShapeType="1"/>
          </p:cNvSpPr>
          <p:nvPr/>
        </p:nvSpPr>
        <p:spPr bwMode="auto">
          <a:xfrm flipH="1" flipV="1">
            <a:off x="5851158" y="4689330"/>
            <a:ext cx="519113" cy="561975"/>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9049" name="Line 9"/>
          <p:cNvSpPr>
            <a:spLocks noChangeShapeType="1"/>
          </p:cNvSpPr>
          <p:nvPr/>
        </p:nvSpPr>
        <p:spPr bwMode="auto">
          <a:xfrm flipH="1">
            <a:off x="6146433" y="3624118"/>
            <a:ext cx="1735138" cy="604837"/>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9050" name="Line 10"/>
          <p:cNvSpPr>
            <a:spLocks noChangeShapeType="1"/>
          </p:cNvSpPr>
          <p:nvPr/>
        </p:nvSpPr>
        <p:spPr bwMode="auto">
          <a:xfrm flipV="1">
            <a:off x="3719146" y="4471843"/>
            <a:ext cx="312737" cy="628650"/>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9051" name="Text Box 11"/>
          <p:cNvSpPr txBox="1">
            <a:spLocks noChangeArrowheads="1"/>
          </p:cNvSpPr>
          <p:nvPr/>
        </p:nvSpPr>
        <p:spPr bwMode="auto">
          <a:xfrm>
            <a:off x="3061921" y="5133830"/>
            <a:ext cx="838200" cy="215444"/>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Lst>
        </p:spPr>
        <p:txBody>
          <a:bodyPr lIns="0" tIns="0" rIns="0" bIns="0">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algn="ctr" eaLnBrk="0" hangingPunct="0">
              <a:spcBef>
                <a:spcPct val="20000"/>
              </a:spcBef>
              <a:spcAft>
                <a:spcPct val="20000"/>
              </a:spcAft>
            </a:pPr>
            <a:r>
              <a:rPr lang="en-US" sz="1400" b="1" smtClean="0">
                <a:latin typeface="E+H Serif"/>
              </a:rPr>
              <a:t>Nitrogen</a:t>
            </a:r>
            <a:endParaRPr lang="en-US" sz="1400" b="1">
              <a:latin typeface="E+H Serif"/>
            </a:endParaRPr>
          </a:p>
        </p:txBody>
      </p:sp>
      <p:sp>
        <p:nvSpPr>
          <p:cNvPr id="4" name="Slide Number Placeholder 3"/>
          <p:cNvSpPr>
            <a:spLocks noGrp="1"/>
          </p:cNvSpPr>
          <p:nvPr>
            <p:ph type="sldNum" sz="quarter" idx="12"/>
          </p:nvPr>
        </p:nvSpPr>
        <p:spPr/>
        <p:txBody>
          <a:bodyPr/>
          <a:lstStyle/>
          <a:p>
            <a:r>
              <a:rPr lang="en-US" smtClean="0"/>
              <a:t>Slide </a:t>
            </a:r>
            <a:fld id="{9DEFB57D-FFB1-4F95-A6EA-EF2E0E2D0ED4}" type="slidenum">
              <a:rPr lang="en-US" smtClean="0"/>
              <a:t>60</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32"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0" name="Straight Connector 3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1"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4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2801535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1"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Promass: No sensitive to pipe vibrations </a:t>
            </a:r>
          </a:p>
        </p:txBody>
      </p:sp>
      <p:sp>
        <p:nvSpPr>
          <p:cNvPr id="601092" name="Rectangle 3"/>
          <p:cNvSpPr>
            <a:spLocks noGrp="1" noChangeArrowheads="1"/>
          </p:cNvSpPr>
          <p:nvPr>
            <p:ph type="body" idx="4294967295"/>
          </p:nvPr>
        </p:nvSpPr>
        <p:spPr>
          <a:xfrm>
            <a:off x="4865147" y="1212850"/>
            <a:ext cx="4110037" cy="1579563"/>
          </a:xfrm>
        </p:spPr>
        <p:txBody>
          <a:bodyPr/>
          <a:lstStyle/>
          <a:p>
            <a:r>
              <a:rPr lang="en-US" sz="1800" dirty="0" smtClean="0"/>
              <a:t>Balanced measuring system </a:t>
            </a:r>
          </a:p>
          <a:p>
            <a:r>
              <a:rPr lang="en-US" sz="1800" dirty="0" smtClean="0"/>
              <a:t>High working frequency ( typically 600 to 1000 Hz) </a:t>
            </a:r>
            <a:r>
              <a:rPr lang="en-US" sz="1800" dirty="0" smtClean="0">
                <a:sym typeface="Wingdings" pitchFamily="2" charset="2"/>
              </a:rPr>
              <a:t> no interference with oscillations from pipe vibrations  (normally around 50 à 250 Hz) </a:t>
            </a:r>
            <a:endParaRPr lang="en-US" sz="1800" dirty="0" smtClean="0"/>
          </a:p>
          <a:p>
            <a:endParaRPr lang="en-US" sz="1800" dirty="0"/>
          </a:p>
        </p:txBody>
      </p:sp>
      <p:pic>
        <p:nvPicPr>
          <p:cNvPr id="601093" name="Picture 4" descr="C003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6888" y="1514475"/>
            <a:ext cx="18827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1094" name="Picture 5" descr="C003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450" y="2324100"/>
            <a:ext cx="28686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095" name="Text Box 6"/>
          <p:cNvSpPr txBox="1">
            <a:spLocks noChangeArrowheads="1"/>
          </p:cNvSpPr>
          <p:nvPr/>
        </p:nvSpPr>
        <p:spPr bwMode="auto">
          <a:xfrm>
            <a:off x="1766888" y="1182688"/>
            <a:ext cx="16882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E+H Weidemann Com Medium" pitchFamily="2" charset="0"/>
              </a:defRPr>
            </a:lvl1pPr>
            <a:lvl2pPr marL="742950" indent="-285750">
              <a:defRPr>
                <a:solidFill>
                  <a:schemeClr val="tx1"/>
                </a:solidFill>
                <a:latin typeface="E+H Weidemann Com Medium" pitchFamily="2" charset="0"/>
              </a:defRPr>
            </a:lvl2pPr>
            <a:lvl3pPr marL="1143000" indent="-228600">
              <a:defRPr>
                <a:solidFill>
                  <a:schemeClr val="tx1"/>
                </a:solidFill>
                <a:latin typeface="E+H Weidemann Com Medium" pitchFamily="2" charset="0"/>
              </a:defRPr>
            </a:lvl3pPr>
            <a:lvl4pPr marL="1600200" indent="-228600">
              <a:defRPr>
                <a:solidFill>
                  <a:schemeClr val="tx1"/>
                </a:solidFill>
                <a:latin typeface="E+H Weidemann Com Medium" pitchFamily="2" charset="0"/>
              </a:defRPr>
            </a:lvl4pPr>
            <a:lvl5pPr marL="2057400" indent="-228600">
              <a:defRPr>
                <a:solidFill>
                  <a:schemeClr val="tx1"/>
                </a:solidFill>
                <a:latin typeface="E+H Weidemann Com Medium" pitchFamily="2" charset="0"/>
              </a:defRPr>
            </a:lvl5pPr>
            <a:lvl6pPr marL="2514600" indent="-228600" fontAlgn="base">
              <a:spcBef>
                <a:spcPct val="0"/>
              </a:spcBef>
              <a:spcAft>
                <a:spcPct val="0"/>
              </a:spcAft>
              <a:defRPr>
                <a:solidFill>
                  <a:schemeClr val="tx1"/>
                </a:solidFill>
                <a:latin typeface="E+H Weidemann Com Medium" pitchFamily="2" charset="0"/>
              </a:defRPr>
            </a:lvl6pPr>
            <a:lvl7pPr marL="2971800" indent="-228600" fontAlgn="base">
              <a:spcBef>
                <a:spcPct val="0"/>
              </a:spcBef>
              <a:spcAft>
                <a:spcPct val="0"/>
              </a:spcAft>
              <a:defRPr>
                <a:solidFill>
                  <a:schemeClr val="tx1"/>
                </a:solidFill>
                <a:latin typeface="E+H Weidemann Com Medium" pitchFamily="2" charset="0"/>
              </a:defRPr>
            </a:lvl7pPr>
            <a:lvl8pPr marL="3429000" indent="-228600" fontAlgn="base">
              <a:spcBef>
                <a:spcPct val="0"/>
              </a:spcBef>
              <a:spcAft>
                <a:spcPct val="0"/>
              </a:spcAft>
              <a:defRPr>
                <a:solidFill>
                  <a:schemeClr val="tx1"/>
                </a:solidFill>
                <a:latin typeface="E+H Weidemann Com Medium" pitchFamily="2" charset="0"/>
              </a:defRPr>
            </a:lvl8pPr>
            <a:lvl9pPr marL="3886200" indent="-228600" fontAlgn="base">
              <a:spcBef>
                <a:spcPct val="0"/>
              </a:spcBef>
              <a:spcAft>
                <a:spcPct val="0"/>
              </a:spcAft>
              <a:defRPr>
                <a:solidFill>
                  <a:schemeClr val="tx1"/>
                </a:solidFill>
                <a:latin typeface="E+H Weidemann Com Medium" pitchFamily="2" charset="0"/>
              </a:defRPr>
            </a:lvl9pPr>
          </a:lstStyle>
          <a:p>
            <a:pPr eaLnBrk="0" hangingPunct="0">
              <a:spcBef>
                <a:spcPct val="20000"/>
              </a:spcBef>
              <a:buClr>
                <a:srgbClr val="FFCC00"/>
              </a:buClr>
              <a:buSzPct val="75000"/>
              <a:buFont typeface="Monotype Sorts" pitchFamily="2" charset="2"/>
              <a:buNone/>
            </a:pPr>
            <a:r>
              <a:rPr lang="en-US" sz="1600" b="1" smtClean="0">
                <a:latin typeface="E+H Serif"/>
              </a:rPr>
              <a:t>Barreau vibrant</a:t>
            </a:r>
            <a:endParaRPr lang="en-US" sz="1600" b="1">
              <a:latin typeface="E+H Serif"/>
            </a:endParaRPr>
          </a:p>
        </p:txBody>
      </p:sp>
      <p:grpSp>
        <p:nvGrpSpPr>
          <p:cNvPr id="601096" name="Group 7"/>
          <p:cNvGrpSpPr>
            <a:grpSpLocks noChangeAspect="1"/>
          </p:cNvGrpSpPr>
          <p:nvPr/>
        </p:nvGrpSpPr>
        <p:grpSpPr bwMode="auto">
          <a:xfrm>
            <a:off x="1735138" y="3968750"/>
            <a:ext cx="3538537" cy="2162175"/>
            <a:chOff x="144" y="576"/>
            <a:chExt cx="3600" cy="2353"/>
          </a:xfrm>
        </p:grpSpPr>
        <p:graphicFrame>
          <p:nvGraphicFramePr>
            <p:cNvPr id="601097" name="Object 9"/>
            <p:cNvGraphicFramePr>
              <a:graphicFrameLocks noChangeAspect="1"/>
            </p:cNvGraphicFramePr>
            <p:nvPr/>
          </p:nvGraphicFramePr>
          <p:xfrm>
            <a:off x="144" y="576"/>
            <a:ext cx="3600" cy="2353"/>
          </p:xfrm>
          <a:graphic>
            <a:graphicData uri="http://schemas.openxmlformats.org/presentationml/2006/ole">
              <mc:AlternateContent xmlns:mc="http://schemas.openxmlformats.org/markup-compatibility/2006">
                <mc:Choice xmlns:v="urn:schemas-microsoft-com:vml" Requires="v">
                  <p:oleObj spid="_x0000_s8255" name="CorelDRAW" r:id="rId8" imgW="5949000" imgH="3888720" progId="">
                    <p:embed/>
                  </p:oleObj>
                </mc:Choice>
                <mc:Fallback>
                  <p:oleObj name="CorelDRAW" r:id="rId8" imgW="5949000" imgH="388872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576"/>
                          <a:ext cx="3600"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1098" name="Rectangle 9"/>
            <p:cNvSpPr>
              <a:spLocks noChangeAspect="1" noChangeArrowheads="1"/>
            </p:cNvSpPr>
            <p:nvPr/>
          </p:nvSpPr>
          <p:spPr bwMode="auto">
            <a:xfrm>
              <a:off x="2544" y="576"/>
              <a:ext cx="1200"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601099" name="Rectangle 10"/>
          <p:cNvSpPr>
            <a:spLocks noChangeArrowheads="1"/>
          </p:cNvSpPr>
          <p:nvPr/>
        </p:nvSpPr>
        <p:spPr bwMode="auto">
          <a:xfrm>
            <a:off x="1736725" y="3259138"/>
            <a:ext cx="2790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1463" indent="-271463">
              <a:lnSpc>
                <a:spcPct val="110000"/>
              </a:lnSpc>
              <a:spcBef>
                <a:spcPct val="90000"/>
              </a:spcBef>
              <a:buClr>
                <a:srgbClr val="0088FF"/>
              </a:buClr>
            </a:pPr>
            <a:r>
              <a:rPr lang="en-US" smtClean="0">
                <a:solidFill>
                  <a:srgbClr val="000000"/>
                </a:solidFill>
                <a:latin typeface="E+H Serif"/>
              </a:rPr>
              <a:t>Vibration effect from competition sensors</a:t>
            </a:r>
            <a:endParaRPr lang="en-US">
              <a:solidFill>
                <a:srgbClr val="FF0089"/>
              </a:solidFill>
              <a:latin typeface="E+H Serif"/>
            </a:endParaRPr>
          </a:p>
        </p:txBody>
      </p:sp>
      <p:graphicFrame>
        <p:nvGraphicFramePr>
          <p:cNvPr id="601100" name="Object 12"/>
          <p:cNvGraphicFramePr>
            <a:graphicFrameLocks noChangeAspect="1"/>
          </p:cNvGraphicFramePr>
          <p:nvPr>
            <p:extLst>
              <p:ext uri="{D42A27DB-BD31-4B8C-83A1-F6EECF244321}">
                <p14:modId xmlns:p14="http://schemas.microsoft.com/office/powerpoint/2010/main" val="3979036357"/>
              </p:ext>
            </p:extLst>
          </p:nvPr>
        </p:nvGraphicFramePr>
        <p:xfrm>
          <a:off x="5562600" y="4011613"/>
          <a:ext cx="3232150" cy="2092325"/>
        </p:xfrm>
        <a:graphic>
          <a:graphicData uri="http://schemas.openxmlformats.org/presentationml/2006/ole">
            <mc:AlternateContent xmlns:mc="http://schemas.openxmlformats.org/markup-compatibility/2006">
              <mc:Choice xmlns:v="urn:schemas-microsoft-com:vml" Requires="v">
                <p:oleObj spid="_x0000_s8256" name="CorelDRAW" r:id="rId10" imgW="5435640" imgH="3519720" progId="">
                  <p:embed/>
                </p:oleObj>
              </mc:Choice>
              <mc:Fallback>
                <p:oleObj name="CorelDRAW" r:id="rId10" imgW="5435640" imgH="351972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2600" y="4011613"/>
                        <a:ext cx="323215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1101" name="Rectangle 12"/>
          <p:cNvSpPr>
            <a:spLocks noChangeArrowheads="1"/>
          </p:cNvSpPr>
          <p:nvPr/>
        </p:nvSpPr>
        <p:spPr bwMode="auto">
          <a:xfrm>
            <a:off x="5680075" y="3257550"/>
            <a:ext cx="3200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1463" indent="-271463">
              <a:lnSpc>
                <a:spcPct val="110000"/>
              </a:lnSpc>
              <a:spcBef>
                <a:spcPct val="90000"/>
              </a:spcBef>
              <a:buClr>
                <a:srgbClr val="0088FF"/>
              </a:buClr>
            </a:pPr>
            <a:r>
              <a:rPr lang="en-US" dirty="0" smtClean="0">
                <a:solidFill>
                  <a:srgbClr val="000000"/>
                </a:solidFill>
                <a:latin typeface="E+H Serif"/>
              </a:rPr>
              <a:t>Vibration effect from</a:t>
            </a:r>
            <a:br>
              <a:rPr lang="en-US" dirty="0" smtClean="0">
                <a:solidFill>
                  <a:srgbClr val="000000"/>
                </a:solidFill>
                <a:latin typeface="E+H Serif"/>
              </a:rPr>
            </a:br>
            <a:r>
              <a:rPr lang="en-US" dirty="0" smtClean="0">
                <a:solidFill>
                  <a:srgbClr val="000000"/>
                </a:solidFill>
                <a:latin typeface="E+H Serif"/>
              </a:rPr>
              <a:t>Endress+Hauser </a:t>
            </a:r>
            <a:r>
              <a:rPr lang="en-US" dirty="0" err="1" smtClean="0">
                <a:solidFill>
                  <a:srgbClr val="000000"/>
                </a:solidFill>
                <a:latin typeface="E+H Serif"/>
              </a:rPr>
              <a:t>promass</a:t>
            </a:r>
            <a:endParaRPr lang="en-US" dirty="0">
              <a:solidFill>
                <a:schemeClr val="bg2"/>
              </a:solidFill>
              <a:latin typeface="E+H Serif"/>
            </a:endParaRPr>
          </a:p>
        </p:txBody>
      </p:sp>
      <p:grpSp>
        <p:nvGrpSpPr>
          <p:cNvPr id="601102" name="Group 14"/>
          <p:cNvGrpSpPr>
            <a:grpSpLocks/>
          </p:cNvGrpSpPr>
          <p:nvPr/>
        </p:nvGrpSpPr>
        <p:grpSpPr bwMode="auto">
          <a:xfrm>
            <a:off x="1736725" y="1263836"/>
            <a:ext cx="6635750" cy="4957763"/>
            <a:chOff x="1266" y="896"/>
            <a:chExt cx="4180" cy="3123"/>
          </a:xfrm>
        </p:grpSpPr>
        <p:pic>
          <p:nvPicPr>
            <p:cNvPr id="601103" name="demo_f250_Nutzmode_mit_halbem_Deckel.avi">
              <a:hlinkClick r:id="" action="ppaction://media"/>
            </p:cNvPr>
            <p:cNvPicPr>
              <a:picLocks noRot="1" noChangeAspect="1" noChangeArrowheads="1"/>
            </p:cNvPicPr>
            <p:nvPr>
              <a:videoFile r:link="rId3"/>
              <p:extLst>
                <p:ext uri="{DAA4B4D4-6D71-4841-9C94-3DE7FCFB9230}">
                  <p14:media xmlns:p14="http://schemas.microsoft.com/office/powerpoint/2010/main" r:link="rId2"/>
                </p:ext>
              </p:extLst>
            </p:nvPr>
          </p:nvPicPr>
          <p:blipFill>
            <a:blip r:embed="rId12">
              <a:extLst>
                <a:ext uri="{28A0092B-C50C-407E-A947-70E740481C1C}">
                  <a14:useLocalDpi xmlns:a14="http://schemas.microsoft.com/office/drawing/2010/main" val="0"/>
                </a:ext>
              </a:extLst>
            </a:blip>
            <a:srcRect/>
            <a:stretch>
              <a:fillRect/>
            </a:stretch>
          </p:blipFill>
          <p:spPr bwMode="auto">
            <a:xfrm>
              <a:off x="1266" y="896"/>
              <a:ext cx="4090" cy="3123"/>
            </a:xfrm>
            <a:prstGeom prst="rect">
              <a:avLst/>
            </a:prstGeom>
            <a:noFill/>
            <a:extLst>
              <a:ext uri="{909E8E84-426E-40DD-AFC4-6F175D3DCCD1}">
                <a14:hiddenFill xmlns:a14="http://schemas.microsoft.com/office/drawing/2010/main">
                  <a:solidFill>
                    <a:srgbClr val="FFFFFF"/>
                  </a:solidFill>
                </a14:hiddenFill>
              </a:ext>
            </a:extLst>
          </p:spPr>
        </p:pic>
        <p:sp>
          <p:nvSpPr>
            <p:cNvPr id="601104" name="Text Box 16"/>
            <p:cNvSpPr txBox="1">
              <a:spLocks noChangeArrowheads="1"/>
            </p:cNvSpPr>
            <p:nvPr/>
          </p:nvSpPr>
          <p:spPr bwMode="auto">
            <a:xfrm>
              <a:off x="2277" y="3084"/>
              <a:ext cx="3169" cy="5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dirty="0">
                  <a:solidFill>
                    <a:srgbClr val="FFFFFF"/>
                  </a:solidFill>
                </a:rPr>
                <a:t>No twisting occurs on critical points </a:t>
              </a:r>
            </a:p>
            <a:p>
              <a:pPr algn="ctr"/>
              <a:r>
                <a:rPr lang="en-US" sz="2400" dirty="0">
                  <a:solidFill>
                    <a:srgbClr val="FFFFFF"/>
                  </a:solidFill>
                </a:rPr>
                <a:t>= Perfect protection</a:t>
              </a:r>
            </a:p>
          </p:txBody>
        </p:sp>
        <p:sp>
          <p:nvSpPr>
            <p:cNvPr id="601105" name="Line 17"/>
            <p:cNvSpPr>
              <a:spLocks noChangeShapeType="1"/>
            </p:cNvSpPr>
            <p:nvPr/>
          </p:nvSpPr>
          <p:spPr bwMode="auto">
            <a:xfrm flipH="1" flipV="1">
              <a:off x="2796" y="2772"/>
              <a:ext cx="930" cy="2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1106" name="Line 18"/>
            <p:cNvSpPr>
              <a:spLocks noChangeShapeType="1"/>
            </p:cNvSpPr>
            <p:nvPr/>
          </p:nvSpPr>
          <p:spPr bwMode="auto">
            <a:xfrm flipV="1">
              <a:off x="3810" y="2010"/>
              <a:ext cx="660" cy="942"/>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493522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01102"/>
                                        </p:tgtEl>
                                        <p:attrNameLst>
                                          <p:attrName>style.visibility</p:attrName>
                                        </p:attrNameLst>
                                      </p:cBhvr>
                                      <p:to>
                                        <p:strVal val="visible"/>
                                      </p:to>
                                    </p:set>
                                    <p:animEffect transition="in" filter="diamond(in)">
                                      <p:cBhvr>
                                        <p:cTn id="7" dur="2000"/>
                                        <p:tgtEl>
                                          <p:spTgt spid="60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9"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Self drainable construction</a:t>
            </a:r>
          </a:p>
        </p:txBody>
      </p:sp>
      <p:sp>
        <p:nvSpPr>
          <p:cNvPr id="603140" name="Rectangle 3"/>
          <p:cNvSpPr>
            <a:spLocks noGrp="1" noChangeArrowheads="1"/>
          </p:cNvSpPr>
          <p:nvPr>
            <p:ph type="body" idx="4294967295"/>
          </p:nvPr>
        </p:nvSpPr>
        <p:spPr>
          <a:xfrm>
            <a:off x="2416175" y="1319595"/>
            <a:ext cx="4745038" cy="1543050"/>
          </a:xfrm>
        </p:spPr>
        <p:txBody>
          <a:bodyPr/>
          <a:lstStyle/>
          <a:p>
            <a:pPr marL="271463" indent="-271463">
              <a:buSzPct val="100000"/>
              <a:buFont typeface="E+H Serif"/>
              <a:buChar char="•"/>
            </a:pPr>
            <a:r>
              <a:rPr lang="en-US" sz="1800" smtClean="0"/>
              <a:t>For all sensors </a:t>
            </a:r>
          </a:p>
          <a:p>
            <a:pPr lvl="1">
              <a:spcBef>
                <a:spcPct val="40000"/>
              </a:spcBef>
              <a:buSzPct val="100000"/>
              <a:buFont typeface="E+H Serif"/>
              <a:buChar char="•"/>
            </a:pPr>
            <a:r>
              <a:rPr lang="en-US" smtClean="0"/>
              <a:t>No dead volume</a:t>
            </a:r>
          </a:p>
          <a:p>
            <a:pPr lvl="1">
              <a:spcBef>
                <a:spcPct val="40000"/>
              </a:spcBef>
              <a:buSzPct val="100000"/>
              <a:buFont typeface="E+H Serif"/>
              <a:buChar char="•"/>
            </a:pPr>
            <a:r>
              <a:rPr lang="en-US" smtClean="0"/>
              <a:t>No settlings problem</a:t>
            </a:r>
          </a:p>
          <a:p>
            <a:pPr lvl="1">
              <a:spcBef>
                <a:spcPct val="40000"/>
              </a:spcBef>
              <a:buSzPct val="100000"/>
              <a:buFont typeface="E+H Serif"/>
              <a:buChar char="•"/>
            </a:pPr>
            <a:r>
              <a:rPr lang="en-US" smtClean="0"/>
              <a:t>No corrosion</a:t>
            </a:r>
          </a:p>
          <a:p>
            <a:pPr lvl="1">
              <a:spcBef>
                <a:spcPct val="40000"/>
              </a:spcBef>
              <a:buSzPct val="100000"/>
              <a:buFont typeface="E+H Serif"/>
              <a:buChar char="•"/>
            </a:pPr>
            <a:r>
              <a:rPr lang="en-US" smtClean="0"/>
              <a:t>No sensitive to coatings</a:t>
            </a:r>
          </a:p>
          <a:p>
            <a:pPr lvl="1">
              <a:spcBef>
                <a:spcPct val="40000"/>
              </a:spcBef>
              <a:buSzPct val="100000"/>
              <a:buFont typeface="E+H Serif"/>
              <a:buChar char="•"/>
            </a:pPr>
            <a:r>
              <a:rPr lang="en-US" smtClean="0"/>
              <a:t>Certified EHEDG, 3-A </a:t>
            </a:r>
            <a:endParaRPr lang="en-US"/>
          </a:p>
        </p:txBody>
      </p:sp>
      <p:pic>
        <p:nvPicPr>
          <p:cNvPr id="603141" name="Picture 4" descr="3A"/>
          <p:cNvPicPr>
            <a:picLocks noChangeAspect="1" noChangeArrowheads="1"/>
          </p:cNvPicPr>
          <p:nvPr/>
        </p:nvPicPr>
        <p:blipFill>
          <a:blip r:embed="rId3">
            <a:lum bright="-48000"/>
            <a:extLst>
              <a:ext uri="{28A0092B-C50C-407E-A947-70E740481C1C}">
                <a14:useLocalDpi xmlns:a14="http://schemas.microsoft.com/office/drawing/2010/main" val="0"/>
              </a:ext>
            </a:extLst>
          </a:blip>
          <a:srcRect/>
          <a:stretch>
            <a:fillRect/>
          </a:stretch>
        </p:blipFill>
        <p:spPr bwMode="auto">
          <a:xfrm>
            <a:off x="7107238" y="3273425"/>
            <a:ext cx="9620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314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075" y="3228975"/>
            <a:ext cx="91440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143" name="AutoShape 6">
            <a:hlinkClick r:id="rId5" action="ppaction://hlinksldjump" highlightClick="1"/>
          </p:cNvPr>
          <p:cNvSpPr>
            <a:spLocks noChangeArrowheads="1"/>
          </p:cNvSpPr>
          <p:nvPr/>
        </p:nvSpPr>
        <p:spPr bwMode="auto">
          <a:xfrm>
            <a:off x="8118058" y="5363237"/>
            <a:ext cx="676275" cy="369332"/>
          </a:xfrm>
          <a:prstGeom prst="actionButtonBackPrevious">
            <a:avLst/>
          </a:prstGeom>
          <a:solidFill>
            <a:schemeClr val="accent2"/>
          </a:solidFill>
          <a:ln w="9525">
            <a:solidFill>
              <a:schemeClr val="accent2"/>
            </a:solidFill>
            <a:miter lim="800000"/>
            <a:headEnd/>
            <a:tailEnd/>
          </a:ln>
        </p:spPr>
        <p:txBody>
          <a:bodyPr anchor="ctr">
            <a:spAutoFit/>
          </a:bodyPr>
          <a:lstStyle/>
          <a:p>
            <a:pPr algn="ctr"/>
            <a:endParaRPr lang="en-US"/>
          </a:p>
        </p:txBody>
      </p:sp>
      <p:sp>
        <p:nvSpPr>
          <p:cNvPr id="603144" name="Rectangle 7"/>
          <p:cNvSpPr>
            <a:spLocks noChangeArrowheads="1"/>
          </p:cNvSpPr>
          <p:nvPr/>
        </p:nvSpPr>
        <p:spPr bwMode="auto">
          <a:xfrm>
            <a:off x="2416175" y="4048125"/>
            <a:ext cx="2851150"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00" tIns="46800" rIns="93600" bIns="46800">
            <a:spAutoFit/>
          </a:bodyPr>
          <a:lstStyle/>
          <a:p>
            <a:r>
              <a:rPr lang="en-US" sz="1600" dirty="0" smtClean="0">
                <a:solidFill>
                  <a:srgbClr val="007CAA"/>
                </a:solidFill>
              </a:rPr>
              <a:t>Self drainable </a:t>
            </a:r>
          </a:p>
          <a:p>
            <a:r>
              <a:rPr lang="en-US" sz="1600" dirty="0" smtClean="0">
                <a:solidFill>
                  <a:srgbClr val="007CAA"/>
                </a:solidFill>
              </a:rPr>
              <a:t>With air and liquid</a:t>
            </a:r>
            <a:endParaRPr lang="en-US" sz="1600" dirty="0">
              <a:solidFill>
                <a:srgbClr val="007CAA"/>
              </a:solidFill>
            </a:endParaRPr>
          </a:p>
        </p:txBody>
      </p:sp>
      <p:pic>
        <p:nvPicPr>
          <p:cNvPr id="60314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0831" y="4554180"/>
            <a:ext cx="4820187" cy="156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A4CE1EA4-C298-42AB-A057-134B3EE01753}" type="slidenum">
              <a:rPr lang="en-US" smtClean="0"/>
              <a:t>62</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30" name="LinkButton1">
            <a:hlinkClick r:id="rId7"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1"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2">
            <a:hlinkClick r:id="rId8"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3"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5"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4">
            <a:hlinkClick r:id="rId9"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7"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8" name="Straight Connector 37"/>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9"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40"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2"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4"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13428767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5198" name="Rectangle 1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Performance - Coriolis E+H</a:t>
            </a:r>
          </a:p>
        </p:txBody>
      </p:sp>
      <p:sp>
        <p:nvSpPr>
          <p:cNvPr id="605199" name="Rectangle 13"/>
          <p:cNvSpPr>
            <a:spLocks noGrp="1" noChangeArrowheads="1"/>
          </p:cNvSpPr>
          <p:nvPr>
            <p:ph type="body" sz="half" idx="4294967295"/>
          </p:nvPr>
        </p:nvSpPr>
        <p:spPr>
          <a:xfrm>
            <a:off x="2416175" y="1349376"/>
            <a:ext cx="4829175" cy="3554412"/>
          </a:xfrm>
        </p:spPr>
        <p:txBody>
          <a:bodyPr/>
          <a:lstStyle/>
          <a:p>
            <a:pPr marL="271463" indent="-271463">
              <a:spcBef>
                <a:spcPct val="50000"/>
              </a:spcBef>
              <a:buSzPct val="100000"/>
              <a:buFont typeface="E+H Serif"/>
              <a:buChar char="•"/>
            </a:pPr>
            <a:r>
              <a:rPr lang="en-US" sz="1800" dirty="0" smtClean="0"/>
              <a:t>Accuracy : 0.30% à 0.05%</a:t>
            </a:r>
          </a:p>
          <a:p>
            <a:pPr marL="271463" indent="-271463">
              <a:spcBef>
                <a:spcPct val="50000"/>
              </a:spcBef>
              <a:buSzPct val="100000"/>
              <a:buFont typeface="E+H Serif"/>
              <a:buChar char="•"/>
            </a:pPr>
            <a:r>
              <a:rPr lang="en-US" sz="1800" dirty="0" smtClean="0"/>
              <a:t>Linear precision for v &gt; 0.5 m/s</a:t>
            </a:r>
          </a:p>
          <a:p>
            <a:pPr marL="271463" indent="-271463">
              <a:spcBef>
                <a:spcPct val="50000"/>
              </a:spcBef>
              <a:buSzPct val="100000"/>
              <a:buFont typeface="E+H Serif"/>
              <a:buChar char="•"/>
            </a:pPr>
            <a:r>
              <a:rPr lang="en-US" sz="1800" dirty="0" smtClean="0"/>
              <a:t>Temperature effect 0.0002%°C</a:t>
            </a:r>
            <a:endParaRPr lang="en-US" sz="1800" dirty="0" smtClean="0">
              <a:solidFill>
                <a:schemeClr val="tx1"/>
              </a:solidFill>
            </a:endParaRPr>
          </a:p>
          <a:p>
            <a:pPr marL="271463" indent="-271463">
              <a:spcBef>
                <a:spcPct val="50000"/>
              </a:spcBef>
              <a:buSzPct val="100000"/>
              <a:buFont typeface="E+H Serif"/>
              <a:buChar char="•"/>
            </a:pPr>
            <a:r>
              <a:rPr lang="en-US" sz="1800" dirty="0" err="1" smtClean="0">
                <a:solidFill>
                  <a:schemeClr val="tx1"/>
                </a:solidFill>
              </a:rPr>
              <a:t>Negligeable</a:t>
            </a:r>
            <a:r>
              <a:rPr lang="en-US" sz="1800" dirty="0" smtClean="0">
                <a:solidFill>
                  <a:schemeClr val="tx1"/>
                </a:solidFill>
              </a:rPr>
              <a:t> pressure effect </a:t>
            </a:r>
          </a:p>
          <a:p>
            <a:pPr marL="271463" indent="-271463">
              <a:spcBef>
                <a:spcPct val="50000"/>
              </a:spcBef>
              <a:buSzPct val="100000"/>
              <a:buFont typeface="E+H Serif"/>
              <a:buChar char="•"/>
            </a:pPr>
            <a:r>
              <a:rPr lang="en-US" sz="1800" dirty="0" smtClean="0">
                <a:solidFill>
                  <a:schemeClr val="tx1"/>
                </a:solidFill>
              </a:rPr>
              <a:t>Special density calibration possible</a:t>
            </a:r>
          </a:p>
          <a:p>
            <a:pPr marL="271463" indent="-271463">
              <a:spcBef>
                <a:spcPct val="50000"/>
              </a:spcBef>
              <a:buSzPct val="100000"/>
              <a:buFont typeface="E+H Serif"/>
              <a:buChar char="•"/>
            </a:pPr>
            <a:r>
              <a:rPr lang="en-US" sz="1800" dirty="0" smtClean="0">
                <a:solidFill>
                  <a:schemeClr val="tx1"/>
                </a:solidFill>
              </a:rPr>
              <a:t>The most accurate calibration rig in the world 0.015%, traceable according to ISO17025</a:t>
            </a:r>
            <a:endParaRPr lang="en-US" sz="1800" dirty="0">
              <a:solidFill>
                <a:schemeClr val="tx1"/>
              </a:solidFill>
            </a:endParaRPr>
          </a:p>
        </p:txBody>
      </p:sp>
      <p:pic>
        <p:nvPicPr>
          <p:cNvPr id="605194" name="imgLogo" descr="E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5" y="180975"/>
            <a:ext cx="15335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05197" name="Picture 11" descr="PromassDN25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2869" y="4420591"/>
            <a:ext cx="848025" cy="1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200" name="Picture 14" descr="C085-0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1013" y="1308100"/>
            <a:ext cx="681037"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201" name="Picture 15" descr="83i_m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6200" y="4543732"/>
            <a:ext cx="993775"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202" name="Picture 16" descr="13_Promass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8808" y="4639943"/>
            <a:ext cx="9493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204"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95" y="2579160"/>
            <a:ext cx="1494310" cy="294383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5205" name="Picture 14" descr="C085-0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0938" y="1295400"/>
            <a:ext cx="569912"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E347C418-9793-4992-81F3-8275450F0407}" type="slidenum">
              <a:rPr lang="en-US" smtClean="0"/>
              <a:t>63</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39" name="LinkButton1">
            <a:hlinkClick r:id="rId9"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10"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2"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11"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4"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a:hlinkClick r:id="rId12"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46"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7" name="Straight Connector 46"/>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8"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49"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0" name="LinkButton2">
            <a:hlinkClick r:id="rId13"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1"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2" name="LinkButton3">
            <a:hlinkClick r:id="rId14"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3"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4" name="LinkButton4">
            <a:hlinkClick r:id="rId15"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27237964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7245" name="Rectangle 1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err="1"/>
              <a:t>Coriolis</a:t>
            </a:r>
            <a:r>
              <a:rPr lang="en-US" dirty="0"/>
              <a:t> </a:t>
            </a:r>
            <a:r>
              <a:rPr lang="en-US" dirty="0" smtClean="0"/>
              <a:t>Endress+Hauser</a:t>
            </a:r>
            <a:endParaRPr lang="en-US" dirty="0"/>
          </a:p>
        </p:txBody>
      </p:sp>
      <p:sp>
        <p:nvSpPr>
          <p:cNvPr id="607246" name="Rectangle 13"/>
          <p:cNvSpPr>
            <a:spLocks noGrp="1" noChangeArrowheads="1"/>
          </p:cNvSpPr>
          <p:nvPr>
            <p:ph type="body" sz="half" idx="4294967295"/>
          </p:nvPr>
        </p:nvSpPr>
        <p:spPr>
          <a:xfrm>
            <a:off x="2415905" y="1340536"/>
            <a:ext cx="5000625" cy="3665538"/>
          </a:xfrm>
        </p:spPr>
        <p:txBody>
          <a:bodyPr/>
          <a:lstStyle/>
          <a:p>
            <a:pPr marL="271463" indent="-271463">
              <a:spcBef>
                <a:spcPct val="50000"/>
              </a:spcBef>
              <a:buSzPct val="100000"/>
              <a:buFont typeface="E+H Serif"/>
              <a:buChar char="•"/>
            </a:pPr>
            <a:r>
              <a:rPr lang="en-US" sz="1800" dirty="0" smtClean="0"/>
              <a:t>High accuracy, zero stability, little sensitive to process variations (P, T°)</a:t>
            </a:r>
          </a:p>
          <a:p>
            <a:pPr marL="271463" indent="-271463">
              <a:spcBef>
                <a:spcPct val="50000"/>
              </a:spcBef>
              <a:buSzPct val="100000"/>
              <a:buFont typeface="E+H Serif"/>
              <a:buChar char="•"/>
            </a:pPr>
            <a:r>
              <a:rPr lang="en-US" sz="1800" dirty="0" smtClean="0"/>
              <a:t>Lightweight sensors, compact and robust</a:t>
            </a:r>
          </a:p>
          <a:p>
            <a:pPr marL="271463" indent="-271463">
              <a:spcBef>
                <a:spcPct val="50000"/>
              </a:spcBef>
              <a:buSzPct val="100000"/>
              <a:buFont typeface="E+H Serif"/>
              <a:buChar char="•"/>
            </a:pPr>
            <a:r>
              <a:rPr lang="en-US" sz="1800" dirty="0" smtClean="0"/>
              <a:t>Drainable sensors from top to bottom</a:t>
            </a:r>
            <a:endParaRPr lang="en-US" sz="1800" dirty="0" smtClean="0">
              <a:solidFill>
                <a:schemeClr val="tx1"/>
              </a:solidFill>
            </a:endParaRPr>
          </a:p>
          <a:p>
            <a:pPr marL="271463" indent="-271463">
              <a:spcBef>
                <a:spcPct val="50000"/>
              </a:spcBef>
              <a:buSzPct val="100000"/>
              <a:buFont typeface="E+H Serif"/>
              <a:buChar char="•"/>
            </a:pPr>
            <a:r>
              <a:rPr lang="en-US" sz="1800" dirty="0" smtClean="0">
                <a:solidFill>
                  <a:schemeClr val="tx1"/>
                </a:solidFill>
              </a:rPr>
              <a:t>No sensitive to vibrations </a:t>
            </a:r>
          </a:p>
          <a:p>
            <a:pPr marL="271463" indent="-271463">
              <a:spcBef>
                <a:spcPct val="50000"/>
              </a:spcBef>
              <a:buSzPct val="100000"/>
              <a:buFont typeface="E+H Serif"/>
              <a:buChar char="•"/>
            </a:pPr>
            <a:r>
              <a:rPr lang="en-US" sz="1800" dirty="0" smtClean="0">
                <a:solidFill>
                  <a:schemeClr val="tx1"/>
                </a:solidFill>
              </a:rPr>
              <a:t>No influence linked to viscosity variations</a:t>
            </a:r>
          </a:p>
          <a:p>
            <a:pPr marL="271463" indent="-271463">
              <a:spcBef>
                <a:spcPct val="50000"/>
              </a:spcBef>
              <a:buSzPct val="100000"/>
              <a:buFont typeface="E+H Serif"/>
              <a:buChar char="•"/>
            </a:pPr>
            <a:r>
              <a:rPr lang="en-US" sz="1800" dirty="0" smtClean="0">
                <a:solidFill>
                  <a:schemeClr val="tx1"/>
                </a:solidFill>
              </a:rPr>
              <a:t>No inlet or outlet runs required </a:t>
            </a:r>
          </a:p>
          <a:p>
            <a:pPr marL="271463" indent="-271463">
              <a:spcBef>
                <a:spcPct val="50000"/>
              </a:spcBef>
              <a:buSzPct val="100000"/>
              <a:buFont typeface="E+H Serif"/>
              <a:buChar char="•"/>
            </a:pPr>
            <a:r>
              <a:rPr lang="en-US" sz="1800" dirty="0" smtClean="0">
                <a:solidFill>
                  <a:schemeClr val="tx1"/>
                </a:solidFill>
              </a:rPr>
              <a:t>No filters required</a:t>
            </a:r>
            <a:endParaRPr lang="en-US" sz="1800" dirty="0"/>
          </a:p>
        </p:txBody>
      </p:sp>
      <p:pic>
        <p:nvPicPr>
          <p:cNvPr id="607242" name="imgLogo" descr="E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5" y="180975"/>
            <a:ext cx="15335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07248" name="Picture 14" descr="C085-0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1531" y="1350609"/>
            <a:ext cx="681037"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24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583" y="2996279"/>
            <a:ext cx="1559255" cy="3071778"/>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7250" name="Picture 14" descr="C085-0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7037" y="1391032"/>
            <a:ext cx="569912"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r>
              <a:rPr lang="en-US" smtClean="0"/>
              <a:t>Slide </a:t>
            </a:r>
            <a:fld id="{F13FAF80-FFAF-4CB0-9105-1E45FB7EB893}" type="slidenum">
              <a:rPr lang="en-US" smtClean="0"/>
              <a:t>64</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36" name="LinkButton1">
            <a:hlinkClick r:id="rId6"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a:hlinkClick r:id="rId7"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8"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9"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4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4" name="Straight Connector 4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5" name="LinkButton1"/>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Advantages</a:t>
            </a:r>
          </a:p>
        </p:txBody>
      </p:sp>
      <p:sp>
        <p:nvSpPr>
          <p:cNvPr id="4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2">
            <a:hlinkClick r:id="rId10"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3">
            <a:hlinkClick r:id="rId11"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1" name="LinkButton4">
            <a:hlinkClick r:id="rId12"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96757437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p:txBody>
          <a:bodyPr/>
          <a:lstStyle/>
          <a:p>
            <a:r>
              <a:rPr lang="en-US" smtClean="0"/>
              <a:t>Coriolis flowmeters</a:t>
            </a:r>
            <a:endParaRPr lang="en-US"/>
          </a:p>
        </p:txBody>
      </p:sp>
      <p:sp>
        <p:nvSpPr>
          <p:cNvPr id="478211" name="Rectangle 3"/>
          <p:cNvSpPr>
            <a:spLocks noGrp="1" noChangeArrowheads="1"/>
          </p:cNvSpPr>
          <p:nvPr>
            <p:ph type="subTitle" idx="1"/>
          </p:nvPr>
        </p:nvSpPr>
        <p:spPr/>
        <p:txBody>
          <a:bodyPr/>
          <a:lstStyle/>
          <a:p>
            <a:r>
              <a:rPr lang="en-US" smtClean="0"/>
              <a:t>Installation guidelines</a:t>
            </a:r>
            <a:endParaRPr lang="en-US"/>
          </a:p>
        </p:txBody>
      </p:sp>
      <p:pic>
        <p:nvPicPr>
          <p:cNvPr id="478212" name="Picture 4" descr="Ohne Titel-1 Kopie_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98" y="2448000"/>
            <a:ext cx="8892000" cy="38160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6"/>
          </p:nvPr>
        </p:nvSpPr>
        <p:spPr/>
        <p:txBody>
          <a:bodyPr/>
          <a:lstStyle/>
          <a:p>
            <a:r>
              <a:rPr lang="en-US" smtClean="0"/>
              <a:t>Slide </a:t>
            </a:r>
            <a:fld id="{48C7650C-D1FE-47D7-89A8-5D2FB37A7CC3}" type="slidenum">
              <a:rPr lang="en-US" smtClean="0"/>
              <a:t>65</a:t>
            </a:fld>
            <a:endParaRPr lang="en-US" dirty="0"/>
          </a:p>
        </p:txBody>
      </p:sp>
      <p:sp>
        <p:nvSpPr>
          <p:cNvPr id="11" name="Footer Placeholder 10"/>
          <p:cNvSpPr>
            <a:spLocks noGrp="1"/>
          </p:cNvSpPr>
          <p:nvPr>
            <p:ph type="ftr" sz="quarter" idx="15"/>
          </p:nvPr>
        </p:nvSpPr>
        <p:spPr/>
        <p:txBody>
          <a:bodyPr/>
          <a:lstStyle/>
          <a:p>
            <a:r>
              <a:rPr lang="en-US" smtClean="0"/>
              <a:t>Endress+Hauser Consult AG Sales Support</a:t>
            </a:r>
            <a:endParaRPr lang="en-US" dirty="0"/>
          </a:p>
        </p:txBody>
      </p:sp>
      <p:pic>
        <p:nvPicPr>
          <p:cNvPr id="14" name="imgTitleImage"/>
          <p:cNvPicPr>
            <a:picLocks noGrp="1"/>
          </p:cNvPicPr>
          <p:nvPr>
            <p:ph type="pic" sz="quarter" idx="13"/>
            <p:custDataLst>
              <p:tags r:id="rId1"/>
            </p:custDataLst>
          </p:nvPr>
        </p:nvPicPr>
        <p:blipFill>
          <a:blip r:embed="rId5">
            <a:extLst>
              <a:ext uri="{28A0092B-C50C-407E-A947-70E740481C1C}">
                <a14:useLocalDpi xmlns:a14="http://schemas.microsoft.com/office/drawing/2010/main" val="0"/>
              </a:ext>
            </a:extLst>
          </a:blip>
          <a:srcRect t="15" b="15"/>
          <a:stretch>
            <a:fillRect/>
          </a:stretch>
        </p:blipFill>
        <p:spPr/>
      </p:pic>
    </p:spTree>
    <p:extLst>
      <p:ext uri="{BB962C8B-B14F-4D97-AF65-F5344CB8AC3E}">
        <p14:creationId xmlns:p14="http://schemas.microsoft.com/office/powerpoint/2010/main" val="22497777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no straight inlet run</a:t>
            </a:r>
          </a:p>
        </p:txBody>
      </p:sp>
      <p:sp>
        <p:nvSpPr>
          <p:cNvPr id="480259"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err="1"/>
              <a:t>Coriolis</a:t>
            </a:r>
            <a:r>
              <a:rPr lang="en-US" dirty="0"/>
              <a:t> meters are not affected by flow profile.</a:t>
            </a:r>
          </a:p>
          <a:p>
            <a:pPr marL="271463" indent="-271463">
              <a:buSzPct val="100000"/>
              <a:buFont typeface="E+H Serif"/>
              <a:buChar char="•"/>
            </a:pPr>
            <a:r>
              <a:rPr lang="en-US" dirty="0"/>
              <a:t>Advantages for installation:</a:t>
            </a:r>
          </a:p>
          <a:p>
            <a:pPr lvl="1">
              <a:buSzPct val="100000"/>
              <a:buFont typeface="E+H Serif"/>
              <a:buChar char="•"/>
            </a:pPr>
            <a:r>
              <a:rPr lang="en-US" dirty="0" err="1"/>
              <a:t>Coriolis</a:t>
            </a:r>
            <a:r>
              <a:rPr lang="en-US" dirty="0"/>
              <a:t> </a:t>
            </a:r>
            <a:r>
              <a:rPr lang="en-US" dirty="0" err="1"/>
              <a:t>flowmeters</a:t>
            </a:r>
            <a:r>
              <a:rPr lang="en-US" dirty="0"/>
              <a:t> do not require straight inlet or outlet runs.</a:t>
            </a:r>
          </a:p>
          <a:p>
            <a:pPr lvl="1">
              <a:buSzPct val="100000"/>
              <a:buFont typeface="E+H Serif"/>
              <a:buChar char="•"/>
            </a:pPr>
            <a:r>
              <a:rPr lang="en-US" dirty="0"/>
              <a:t>Elbows, valves, or pumps upstream do not affect the performance of the meter.</a:t>
            </a:r>
          </a:p>
          <a:p>
            <a:endParaRPr lang="en-US" dirty="0"/>
          </a:p>
        </p:txBody>
      </p:sp>
      <p:pic>
        <p:nvPicPr>
          <p:cNvPr id="480260" name="Picture 4" descr="Ohne Titel-1 Kopie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3495966"/>
            <a:ext cx="3449637" cy="25896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6"/>
          </p:nvPr>
        </p:nvSpPr>
        <p:spPr/>
        <p:txBody>
          <a:bodyPr/>
          <a:lstStyle/>
          <a:p>
            <a:r>
              <a:rPr lang="en-US" smtClean="0"/>
              <a:t>Slide </a:t>
            </a:r>
            <a:fld id="{4C9D4D0F-60F4-4C93-B16B-DF170871704B}" type="slidenum">
              <a:rPr lang="en-US" smtClean="0"/>
              <a:t>66</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6"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8"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4" name="Straight Connector 3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5"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3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97919145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3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72598"/>
            <a:ext cx="1866900" cy="1697038"/>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2306"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full pipe (1)</a:t>
            </a:r>
          </a:p>
        </p:txBody>
      </p:sp>
      <p:sp>
        <p:nvSpPr>
          <p:cNvPr id="482307" name="Rectangle 3"/>
          <p:cNvSpPr>
            <a:spLocks noGrp="1" noChangeArrowheads="1"/>
          </p:cNvSpPr>
          <p:nvPr>
            <p:ph type="body" sz="quarter" idx="17"/>
          </p:nvPr>
        </p:nvSpPr>
        <p:spPr>
          <a:xfrm>
            <a:off x="2419935" y="1329662"/>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a:t>The measuring tube(s) of a </a:t>
            </a:r>
            <a:r>
              <a:rPr lang="en-US" dirty="0" err="1"/>
              <a:t>Coriolis</a:t>
            </a:r>
            <a:r>
              <a:rPr lang="en-US" dirty="0"/>
              <a:t> meter must be kept full.</a:t>
            </a:r>
          </a:p>
          <a:p>
            <a:pPr marL="271463" indent="-271463">
              <a:buSzPct val="100000"/>
              <a:buFont typeface="E+H Serif"/>
              <a:buChar char="•"/>
            </a:pPr>
            <a:r>
              <a:rPr lang="en-US" dirty="0" err="1"/>
              <a:t>Promass</a:t>
            </a:r>
            <a:r>
              <a:rPr lang="en-US" dirty="0"/>
              <a:t> triggers “Empty pipe detection” (EPD) warning if density falls below defined limit.</a:t>
            </a:r>
          </a:p>
          <a:p>
            <a:pPr marL="271463" indent="-271463">
              <a:buSzPct val="100000"/>
              <a:buFont typeface="E+H Serif"/>
              <a:buChar char="•"/>
            </a:pPr>
            <a:r>
              <a:rPr lang="en-US" dirty="0"/>
              <a:t>Consider the following recommendations:</a:t>
            </a:r>
          </a:p>
          <a:p>
            <a:pPr lvl="1">
              <a:buSzPct val="100000"/>
              <a:buFont typeface="E+H Serif"/>
              <a:buChar char="•"/>
            </a:pPr>
            <a:r>
              <a:rPr lang="en-US" dirty="0"/>
              <a:t>Best mounting location:</a:t>
            </a:r>
            <a:br>
              <a:rPr lang="en-US" dirty="0"/>
            </a:br>
            <a:r>
              <a:rPr lang="en-US" dirty="0"/>
              <a:t>In vertical pipeline with flow streaming upwards</a:t>
            </a:r>
          </a:p>
          <a:p>
            <a:pPr lvl="1">
              <a:buSzPct val="100000"/>
              <a:buFont typeface="E+H Serif"/>
              <a:buChar char="•"/>
            </a:pPr>
            <a:r>
              <a:rPr lang="en-US" dirty="0"/>
              <a:t>Good alternative:</a:t>
            </a:r>
            <a:br>
              <a:rPr lang="en-US" dirty="0"/>
            </a:br>
            <a:r>
              <a:rPr lang="en-US" dirty="0"/>
              <a:t>Horizontal orientation on a low point in the pipeline.</a:t>
            </a:r>
          </a:p>
          <a:p>
            <a:pPr marL="271463" indent="-271463">
              <a:buSzPct val="100000"/>
              <a:buFont typeface="E+H Serif"/>
              <a:buChar char="•"/>
            </a:pPr>
            <a:endParaRPr lang="en-US" dirty="0"/>
          </a:p>
          <a:p>
            <a:pPr marL="271463" indent="-271463">
              <a:buSzPct val="100000"/>
              <a:buFont typeface="E+H Serif"/>
              <a:buChar char="•"/>
            </a:pPr>
            <a:endParaRPr lang="en-US" dirty="0"/>
          </a:p>
          <a:p>
            <a:pPr marL="271463" indent="-271463">
              <a:buSzPct val="100000"/>
              <a:buFont typeface="E+H Serif"/>
              <a:buChar char="•"/>
            </a:pPr>
            <a:endParaRPr lang="en-US" dirty="0"/>
          </a:p>
          <a:p>
            <a:endParaRPr lang="en-US" dirty="0"/>
          </a:p>
        </p:txBody>
      </p:sp>
      <p:pic>
        <p:nvPicPr>
          <p:cNvPr id="4823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4941515"/>
            <a:ext cx="2813050" cy="102076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6"/>
          </p:nvPr>
        </p:nvSpPr>
        <p:spPr/>
        <p:txBody>
          <a:bodyPr/>
          <a:lstStyle/>
          <a:p>
            <a:r>
              <a:rPr lang="en-US" smtClean="0"/>
              <a:t>Slide </a:t>
            </a:r>
            <a:fld id="{2CC9C396-4675-484A-B084-E81B3C2F78F1}" type="slidenum">
              <a:rPr lang="en-US" smtClean="0"/>
              <a:t>67</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7"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a:hlinkClick r:id="rId8"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21882751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full pipe (2)</a:t>
            </a:r>
          </a:p>
        </p:txBody>
      </p:sp>
      <p:sp>
        <p:nvSpPr>
          <p:cNvPr id="484355" name="Rectangle 3"/>
          <p:cNvSpPr>
            <a:spLocks noGrp="1" noChangeArrowheads="1"/>
          </p:cNvSpPr>
          <p:nvPr>
            <p:ph type="body" sz="quarter" idx="17"/>
          </p:nvPr>
        </p:nvSpPr>
        <p:spPr>
          <a:xfrm>
            <a:off x="2416175" y="1340768"/>
            <a:ext cx="4364453"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r>
              <a:rPr lang="en-US" dirty="0"/>
              <a:t>Consider the following restrictions:</a:t>
            </a:r>
          </a:p>
          <a:p>
            <a:pPr lvl="1"/>
            <a:r>
              <a:rPr lang="en-US" dirty="0"/>
              <a:t>Avoid installation at the highest point of a pipeline.</a:t>
            </a:r>
          </a:p>
          <a:p>
            <a:pPr lvl="1"/>
            <a:r>
              <a:rPr lang="en-US" dirty="0"/>
              <a:t>Avoid installation directly upstream of    a free pipe outlet in a vertical pipeline.</a:t>
            </a:r>
          </a:p>
          <a:p>
            <a:pPr lvl="1"/>
            <a:endParaRPr lang="en-US" dirty="0"/>
          </a:p>
          <a:p>
            <a:r>
              <a:rPr lang="en-US" dirty="0"/>
              <a:t>If installation before a free pipe outlet is inevitable:</a:t>
            </a:r>
          </a:p>
          <a:p>
            <a:pPr lvl="1"/>
            <a:r>
              <a:rPr lang="en-US" dirty="0"/>
              <a:t>Decrease nominal outlet diameter</a:t>
            </a:r>
            <a:br>
              <a:rPr lang="en-US" dirty="0"/>
            </a:br>
            <a:r>
              <a:rPr lang="en-US" dirty="0"/>
              <a:t>(Pipe restrictor or an orifice plate).</a:t>
            </a:r>
          </a:p>
          <a:p>
            <a:pPr lvl="1"/>
            <a:r>
              <a:rPr lang="en-US" dirty="0"/>
              <a:t>Consult operating manual for recommended orifice sizes.</a:t>
            </a:r>
          </a:p>
        </p:txBody>
      </p:sp>
      <p:sp>
        <p:nvSpPr>
          <p:cNvPr id="484356" name="Rectangle 4"/>
          <p:cNvSpPr>
            <a:spLocks noChangeArrowheads="1"/>
          </p:cNvSpPr>
          <p:nvPr/>
        </p:nvSpPr>
        <p:spPr bwMode="auto">
          <a:xfrm>
            <a:off x="1609725" y="5045075"/>
            <a:ext cx="61991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19138" lvl="1" indent="-268288">
              <a:lnSpc>
                <a:spcPct val="110000"/>
              </a:lnSpc>
              <a:spcBef>
                <a:spcPct val="90000"/>
              </a:spcBef>
              <a:buClr>
                <a:srgbClr val="0088FF"/>
              </a:buClr>
              <a:buFont typeface="Wingdings" pitchFamily="2" charset="2"/>
              <a:buChar char="n"/>
            </a:pPr>
            <a:endParaRPr lang="en-US" sz="1600">
              <a:solidFill>
                <a:srgbClr val="000000"/>
              </a:solidFill>
            </a:endParaRPr>
          </a:p>
        </p:txBody>
      </p:sp>
      <p:pic>
        <p:nvPicPr>
          <p:cNvPr id="484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663" y="2142743"/>
            <a:ext cx="1606990" cy="118580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970" y="4018528"/>
            <a:ext cx="756377" cy="17965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6"/>
          </p:nvPr>
        </p:nvSpPr>
        <p:spPr/>
        <p:txBody>
          <a:bodyPr/>
          <a:lstStyle/>
          <a:p>
            <a:r>
              <a:rPr lang="en-US" smtClean="0"/>
              <a:t>Slide </a:t>
            </a:r>
            <a:fld id="{ADDB258B-F13E-452D-9FDC-A11B6A70EF82}" type="slidenum">
              <a:rPr lang="en-US" smtClean="0"/>
              <a:t>68</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8" name="LinkButton1">
            <a:hlinkClick r:id="rId5"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6"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7"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a:hlinkClick r:id="rId8"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a:hlinkClick r:id="rId9"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10"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1"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19248311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entrained solid</a:t>
            </a:r>
          </a:p>
        </p:txBody>
      </p:sp>
      <p:sp>
        <p:nvSpPr>
          <p:cNvPr id="486403"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r>
              <a:rPr lang="en-US" dirty="0"/>
              <a:t>With curved measuring tubes and horizontal installation: </a:t>
            </a:r>
          </a:p>
          <a:p>
            <a:r>
              <a:rPr lang="en-US" dirty="0"/>
              <a:t>Entrained solids in liquids: do not install with curves pointing downwards (risk of solids accumulating).</a:t>
            </a:r>
          </a:p>
          <a:p>
            <a:endParaRPr lang="en-US" dirty="0"/>
          </a:p>
          <a:p>
            <a:endParaRPr lang="en-US" dirty="0"/>
          </a:p>
          <a:p>
            <a:endParaRPr lang="en-US" dirty="0"/>
          </a:p>
          <a:p>
            <a:endParaRPr lang="en-US" dirty="0"/>
          </a:p>
          <a:p>
            <a:endParaRPr lang="en-US" dirty="0"/>
          </a:p>
          <a:p>
            <a:r>
              <a:rPr lang="en-US" dirty="0"/>
              <a:t>Steam measurement: do not install with curves pointing </a:t>
            </a:r>
            <a:br>
              <a:rPr lang="en-US" dirty="0"/>
            </a:br>
            <a:r>
              <a:rPr lang="en-US" dirty="0"/>
              <a:t>downwards (risk of condensate accumulating).</a:t>
            </a:r>
          </a:p>
          <a:p>
            <a:endParaRPr lang="en-US" dirty="0"/>
          </a:p>
        </p:txBody>
      </p:sp>
      <p:grpSp>
        <p:nvGrpSpPr>
          <p:cNvPr id="486404" name="Group 4"/>
          <p:cNvGrpSpPr>
            <a:grpSpLocks/>
          </p:cNvGrpSpPr>
          <p:nvPr/>
        </p:nvGrpSpPr>
        <p:grpSpPr bwMode="auto">
          <a:xfrm>
            <a:off x="2569731" y="2920326"/>
            <a:ext cx="2561223" cy="1912128"/>
            <a:chOff x="1435" y="1785"/>
            <a:chExt cx="2040" cy="1523"/>
          </a:xfrm>
        </p:grpSpPr>
        <p:pic>
          <p:nvPicPr>
            <p:cNvPr id="4864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 y="1785"/>
              <a:ext cx="2040" cy="152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06" name="Rectangle 6"/>
            <p:cNvSpPr>
              <a:spLocks noChangeArrowheads="1"/>
            </p:cNvSpPr>
            <p:nvPr/>
          </p:nvSpPr>
          <p:spPr bwMode="auto">
            <a:xfrm>
              <a:off x="1717" y="2608"/>
              <a:ext cx="304" cy="283"/>
            </a:xfrm>
            <a:prstGeom prst="rect">
              <a:avLst/>
            </a:prstGeom>
            <a:solidFill>
              <a:schemeClr val="bg1"/>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 name="Slide Number Placeholder 4"/>
          <p:cNvSpPr>
            <a:spLocks noGrp="1"/>
          </p:cNvSpPr>
          <p:nvPr>
            <p:ph type="sldNum" sz="quarter" idx="16"/>
          </p:nvPr>
        </p:nvSpPr>
        <p:spPr/>
        <p:txBody>
          <a:bodyPr/>
          <a:lstStyle/>
          <a:p>
            <a:r>
              <a:rPr lang="en-US" smtClean="0"/>
              <a:t>Slide </a:t>
            </a:r>
            <a:fld id="{3E99101E-F2C7-4733-930F-6F2D1EA725BC}" type="slidenum">
              <a:rPr lang="en-US" smtClean="0"/>
              <a:t>69</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44"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5"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7"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8"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9"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0"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51"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52" name="Straight Connector 51"/>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3"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4"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5"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56"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7"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58"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9"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62987260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a:t>The higher the density the bigger the mass</a:t>
            </a:r>
          </a:p>
        </p:txBody>
      </p:sp>
      <p:graphicFrame>
        <p:nvGraphicFramePr>
          <p:cNvPr id="318466" name="Object 2"/>
          <p:cNvGraphicFramePr>
            <a:graphicFrameLocks noChangeAspect="1"/>
          </p:cNvGraphicFramePr>
          <p:nvPr>
            <p:extLst>
              <p:ext uri="{D42A27DB-BD31-4B8C-83A1-F6EECF244321}">
                <p14:modId xmlns:p14="http://schemas.microsoft.com/office/powerpoint/2010/main" val="3401808901"/>
              </p:ext>
            </p:extLst>
          </p:nvPr>
        </p:nvGraphicFramePr>
        <p:xfrm>
          <a:off x="6153150" y="1399348"/>
          <a:ext cx="1625600" cy="889000"/>
        </p:xfrm>
        <a:graphic>
          <a:graphicData uri="http://schemas.openxmlformats.org/presentationml/2006/ole">
            <mc:AlternateContent xmlns:mc="http://schemas.openxmlformats.org/markup-compatibility/2006">
              <mc:Choice xmlns:v="urn:schemas-microsoft-com:vml" Requires="v">
                <p:oleObj spid="_x0000_s2141" name="Formel" r:id="rId4" imgW="1625400" imgH="888840" progId="Equation.3">
                  <p:embed/>
                </p:oleObj>
              </mc:Choice>
              <mc:Fallback>
                <p:oleObj name="Formel" r:id="rId4" imgW="1625400" imgH="888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150" y="1399348"/>
                        <a:ext cx="1625600" cy="88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8467" name="Picture 3" descr="C000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1513" y="1674813"/>
            <a:ext cx="2386012" cy="2503487"/>
          </a:xfrm>
          <a:prstGeom prst="rect">
            <a:avLst/>
          </a:prstGeom>
          <a:noFill/>
          <a:extLst>
            <a:ext uri="{909E8E84-426E-40DD-AFC4-6F175D3DCCD1}">
              <a14:hiddenFill xmlns:a14="http://schemas.microsoft.com/office/drawing/2010/main">
                <a:solidFill>
                  <a:srgbClr val="FFFFFF"/>
                </a:solidFill>
              </a14:hiddenFill>
            </a:ext>
          </a:extLst>
        </p:spPr>
      </p:pic>
      <p:sp>
        <p:nvSpPr>
          <p:cNvPr id="318468" name="Line 4"/>
          <p:cNvSpPr>
            <a:spLocks noChangeShapeType="1"/>
          </p:cNvSpPr>
          <p:nvPr/>
        </p:nvSpPr>
        <p:spPr bwMode="auto">
          <a:xfrm flipH="1">
            <a:off x="4973638" y="1497013"/>
            <a:ext cx="2238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69" name="Line 5"/>
          <p:cNvSpPr>
            <a:spLocks noChangeShapeType="1"/>
          </p:cNvSpPr>
          <p:nvPr/>
        </p:nvSpPr>
        <p:spPr bwMode="auto">
          <a:xfrm flipH="1">
            <a:off x="4175125" y="1497013"/>
            <a:ext cx="785813" cy="1120775"/>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70" name="Text Box 6"/>
          <p:cNvSpPr txBox="1">
            <a:spLocks noChangeArrowheads="1"/>
          </p:cNvSpPr>
          <p:nvPr/>
        </p:nvSpPr>
        <p:spPr bwMode="auto">
          <a:xfrm>
            <a:off x="5197475" y="1308100"/>
            <a:ext cx="4074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latin typeface="E+H Serif"/>
              </a:rPr>
              <a:t>m</a:t>
            </a:r>
            <a:r>
              <a:rPr lang="en-US" sz="1600" baseline="-25000" smtClean="0">
                <a:latin typeface="E+H Serif"/>
              </a:rPr>
              <a:t>t</a:t>
            </a:r>
            <a:endParaRPr lang="en-US" sz="1600">
              <a:latin typeface="E+H Serif"/>
            </a:endParaRPr>
          </a:p>
        </p:txBody>
      </p:sp>
      <p:sp>
        <p:nvSpPr>
          <p:cNvPr id="318471" name="Text Box 7"/>
          <p:cNvSpPr txBox="1">
            <a:spLocks noChangeArrowheads="1"/>
          </p:cNvSpPr>
          <p:nvPr/>
        </p:nvSpPr>
        <p:spPr bwMode="auto">
          <a:xfrm>
            <a:off x="2686748" y="1660991"/>
            <a:ext cx="3369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latin typeface="E+H Serif"/>
              </a:rPr>
              <a:t>f</a:t>
            </a:r>
            <a:r>
              <a:rPr lang="en-US" sz="1600" baseline="-25000" smtClean="0">
                <a:latin typeface="E+H Serif"/>
              </a:rPr>
              <a:t>R</a:t>
            </a:r>
            <a:endParaRPr lang="en-US" sz="1600">
              <a:latin typeface="E+H Serif"/>
            </a:endParaRPr>
          </a:p>
        </p:txBody>
      </p:sp>
      <p:sp>
        <p:nvSpPr>
          <p:cNvPr id="318472" name="Line 8"/>
          <p:cNvSpPr>
            <a:spLocks noChangeShapeType="1"/>
          </p:cNvSpPr>
          <p:nvPr/>
        </p:nvSpPr>
        <p:spPr bwMode="auto">
          <a:xfrm flipH="1" flipV="1">
            <a:off x="4437063" y="2911475"/>
            <a:ext cx="561975" cy="1414463"/>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74" name="Text Box 10"/>
          <p:cNvSpPr txBox="1">
            <a:spLocks noChangeArrowheads="1"/>
          </p:cNvSpPr>
          <p:nvPr/>
        </p:nvSpPr>
        <p:spPr bwMode="auto">
          <a:xfrm>
            <a:off x="5210175" y="4157663"/>
            <a:ext cx="4443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latin typeface="E+H Serif"/>
              </a:rPr>
              <a:t>m</a:t>
            </a:r>
            <a:r>
              <a:rPr lang="en-US" sz="1600" baseline="-25000" smtClean="0">
                <a:latin typeface="E+H Serif"/>
              </a:rPr>
              <a:t>fl</a:t>
            </a:r>
            <a:endParaRPr lang="en-US" sz="1600">
              <a:latin typeface="E+H Serif"/>
            </a:endParaRPr>
          </a:p>
        </p:txBody>
      </p:sp>
      <p:sp>
        <p:nvSpPr>
          <p:cNvPr id="318475" name="Text Box 11"/>
          <p:cNvSpPr txBox="1">
            <a:spLocks noChangeArrowheads="1"/>
          </p:cNvSpPr>
          <p:nvPr/>
        </p:nvSpPr>
        <p:spPr bwMode="auto">
          <a:xfrm>
            <a:off x="6105525" y="2371725"/>
            <a:ext cx="2895600" cy="184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87338" algn="l"/>
              </a:tabLst>
              <a:defRPr>
                <a:solidFill>
                  <a:schemeClr val="tx1"/>
                </a:solidFill>
                <a:latin typeface="E+H Weidemann Com Medium" pitchFamily="2" charset="0"/>
              </a:defRPr>
            </a:lvl1pPr>
            <a:lvl2pPr>
              <a:tabLst>
                <a:tab pos="287338" algn="l"/>
              </a:tabLst>
              <a:defRPr>
                <a:solidFill>
                  <a:schemeClr val="tx1"/>
                </a:solidFill>
                <a:latin typeface="E+H Weidemann Com Medium" pitchFamily="2" charset="0"/>
              </a:defRPr>
            </a:lvl2pPr>
            <a:lvl3pPr>
              <a:tabLst>
                <a:tab pos="287338" algn="l"/>
              </a:tabLst>
              <a:defRPr>
                <a:solidFill>
                  <a:schemeClr val="tx1"/>
                </a:solidFill>
                <a:latin typeface="E+H Weidemann Com Medium" pitchFamily="2" charset="0"/>
              </a:defRPr>
            </a:lvl3pPr>
            <a:lvl4pPr>
              <a:tabLst>
                <a:tab pos="287338" algn="l"/>
              </a:tabLst>
              <a:defRPr>
                <a:solidFill>
                  <a:schemeClr val="tx1"/>
                </a:solidFill>
                <a:latin typeface="E+H Weidemann Com Medium" pitchFamily="2" charset="0"/>
              </a:defRPr>
            </a:lvl4pPr>
            <a:lvl5pPr>
              <a:tabLst>
                <a:tab pos="287338" algn="l"/>
              </a:tabLst>
              <a:defRPr>
                <a:solidFill>
                  <a:schemeClr val="tx1"/>
                </a:solidFill>
                <a:latin typeface="E+H Weidemann Com Medium" pitchFamily="2" charset="0"/>
              </a:defRPr>
            </a:lvl5pPr>
            <a:lvl6pPr fontAlgn="base">
              <a:spcBef>
                <a:spcPct val="0"/>
              </a:spcBef>
              <a:spcAft>
                <a:spcPct val="0"/>
              </a:spcAft>
              <a:tabLst>
                <a:tab pos="287338" algn="l"/>
              </a:tabLst>
              <a:defRPr>
                <a:solidFill>
                  <a:schemeClr val="tx1"/>
                </a:solidFill>
                <a:latin typeface="E+H Weidemann Com Medium" pitchFamily="2" charset="0"/>
              </a:defRPr>
            </a:lvl6pPr>
            <a:lvl7pPr fontAlgn="base">
              <a:spcBef>
                <a:spcPct val="0"/>
              </a:spcBef>
              <a:spcAft>
                <a:spcPct val="0"/>
              </a:spcAft>
              <a:tabLst>
                <a:tab pos="287338" algn="l"/>
              </a:tabLst>
              <a:defRPr>
                <a:solidFill>
                  <a:schemeClr val="tx1"/>
                </a:solidFill>
                <a:latin typeface="E+H Weidemann Com Medium" pitchFamily="2" charset="0"/>
              </a:defRPr>
            </a:lvl7pPr>
            <a:lvl8pPr fontAlgn="base">
              <a:spcBef>
                <a:spcPct val="0"/>
              </a:spcBef>
              <a:spcAft>
                <a:spcPct val="0"/>
              </a:spcAft>
              <a:tabLst>
                <a:tab pos="287338" algn="l"/>
              </a:tabLst>
              <a:defRPr>
                <a:solidFill>
                  <a:schemeClr val="tx1"/>
                </a:solidFill>
                <a:latin typeface="E+H Weidemann Com Medium" pitchFamily="2" charset="0"/>
              </a:defRPr>
            </a:lvl8pPr>
            <a:lvl9pPr fontAlgn="base">
              <a:spcBef>
                <a:spcPct val="0"/>
              </a:spcBef>
              <a:spcAft>
                <a:spcPct val="0"/>
              </a:spcAft>
              <a:tabLst>
                <a:tab pos="287338" algn="l"/>
              </a:tabLst>
              <a:defRPr>
                <a:solidFill>
                  <a:schemeClr val="tx1"/>
                </a:solidFill>
                <a:latin typeface="E+H Weidemann Com Medium" pitchFamily="2" charset="0"/>
              </a:defRPr>
            </a:lvl9pPr>
          </a:lstStyle>
          <a:p>
            <a:pPr eaLnBrk="0" hangingPunct="0">
              <a:spcBef>
                <a:spcPct val="50000"/>
              </a:spcBef>
            </a:pPr>
            <a:r>
              <a:rPr lang="en-US" sz="1600" smtClean="0">
                <a:solidFill>
                  <a:srgbClr val="A8005C"/>
                </a:solidFill>
                <a:latin typeface="E+H Serif"/>
              </a:rPr>
              <a:t>f</a:t>
            </a:r>
            <a:r>
              <a:rPr lang="en-US" sz="1600" baseline="-25000" smtClean="0">
                <a:solidFill>
                  <a:srgbClr val="A8005C"/>
                </a:solidFill>
                <a:latin typeface="E+H Serif"/>
              </a:rPr>
              <a:t>R	</a:t>
            </a:r>
            <a:r>
              <a:rPr lang="en-US" sz="1600" smtClean="0">
                <a:solidFill>
                  <a:srgbClr val="A8005C"/>
                </a:solidFill>
                <a:latin typeface="E+H Serif"/>
              </a:rPr>
              <a:t>= Resonant frequency</a:t>
            </a:r>
          </a:p>
          <a:p>
            <a:pPr eaLnBrk="0" hangingPunct="0">
              <a:spcBef>
                <a:spcPct val="50000"/>
              </a:spcBef>
            </a:pPr>
            <a:r>
              <a:rPr lang="en-US" sz="1600" smtClean="0">
                <a:latin typeface="E+H Serif"/>
              </a:rPr>
              <a:t>m</a:t>
            </a:r>
            <a:r>
              <a:rPr lang="en-US" sz="1600" baseline="-25000" smtClean="0">
                <a:latin typeface="E+H Serif"/>
              </a:rPr>
              <a:t>t	</a:t>
            </a:r>
            <a:r>
              <a:rPr lang="en-US" sz="1600" smtClean="0">
                <a:latin typeface="E+H Serif"/>
              </a:rPr>
              <a:t>= Tube mass</a:t>
            </a:r>
          </a:p>
          <a:p>
            <a:pPr eaLnBrk="0" hangingPunct="0">
              <a:spcBef>
                <a:spcPct val="50000"/>
              </a:spcBef>
            </a:pPr>
            <a:r>
              <a:rPr lang="en-US" sz="1600" smtClean="0">
                <a:solidFill>
                  <a:srgbClr val="A8005C"/>
                </a:solidFill>
                <a:latin typeface="E+H Serif"/>
              </a:rPr>
              <a:t>m</a:t>
            </a:r>
            <a:r>
              <a:rPr lang="en-US" sz="1600" baseline="-25000" smtClean="0">
                <a:solidFill>
                  <a:srgbClr val="A8005C"/>
                </a:solidFill>
                <a:latin typeface="E+H Serif"/>
              </a:rPr>
              <a:t>fl	</a:t>
            </a:r>
            <a:r>
              <a:rPr lang="en-US" sz="1600" smtClean="0">
                <a:solidFill>
                  <a:srgbClr val="A8005C"/>
                </a:solidFill>
                <a:latin typeface="E+H Serif"/>
              </a:rPr>
              <a:t>= Fluid mass</a:t>
            </a:r>
          </a:p>
          <a:p>
            <a:pPr eaLnBrk="0" hangingPunct="0">
              <a:spcBef>
                <a:spcPct val="50000"/>
              </a:spcBef>
            </a:pPr>
            <a:r>
              <a:rPr lang="en-US" smtClean="0">
                <a:latin typeface="E+H Serif"/>
                <a:sym typeface="Symbol" pitchFamily="18" charset="2"/>
              </a:rPr>
              <a:t></a:t>
            </a:r>
            <a:r>
              <a:rPr lang="en-US" sz="1600" baseline="-25000" smtClean="0">
                <a:latin typeface="E+H Serif"/>
              </a:rPr>
              <a:t>fl	</a:t>
            </a:r>
            <a:r>
              <a:rPr lang="en-US" sz="1600" smtClean="0">
                <a:latin typeface="E+H Serif"/>
              </a:rPr>
              <a:t>= Fluid density</a:t>
            </a:r>
          </a:p>
          <a:p>
            <a:pPr eaLnBrk="0" hangingPunct="0">
              <a:spcBef>
                <a:spcPct val="50000"/>
              </a:spcBef>
            </a:pPr>
            <a:r>
              <a:rPr lang="en-US" sz="1600" smtClean="0">
                <a:latin typeface="E+H Serif"/>
              </a:rPr>
              <a:t>c	= Constant</a:t>
            </a:r>
            <a:endParaRPr lang="en-US" sz="1600">
              <a:latin typeface="E+H Serif"/>
            </a:endParaRPr>
          </a:p>
        </p:txBody>
      </p:sp>
      <p:grpSp>
        <p:nvGrpSpPr>
          <p:cNvPr id="318501" name="Group 37"/>
          <p:cNvGrpSpPr>
            <a:grpSpLocks/>
          </p:cNvGrpSpPr>
          <p:nvPr/>
        </p:nvGrpSpPr>
        <p:grpSpPr bwMode="auto">
          <a:xfrm>
            <a:off x="6019800" y="4591050"/>
            <a:ext cx="2590800" cy="762000"/>
            <a:chOff x="3984" y="3144"/>
            <a:chExt cx="1632" cy="480"/>
          </a:xfrm>
        </p:grpSpPr>
        <p:sp>
          <p:nvSpPr>
            <p:cNvPr id="318476" name="AutoShape 12"/>
            <p:cNvSpPr>
              <a:spLocks noChangeArrowheads="1"/>
            </p:cNvSpPr>
            <p:nvPr/>
          </p:nvSpPr>
          <p:spPr bwMode="auto">
            <a:xfrm>
              <a:off x="3984" y="3144"/>
              <a:ext cx="1632" cy="480"/>
            </a:xfrm>
            <a:prstGeom prst="roundRect">
              <a:avLst>
                <a:gd name="adj" fmla="val 16667"/>
              </a:avLst>
            </a:prstGeom>
            <a:solidFill>
              <a:srgbClr val="FBCDAB"/>
            </a:solidFill>
            <a:ln w="9525">
              <a:solidFill>
                <a:schemeClr val="tx1"/>
              </a:solidFill>
              <a:round/>
              <a:headEnd/>
              <a:tailEnd/>
            </a:ln>
            <a:effectLst/>
          </p:spPr>
          <p:txBody>
            <a:bodyPr wrap="none" anchor="ctr"/>
            <a:lstStyle/>
            <a:p>
              <a:endParaRPr lang="en-US"/>
            </a:p>
          </p:txBody>
        </p:sp>
        <p:sp>
          <p:nvSpPr>
            <p:cNvPr id="318477" name="Text Box 13"/>
            <p:cNvSpPr txBox="1">
              <a:spLocks noChangeArrowheads="1"/>
            </p:cNvSpPr>
            <p:nvPr/>
          </p:nvSpPr>
          <p:spPr bwMode="auto">
            <a:xfrm>
              <a:off x="4464" y="3241"/>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600">
                  <a:latin typeface="E+H Serif"/>
                </a:rPr>
                <a:t>f</a:t>
              </a:r>
              <a:r>
                <a:rPr lang="en-US" sz="1600" baseline="-25000">
                  <a:latin typeface="E+H Serif"/>
                </a:rPr>
                <a:t>R</a:t>
              </a:r>
              <a:r>
                <a:rPr lang="en-US" sz="1600">
                  <a:latin typeface="E+H Serif"/>
                </a:rPr>
                <a:t> = ƒ(</a:t>
              </a:r>
              <a:r>
                <a:rPr lang="en-US">
                  <a:latin typeface="E+H Serif"/>
                  <a:sym typeface="Symbol" pitchFamily="18" charset="2"/>
                </a:rPr>
                <a:t></a:t>
              </a:r>
              <a:r>
                <a:rPr lang="en-US" sz="1600" baseline="-25000">
                  <a:latin typeface="E+H Serif"/>
                </a:rPr>
                <a:t>fl</a:t>
              </a:r>
              <a:r>
                <a:rPr lang="en-US" sz="1600">
                  <a:latin typeface="E+H Serif"/>
                </a:rPr>
                <a:t>)</a:t>
              </a:r>
            </a:p>
          </p:txBody>
        </p:sp>
      </p:grpSp>
      <p:sp>
        <p:nvSpPr>
          <p:cNvPr id="318473" name="Line 9"/>
          <p:cNvSpPr>
            <a:spLocks noChangeShapeType="1"/>
          </p:cNvSpPr>
          <p:nvPr/>
        </p:nvSpPr>
        <p:spPr bwMode="auto">
          <a:xfrm flipH="1">
            <a:off x="5008563" y="4325938"/>
            <a:ext cx="2238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18504" name="Group 40"/>
          <p:cNvGrpSpPr>
            <a:grpSpLocks/>
          </p:cNvGrpSpPr>
          <p:nvPr/>
        </p:nvGrpSpPr>
        <p:grpSpPr bwMode="auto">
          <a:xfrm>
            <a:off x="2361137" y="4438650"/>
            <a:ext cx="2823457" cy="1277971"/>
            <a:chOff x="1142" y="2886"/>
            <a:chExt cx="2037" cy="922"/>
          </a:xfrm>
          <a:solidFill>
            <a:srgbClr val="FBCDAB"/>
          </a:solidFill>
        </p:grpSpPr>
        <p:sp>
          <p:nvSpPr>
            <p:cNvPr id="318479" name="Rectangle 15"/>
            <p:cNvSpPr>
              <a:spLocks noChangeArrowheads="1"/>
            </p:cNvSpPr>
            <p:nvPr/>
          </p:nvSpPr>
          <p:spPr bwMode="auto">
            <a:xfrm>
              <a:off x="1142" y="2887"/>
              <a:ext cx="2035" cy="921"/>
            </a:xfrm>
            <a:prstGeom prst="rect">
              <a:avLst/>
            </a:prstGeom>
            <a:grp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81" name="Text Box 17"/>
            <p:cNvSpPr txBox="1">
              <a:spLocks noChangeArrowheads="1"/>
            </p:cNvSpPr>
            <p:nvPr/>
          </p:nvSpPr>
          <p:spPr bwMode="auto">
            <a:xfrm>
              <a:off x="2076" y="2965"/>
              <a:ext cx="437" cy="200"/>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a:latin typeface="E+H Serif"/>
                </a:rPr>
                <a:t>DN 25</a:t>
              </a:r>
            </a:p>
          </p:txBody>
        </p:sp>
        <p:sp>
          <p:nvSpPr>
            <p:cNvPr id="318482" name="Text Box 18"/>
            <p:cNvSpPr txBox="1">
              <a:spLocks noChangeArrowheads="1"/>
            </p:cNvSpPr>
            <p:nvPr/>
          </p:nvSpPr>
          <p:spPr bwMode="auto">
            <a:xfrm>
              <a:off x="2681" y="2962"/>
              <a:ext cx="498" cy="200"/>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200">
                  <a:latin typeface="E+H Serif"/>
                </a:rPr>
                <a:t>Density</a:t>
              </a:r>
            </a:p>
          </p:txBody>
        </p:sp>
        <p:sp>
          <p:nvSpPr>
            <p:cNvPr id="318483" name="Text Box 19"/>
            <p:cNvSpPr txBox="1">
              <a:spLocks noChangeArrowheads="1"/>
            </p:cNvSpPr>
            <p:nvPr/>
          </p:nvSpPr>
          <p:spPr bwMode="auto">
            <a:xfrm>
              <a:off x="1296" y="3183"/>
              <a:ext cx="338"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sz="1600">
                  <a:solidFill>
                    <a:srgbClr val="A8005C"/>
                  </a:solidFill>
                  <a:latin typeface="E+H Serif"/>
                </a:rPr>
                <a:t>Air</a:t>
              </a:r>
            </a:p>
          </p:txBody>
        </p:sp>
        <p:sp>
          <p:nvSpPr>
            <p:cNvPr id="318484" name="Text Box 20"/>
            <p:cNvSpPr txBox="1">
              <a:spLocks noChangeArrowheads="1"/>
            </p:cNvSpPr>
            <p:nvPr/>
          </p:nvSpPr>
          <p:spPr bwMode="auto">
            <a:xfrm>
              <a:off x="1178" y="3523"/>
              <a:ext cx="539"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dirty="0">
                  <a:solidFill>
                    <a:srgbClr val="007CAA"/>
                  </a:solidFill>
                  <a:latin typeface="E+H Serif"/>
                </a:rPr>
                <a:t>Water</a:t>
              </a:r>
            </a:p>
          </p:txBody>
        </p:sp>
        <p:sp>
          <p:nvSpPr>
            <p:cNvPr id="318485" name="Line 21"/>
            <p:cNvSpPr>
              <a:spLocks noChangeShapeType="1"/>
            </p:cNvSpPr>
            <p:nvPr/>
          </p:nvSpPr>
          <p:spPr bwMode="auto">
            <a:xfrm>
              <a:off x="1158" y="3168"/>
              <a:ext cx="2019" cy="0"/>
            </a:xfrm>
            <a:prstGeom prst="line">
              <a:avLst/>
            </a:prstGeom>
            <a:grp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87" name="Line 23"/>
            <p:cNvSpPr>
              <a:spLocks noChangeShapeType="1"/>
            </p:cNvSpPr>
            <p:nvPr/>
          </p:nvSpPr>
          <p:spPr bwMode="auto">
            <a:xfrm>
              <a:off x="1953" y="2889"/>
              <a:ext cx="0" cy="919"/>
            </a:xfrm>
            <a:prstGeom prst="line">
              <a:avLst/>
            </a:prstGeom>
            <a:grp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88" name="Line 24"/>
            <p:cNvSpPr>
              <a:spLocks noChangeShapeType="1"/>
            </p:cNvSpPr>
            <p:nvPr/>
          </p:nvSpPr>
          <p:spPr bwMode="auto">
            <a:xfrm>
              <a:off x="2620" y="2886"/>
              <a:ext cx="0" cy="919"/>
            </a:xfrm>
            <a:prstGeom prst="line">
              <a:avLst/>
            </a:prstGeom>
            <a:grp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89" name="Line 25"/>
            <p:cNvSpPr>
              <a:spLocks noChangeShapeType="1"/>
            </p:cNvSpPr>
            <p:nvPr/>
          </p:nvSpPr>
          <p:spPr bwMode="auto">
            <a:xfrm>
              <a:off x="1160" y="3469"/>
              <a:ext cx="2015" cy="0"/>
            </a:xfrm>
            <a:prstGeom prst="line">
              <a:avLst/>
            </a:prstGeom>
            <a:grp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91" name="Text Box 27"/>
            <p:cNvSpPr txBox="1">
              <a:spLocks noChangeArrowheads="1"/>
            </p:cNvSpPr>
            <p:nvPr/>
          </p:nvSpPr>
          <p:spPr bwMode="auto">
            <a:xfrm>
              <a:off x="1977" y="3192"/>
              <a:ext cx="597"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solidFill>
                    <a:srgbClr val="A8005C"/>
                  </a:solidFill>
                  <a:latin typeface="E+H Serif"/>
                </a:rPr>
                <a:t>950 Hz</a:t>
              </a:r>
            </a:p>
          </p:txBody>
        </p:sp>
        <p:sp>
          <p:nvSpPr>
            <p:cNvPr id="318493" name="Text Box 29"/>
            <p:cNvSpPr txBox="1">
              <a:spLocks noChangeArrowheads="1"/>
            </p:cNvSpPr>
            <p:nvPr/>
          </p:nvSpPr>
          <p:spPr bwMode="auto">
            <a:xfrm>
              <a:off x="1976" y="3528"/>
              <a:ext cx="597"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dirty="0">
                  <a:solidFill>
                    <a:srgbClr val="007CAA"/>
                  </a:solidFill>
                  <a:latin typeface="E+H Serif"/>
                </a:rPr>
                <a:t>740 Hz</a:t>
              </a:r>
            </a:p>
          </p:txBody>
        </p:sp>
        <p:sp>
          <p:nvSpPr>
            <p:cNvPr id="318494" name="Text Box 30"/>
            <p:cNvSpPr txBox="1">
              <a:spLocks noChangeArrowheads="1"/>
            </p:cNvSpPr>
            <p:nvPr/>
          </p:nvSpPr>
          <p:spPr bwMode="auto">
            <a:xfrm>
              <a:off x="2690" y="3191"/>
              <a:ext cx="343"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solidFill>
                    <a:srgbClr val="A8005C"/>
                  </a:solidFill>
                  <a:latin typeface="E+H Serif"/>
                </a:rPr>
                <a:t>1,3</a:t>
              </a:r>
            </a:p>
          </p:txBody>
        </p:sp>
        <p:sp>
          <p:nvSpPr>
            <p:cNvPr id="318495" name="Text Box 31"/>
            <p:cNvSpPr txBox="1">
              <a:spLocks noChangeArrowheads="1"/>
            </p:cNvSpPr>
            <p:nvPr/>
          </p:nvSpPr>
          <p:spPr bwMode="auto">
            <a:xfrm>
              <a:off x="2631" y="3521"/>
              <a:ext cx="476" cy="244"/>
            </a:xfrm>
            <a:prstGeom prst="rect">
              <a:avLst/>
            </a:prstGeom>
            <a:gr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dirty="0">
                  <a:solidFill>
                    <a:srgbClr val="007CAA"/>
                  </a:solidFill>
                  <a:latin typeface="E+H Serif"/>
                </a:rPr>
                <a:t>1000</a:t>
              </a:r>
            </a:p>
          </p:txBody>
        </p:sp>
        <p:graphicFrame>
          <p:nvGraphicFramePr>
            <p:cNvPr id="318496" name="Object 32"/>
            <p:cNvGraphicFramePr>
              <a:graphicFrameLocks noChangeAspect="1"/>
            </p:cNvGraphicFramePr>
            <p:nvPr>
              <p:extLst>
                <p:ext uri="{D42A27DB-BD31-4B8C-83A1-F6EECF244321}">
                  <p14:modId xmlns:p14="http://schemas.microsoft.com/office/powerpoint/2010/main" val="2479586960"/>
                </p:ext>
              </p:extLst>
            </p:nvPr>
          </p:nvGraphicFramePr>
          <p:xfrm>
            <a:off x="3024" y="3207"/>
            <a:ext cx="123" cy="206"/>
          </p:xfrm>
          <a:graphic>
            <a:graphicData uri="http://schemas.openxmlformats.org/presentationml/2006/ole">
              <mc:AlternateContent xmlns:mc="http://schemas.openxmlformats.org/markup-compatibility/2006">
                <mc:Choice xmlns:v="urn:schemas-microsoft-com:vml" Requires="v">
                  <p:oleObj spid="_x0000_s2142" name="Équation" r:id="rId7" imgW="241200" imgH="393480" progId="Equation.3">
                    <p:embed/>
                  </p:oleObj>
                </mc:Choice>
                <mc:Fallback>
                  <p:oleObj name="Équation" r:id="rId7" imgW="241200" imgH="393480" progId="Equation.3">
                    <p:embed/>
                    <p:pic>
                      <p:nvPicPr>
                        <p:cNvPr id="0" name=""/>
                        <p:cNvPicPr>
                          <a:picLocks noChangeAspect="1" noChangeArrowheads="1"/>
                        </p:cNvPicPr>
                        <p:nvPr/>
                      </p:nvPicPr>
                      <p:blipFill>
                        <a:blip r:embed="rId8"/>
                        <a:srcRect/>
                        <a:stretch>
                          <a:fillRect/>
                        </a:stretch>
                      </p:blipFill>
                      <p:spPr bwMode="auto">
                        <a:xfrm>
                          <a:off x="3024" y="3207"/>
                          <a:ext cx="123" cy="206"/>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97" name="Object 33"/>
            <p:cNvGraphicFramePr>
              <a:graphicFrameLocks noChangeAspect="1"/>
            </p:cNvGraphicFramePr>
            <p:nvPr>
              <p:extLst>
                <p:ext uri="{D42A27DB-BD31-4B8C-83A1-F6EECF244321}">
                  <p14:modId xmlns:p14="http://schemas.microsoft.com/office/powerpoint/2010/main" val="3591471369"/>
                </p:ext>
              </p:extLst>
            </p:nvPr>
          </p:nvGraphicFramePr>
          <p:xfrm>
            <a:off x="3045" y="3547"/>
            <a:ext cx="122" cy="206"/>
          </p:xfrm>
          <a:graphic>
            <a:graphicData uri="http://schemas.openxmlformats.org/presentationml/2006/ole">
              <mc:AlternateContent xmlns:mc="http://schemas.openxmlformats.org/markup-compatibility/2006">
                <mc:Choice xmlns:v="urn:schemas-microsoft-com:vml" Requires="v">
                  <p:oleObj spid="_x0000_s2143" name="Formel" r:id="rId9" imgW="241200" imgH="393480" progId="Equation.3">
                    <p:embed/>
                  </p:oleObj>
                </mc:Choice>
                <mc:Fallback>
                  <p:oleObj name="Formel" r:id="rId9" imgW="2412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5" y="3547"/>
                          <a:ext cx="122" cy="206"/>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8498" name="Line 34"/>
          <p:cNvSpPr>
            <a:spLocks noChangeShapeType="1"/>
          </p:cNvSpPr>
          <p:nvPr/>
        </p:nvSpPr>
        <p:spPr bwMode="auto">
          <a:xfrm flipH="1" flipV="1">
            <a:off x="2971800" y="2260600"/>
            <a:ext cx="723900" cy="647700"/>
          </a:xfrm>
          <a:prstGeom prst="line">
            <a:avLst/>
          </a:prstGeom>
          <a:noFill/>
          <a:ln w="12700" cap="sq">
            <a:solidFill>
              <a:schemeClr val="tx1"/>
            </a:solidFill>
            <a:round/>
            <a:headEnd type="oval"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99" name="Line 35"/>
          <p:cNvSpPr>
            <a:spLocks noChangeShapeType="1"/>
          </p:cNvSpPr>
          <p:nvPr/>
        </p:nvSpPr>
        <p:spPr bwMode="auto">
          <a:xfrm flipH="1">
            <a:off x="2667000" y="2262767"/>
            <a:ext cx="3048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502" name="Rectangle 38"/>
          <p:cNvSpPr>
            <a:spLocks noChangeArrowheads="1"/>
          </p:cNvSpPr>
          <p:nvPr/>
        </p:nvSpPr>
        <p:spPr bwMode="auto">
          <a:xfrm>
            <a:off x="2374587" y="5734606"/>
            <a:ext cx="6053260" cy="36933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dirty="0" smtClean="0"/>
              <a:t>The </a:t>
            </a:r>
            <a:r>
              <a:rPr lang="en-US" dirty="0" smtClean="0">
                <a:solidFill>
                  <a:srgbClr val="A8005C"/>
                </a:solidFill>
              </a:rPr>
              <a:t>higher</a:t>
            </a:r>
            <a:r>
              <a:rPr lang="en-US" dirty="0" smtClean="0"/>
              <a:t> the density, the </a:t>
            </a:r>
            <a:r>
              <a:rPr lang="en-US" dirty="0" smtClean="0">
                <a:solidFill>
                  <a:srgbClr val="A8005C"/>
                </a:solidFill>
              </a:rPr>
              <a:t>lower</a:t>
            </a:r>
            <a:r>
              <a:rPr lang="en-US" dirty="0" smtClean="0"/>
              <a:t> the resonance frequency</a:t>
            </a:r>
            <a:endParaRPr lang="en-US" dirty="0"/>
          </a:p>
        </p:txBody>
      </p:sp>
      <p:sp>
        <p:nvSpPr>
          <p:cNvPr id="8" name="Slide Number Placeholder 7"/>
          <p:cNvSpPr>
            <a:spLocks noGrp="1"/>
          </p:cNvSpPr>
          <p:nvPr>
            <p:ph type="sldNum" sz="quarter" idx="12"/>
          </p:nvPr>
        </p:nvSpPr>
        <p:spPr/>
        <p:txBody>
          <a:bodyPr/>
          <a:lstStyle/>
          <a:p>
            <a:r>
              <a:rPr lang="en-US" smtClean="0"/>
              <a:t>Slide </a:t>
            </a:r>
            <a:fld id="{9C14D301-C789-4DB0-8EA6-70DB916576F8}" type="slidenum">
              <a:rPr lang="en-US" smtClean="0"/>
              <a:t>7</a:t>
            </a:fld>
            <a:endParaRPr lang="en-US" dirty="0"/>
          </a:p>
        </p:txBody>
      </p:sp>
      <p:sp>
        <p:nvSpPr>
          <p:cNvPr id="9" name="Footer Placeholder 8"/>
          <p:cNvSpPr>
            <a:spLocks noGrp="1"/>
          </p:cNvSpPr>
          <p:nvPr>
            <p:ph type="ftr" sz="quarter" idx="11"/>
          </p:nvPr>
        </p:nvSpPr>
        <p:spPr/>
        <p:txBody>
          <a:bodyPr/>
          <a:lstStyle/>
          <a:p>
            <a:r>
              <a:rPr lang="en-US" dirty="0" smtClean="0"/>
              <a:t>Endress+Hauser </a:t>
            </a:r>
            <a:r>
              <a:rPr lang="en-US" dirty="0"/>
              <a:t>Abad Aguilar</a:t>
            </a:r>
            <a:endParaRPr lang="en-US" dirty="0"/>
          </a:p>
        </p:txBody>
      </p:sp>
      <p:sp>
        <p:nvSpPr>
          <p:cNvPr id="61"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62"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3" name="LinkButton2">
            <a:hlinkClick r:id="rId11"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64"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5" name="LinkButton3">
            <a:hlinkClick r:id="rId12"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66"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7" name="LinkButton4">
            <a:hlinkClick r:id="rId13"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68"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69" name="Straight Connector 68"/>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70" name="LinkButton1">
            <a:hlinkClick r:id="rId14"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71"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2" name="LinkButton2">
            <a:hlinkClick r:id="rId15"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73"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4" name="LinkButton3">
            <a:hlinkClick r:id="rId16"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75"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6" name="LinkButton4">
            <a:hlinkClick r:id="rId17"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4125285274"/>
      </p:ext>
    </p:extLst>
  </p:cSld>
  <p:clrMapOvr>
    <a:masterClrMapping/>
  </p:clrMapOvr>
  <p:transition>
    <p:dissolv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3"/>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Air entrainment</a:t>
            </a:r>
          </a:p>
        </p:txBody>
      </p:sp>
      <p:sp>
        <p:nvSpPr>
          <p:cNvPr id="488450" name="Rectangle 2"/>
          <p:cNvSpPr>
            <a:spLocks noGrp="1" noChangeArrowheads="1"/>
          </p:cNvSpPr>
          <p:nvPr>
            <p:ph type="body" sz="quarter" idx="17"/>
          </p:nvPr>
        </p:nvSpPr>
        <p:spPr>
          <a:xfrm>
            <a:off x="2421509" y="1340768"/>
            <a:ext cx="6380490"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r>
              <a:rPr lang="en-US" dirty="0"/>
              <a:t>All (</a:t>
            </a:r>
            <a:r>
              <a:rPr lang="en-US" dirty="0" err="1"/>
              <a:t>Coriolis</a:t>
            </a:r>
            <a:r>
              <a:rPr lang="en-US" dirty="0"/>
              <a:t>) </a:t>
            </a:r>
            <a:r>
              <a:rPr lang="en-US" dirty="0" err="1"/>
              <a:t>flowmeters</a:t>
            </a:r>
            <a:r>
              <a:rPr lang="en-US" dirty="0"/>
              <a:t> are affected by entrained air.</a:t>
            </a:r>
          </a:p>
          <a:p>
            <a:r>
              <a:rPr lang="en-US" dirty="0" err="1"/>
              <a:t>Promass</a:t>
            </a:r>
            <a:r>
              <a:rPr lang="en-US" dirty="0"/>
              <a:t> in combination with </a:t>
            </a:r>
            <a:r>
              <a:rPr lang="en-US" dirty="0" err="1"/>
              <a:t>FieldCare</a:t>
            </a:r>
            <a:r>
              <a:rPr lang="en-US" dirty="0"/>
              <a:t> can be used to detect unknown gas entrainment problems in application (by tracking the stability of the meter’s excitation current).</a:t>
            </a:r>
          </a:p>
          <a:p>
            <a:r>
              <a:rPr lang="en-US" dirty="0"/>
              <a:t>Effects on measurement depend on the air distribution in the fluid.</a:t>
            </a:r>
          </a:p>
        </p:txBody>
      </p:sp>
      <p:sp>
        <p:nvSpPr>
          <p:cNvPr id="488614" name="Rectangle 166"/>
          <p:cNvSpPr>
            <a:spLocks noChangeArrowheads="1"/>
          </p:cNvSpPr>
          <p:nvPr/>
        </p:nvSpPr>
        <p:spPr bwMode="auto">
          <a:xfrm>
            <a:off x="5892800" y="4077625"/>
            <a:ext cx="1019175" cy="36671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smtClean="0">
                <a:solidFill>
                  <a:srgbClr val="007CAA"/>
                </a:solidFill>
              </a:rPr>
              <a:t>Bubbles</a:t>
            </a:r>
            <a:endParaRPr lang="en-US" dirty="0">
              <a:solidFill>
                <a:srgbClr val="007CAA"/>
              </a:solidFill>
            </a:endParaRPr>
          </a:p>
        </p:txBody>
      </p:sp>
      <p:sp>
        <p:nvSpPr>
          <p:cNvPr id="488615" name="Rectangle 167"/>
          <p:cNvSpPr>
            <a:spLocks noChangeArrowheads="1"/>
          </p:cNvSpPr>
          <p:nvPr/>
        </p:nvSpPr>
        <p:spPr bwMode="auto">
          <a:xfrm>
            <a:off x="5892800" y="4547628"/>
            <a:ext cx="1409700" cy="36671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smtClean="0">
                <a:solidFill>
                  <a:srgbClr val="007CAA"/>
                </a:solidFill>
              </a:rPr>
              <a:t>Slug flow</a:t>
            </a:r>
            <a:endParaRPr lang="en-US" dirty="0">
              <a:solidFill>
                <a:srgbClr val="007CAA"/>
              </a:solidFill>
            </a:endParaRPr>
          </a:p>
        </p:txBody>
      </p:sp>
      <p:sp>
        <p:nvSpPr>
          <p:cNvPr id="488616" name="Rectangle 168"/>
          <p:cNvSpPr>
            <a:spLocks noChangeArrowheads="1"/>
          </p:cNvSpPr>
          <p:nvPr/>
        </p:nvSpPr>
        <p:spPr bwMode="auto">
          <a:xfrm>
            <a:off x="5884935" y="4958837"/>
            <a:ext cx="2119581" cy="36933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mtClean="0">
                <a:solidFill>
                  <a:srgbClr val="007CAA"/>
                </a:solidFill>
              </a:rPr>
              <a:t>Partial filling</a:t>
            </a:r>
            <a:endParaRPr lang="en-US">
              <a:solidFill>
                <a:srgbClr val="007CAA"/>
              </a:solidFill>
            </a:endParaRPr>
          </a:p>
        </p:txBody>
      </p:sp>
      <p:sp>
        <p:nvSpPr>
          <p:cNvPr id="488617" name="Rectangle 169"/>
          <p:cNvSpPr>
            <a:spLocks noChangeArrowheads="1"/>
          </p:cNvSpPr>
          <p:nvPr/>
        </p:nvSpPr>
        <p:spPr bwMode="auto">
          <a:xfrm>
            <a:off x="5895975" y="5569414"/>
            <a:ext cx="2924175" cy="366712"/>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smtClean="0">
                <a:solidFill>
                  <a:srgbClr val="007CAA"/>
                </a:solidFill>
              </a:rPr>
              <a:t>Or any kind of combination</a:t>
            </a:r>
            <a:endParaRPr lang="en-US" dirty="0">
              <a:solidFill>
                <a:srgbClr val="007CAA"/>
              </a:solidFill>
            </a:endParaRPr>
          </a:p>
        </p:txBody>
      </p:sp>
      <p:sp>
        <p:nvSpPr>
          <p:cNvPr id="5" name="Slide Number Placeholder 4"/>
          <p:cNvSpPr>
            <a:spLocks noGrp="1"/>
          </p:cNvSpPr>
          <p:nvPr>
            <p:ph type="sldNum" sz="quarter" idx="16"/>
          </p:nvPr>
        </p:nvSpPr>
        <p:spPr/>
        <p:txBody>
          <a:bodyPr/>
          <a:lstStyle/>
          <a:p>
            <a:r>
              <a:rPr lang="en-US" smtClean="0"/>
              <a:t>Slide </a:t>
            </a:r>
            <a:fld id="{BCD3E857-E4CB-4DB0-A7F0-659719982AF9}" type="slidenum">
              <a:rPr lang="en-US" smtClean="0"/>
              <a:t>70</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4077625"/>
            <a:ext cx="3430782" cy="185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8"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0"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2"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4"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5" name="Straight Connector 34"/>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6"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7"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39"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1"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2339872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Possible air entrainment effects on measurement</a:t>
            </a:r>
          </a:p>
        </p:txBody>
      </p:sp>
      <p:grpSp>
        <p:nvGrpSpPr>
          <p:cNvPr id="490499" name="Group 3"/>
          <p:cNvGrpSpPr>
            <a:grpSpLocks/>
          </p:cNvGrpSpPr>
          <p:nvPr/>
        </p:nvGrpSpPr>
        <p:grpSpPr bwMode="auto">
          <a:xfrm>
            <a:off x="2539624" y="1461675"/>
            <a:ext cx="6389159" cy="833320"/>
            <a:chOff x="419" y="1022"/>
            <a:chExt cx="4685" cy="886"/>
          </a:xfrm>
        </p:grpSpPr>
        <p:sp>
          <p:nvSpPr>
            <p:cNvPr id="490500" name="Text Box 4"/>
            <p:cNvSpPr txBox="1">
              <a:spLocks noChangeArrowheads="1"/>
            </p:cNvSpPr>
            <p:nvPr/>
          </p:nvSpPr>
          <p:spPr bwMode="auto">
            <a:xfrm>
              <a:off x="419" y="1031"/>
              <a:ext cx="583" cy="33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r" eaLnBrk="0" hangingPunct="0"/>
              <a:r>
                <a:rPr lang="en-US" sz="1400" dirty="0" smtClean="0"/>
                <a:t>Bubbles</a:t>
              </a:r>
              <a:endParaRPr lang="en-US" sz="1400" dirty="0"/>
            </a:p>
          </p:txBody>
        </p:sp>
        <p:sp>
          <p:nvSpPr>
            <p:cNvPr id="490501" name="Rectangle 5"/>
            <p:cNvSpPr>
              <a:spLocks noChangeArrowheads="1"/>
            </p:cNvSpPr>
            <p:nvPr/>
          </p:nvSpPr>
          <p:spPr bwMode="auto">
            <a:xfrm>
              <a:off x="1053" y="1027"/>
              <a:ext cx="2505" cy="395"/>
            </a:xfrm>
            <a:prstGeom prst="rect">
              <a:avLst/>
            </a:prstGeom>
            <a:solidFill>
              <a:srgbClr val="DDDDD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nchor="ctr">
              <a:spAutoFit/>
            </a:bodyPr>
            <a:lstStyle/>
            <a:p>
              <a:pPr algn="ctr"/>
              <a:endParaRPr lang="en-US"/>
            </a:p>
          </p:txBody>
        </p:sp>
        <p:grpSp>
          <p:nvGrpSpPr>
            <p:cNvPr id="490502" name="Group 6"/>
            <p:cNvGrpSpPr>
              <a:grpSpLocks/>
            </p:cNvGrpSpPr>
            <p:nvPr/>
          </p:nvGrpSpPr>
          <p:grpSpPr bwMode="auto">
            <a:xfrm rot="-139793">
              <a:off x="1062" y="1025"/>
              <a:ext cx="2491" cy="429"/>
              <a:chOff x="1062" y="1025"/>
              <a:chExt cx="2491" cy="429"/>
            </a:xfrm>
          </p:grpSpPr>
          <p:sp>
            <p:nvSpPr>
              <p:cNvPr id="490503" name="Freeform 7"/>
              <p:cNvSpPr>
                <a:spLocks/>
              </p:cNvSpPr>
              <p:nvPr/>
            </p:nvSpPr>
            <p:spPr bwMode="auto">
              <a:xfrm>
                <a:off x="1062" y="1025"/>
                <a:ext cx="1245" cy="395"/>
              </a:xfrm>
              <a:custGeom>
                <a:avLst/>
                <a:gdLst>
                  <a:gd name="T0" fmla="*/ 6 w 1245"/>
                  <a:gd name="T1" fmla="*/ 87 h 309"/>
                  <a:gd name="T2" fmla="*/ 21 w 1245"/>
                  <a:gd name="T3" fmla="*/ 93 h 309"/>
                  <a:gd name="T4" fmla="*/ 36 w 1245"/>
                  <a:gd name="T5" fmla="*/ 120 h 309"/>
                  <a:gd name="T6" fmla="*/ 51 w 1245"/>
                  <a:gd name="T7" fmla="*/ 123 h 309"/>
                  <a:gd name="T8" fmla="*/ 72 w 1245"/>
                  <a:gd name="T9" fmla="*/ 84 h 309"/>
                  <a:gd name="T10" fmla="*/ 87 w 1245"/>
                  <a:gd name="T11" fmla="*/ 132 h 309"/>
                  <a:gd name="T12" fmla="*/ 102 w 1245"/>
                  <a:gd name="T13" fmla="*/ 138 h 309"/>
                  <a:gd name="T14" fmla="*/ 126 w 1245"/>
                  <a:gd name="T15" fmla="*/ 123 h 309"/>
                  <a:gd name="T16" fmla="*/ 141 w 1245"/>
                  <a:gd name="T17" fmla="*/ 126 h 309"/>
                  <a:gd name="T18" fmla="*/ 165 w 1245"/>
                  <a:gd name="T19" fmla="*/ 243 h 309"/>
                  <a:gd name="T20" fmla="*/ 186 w 1245"/>
                  <a:gd name="T21" fmla="*/ 186 h 309"/>
                  <a:gd name="T22" fmla="*/ 207 w 1245"/>
                  <a:gd name="T23" fmla="*/ 207 h 309"/>
                  <a:gd name="T24" fmla="*/ 228 w 1245"/>
                  <a:gd name="T25" fmla="*/ 198 h 309"/>
                  <a:gd name="T26" fmla="*/ 258 w 1245"/>
                  <a:gd name="T27" fmla="*/ 189 h 309"/>
                  <a:gd name="T28" fmla="*/ 270 w 1245"/>
                  <a:gd name="T29" fmla="*/ 231 h 309"/>
                  <a:gd name="T30" fmla="*/ 309 w 1245"/>
                  <a:gd name="T31" fmla="*/ 204 h 309"/>
                  <a:gd name="T32" fmla="*/ 324 w 1245"/>
                  <a:gd name="T33" fmla="*/ 267 h 309"/>
                  <a:gd name="T34" fmla="*/ 369 w 1245"/>
                  <a:gd name="T35" fmla="*/ 207 h 309"/>
                  <a:gd name="T36" fmla="*/ 396 w 1245"/>
                  <a:gd name="T37" fmla="*/ 210 h 309"/>
                  <a:gd name="T38" fmla="*/ 414 w 1245"/>
                  <a:gd name="T39" fmla="*/ 231 h 309"/>
                  <a:gd name="T40" fmla="*/ 441 w 1245"/>
                  <a:gd name="T41" fmla="*/ 234 h 309"/>
                  <a:gd name="T42" fmla="*/ 465 w 1245"/>
                  <a:gd name="T43" fmla="*/ 264 h 309"/>
                  <a:gd name="T44" fmla="*/ 489 w 1245"/>
                  <a:gd name="T45" fmla="*/ 264 h 309"/>
                  <a:gd name="T46" fmla="*/ 519 w 1245"/>
                  <a:gd name="T47" fmla="*/ 258 h 309"/>
                  <a:gd name="T48" fmla="*/ 546 w 1245"/>
                  <a:gd name="T49" fmla="*/ 273 h 309"/>
                  <a:gd name="T50" fmla="*/ 585 w 1245"/>
                  <a:gd name="T51" fmla="*/ 198 h 309"/>
                  <a:gd name="T52" fmla="*/ 603 w 1245"/>
                  <a:gd name="T53" fmla="*/ 201 h 309"/>
                  <a:gd name="T54" fmla="*/ 627 w 1245"/>
                  <a:gd name="T55" fmla="*/ 243 h 309"/>
                  <a:gd name="T56" fmla="*/ 654 w 1245"/>
                  <a:gd name="T57" fmla="*/ 210 h 309"/>
                  <a:gd name="T58" fmla="*/ 669 w 1245"/>
                  <a:gd name="T59" fmla="*/ 288 h 309"/>
                  <a:gd name="T60" fmla="*/ 699 w 1245"/>
                  <a:gd name="T61" fmla="*/ 201 h 309"/>
                  <a:gd name="T62" fmla="*/ 720 w 1245"/>
                  <a:gd name="T63" fmla="*/ 204 h 309"/>
                  <a:gd name="T64" fmla="*/ 732 w 1245"/>
                  <a:gd name="T65" fmla="*/ 225 h 309"/>
                  <a:gd name="T66" fmla="*/ 753 w 1245"/>
                  <a:gd name="T67" fmla="*/ 228 h 309"/>
                  <a:gd name="T68" fmla="*/ 774 w 1245"/>
                  <a:gd name="T69" fmla="*/ 219 h 309"/>
                  <a:gd name="T70" fmla="*/ 789 w 1245"/>
                  <a:gd name="T71" fmla="*/ 237 h 309"/>
                  <a:gd name="T72" fmla="*/ 810 w 1245"/>
                  <a:gd name="T73" fmla="*/ 279 h 309"/>
                  <a:gd name="T74" fmla="*/ 837 w 1245"/>
                  <a:gd name="T75" fmla="*/ 237 h 309"/>
                  <a:gd name="T76" fmla="*/ 864 w 1245"/>
                  <a:gd name="T77" fmla="*/ 261 h 309"/>
                  <a:gd name="T78" fmla="*/ 876 w 1245"/>
                  <a:gd name="T79" fmla="*/ 273 h 309"/>
                  <a:gd name="T80" fmla="*/ 906 w 1245"/>
                  <a:gd name="T81" fmla="*/ 234 h 309"/>
                  <a:gd name="T82" fmla="*/ 924 w 1245"/>
                  <a:gd name="T83" fmla="*/ 261 h 309"/>
                  <a:gd name="T84" fmla="*/ 948 w 1245"/>
                  <a:gd name="T85" fmla="*/ 228 h 309"/>
                  <a:gd name="T86" fmla="*/ 969 w 1245"/>
                  <a:gd name="T87" fmla="*/ 267 h 309"/>
                  <a:gd name="T88" fmla="*/ 981 w 1245"/>
                  <a:gd name="T89" fmla="*/ 276 h 309"/>
                  <a:gd name="T90" fmla="*/ 993 w 1245"/>
                  <a:gd name="T91" fmla="*/ 225 h 309"/>
                  <a:gd name="T92" fmla="*/ 1014 w 1245"/>
                  <a:gd name="T93" fmla="*/ 240 h 309"/>
                  <a:gd name="T94" fmla="*/ 1035 w 1245"/>
                  <a:gd name="T95" fmla="*/ 237 h 309"/>
                  <a:gd name="T96" fmla="*/ 1044 w 1245"/>
                  <a:gd name="T97" fmla="*/ 288 h 309"/>
                  <a:gd name="T98" fmla="*/ 1074 w 1245"/>
                  <a:gd name="T99" fmla="*/ 225 h 309"/>
                  <a:gd name="T100" fmla="*/ 1101 w 1245"/>
                  <a:gd name="T101" fmla="*/ 246 h 309"/>
                  <a:gd name="T102" fmla="*/ 1125 w 1245"/>
                  <a:gd name="T103" fmla="*/ 225 h 309"/>
                  <a:gd name="T104" fmla="*/ 1140 w 1245"/>
                  <a:gd name="T105" fmla="*/ 309 h 309"/>
                  <a:gd name="T106" fmla="*/ 1167 w 1245"/>
                  <a:gd name="T107" fmla="*/ 231 h 309"/>
                  <a:gd name="T108" fmla="*/ 1191 w 1245"/>
                  <a:gd name="T109" fmla="*/ 243 h 309"/>
                  <a:gd name="T110" fmla="*/ 1212 w 1245"/>
                  <a:gd name="T111" fmla="*/ 234 h 309"/>
                  <a:gd name="T112" fmla="*/ 1236 w 1245"/>
                  <a:gd name="T113"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5" h="309">
                    <a:moveTo>
                      <a:pt x="0" y="159"/>
                    </a:moveTo>
                    <a:lnTo>
                      <a:pt x="6" y="87"/>
                    </a:lnTo>
                    <a:lnTo>
                      <a:pt x="9" y="192"/>
                    </a:lnTo>
                    <a:lnTo>
                      <a:pt x="21" y="93"/>
                    </a:lnTo>
                    <a:lnTo>
                      <a:pt x="30" y="153"/>
                    </a:lnTo>
                    <a:lnTo>
                      <a:pt x="36" y="120"/>
                    </a:lnTo>
                    <a:lnTo>
                      <a:pt x="42" y="180"/>
                    </a:lnTo>
                    <a:lnTo>
                      <a:pt x="51" y="123"/>
                    </a:lnTo>
                    <a:lnTo>
                      <a:pt x="54" y="198"/>
                    </a:lnTo>
                    <a:lnTo>
                      <a:pt x="72" y="84"/>
                    </a:lnTo>
                    <a:lnTo>
                      <a:pt x="72" y="177"/>
                    </a:lnTo>
                    <a:lnTo>
                      <a:pt x="87" y="132"/>
                    </a:lnTo>
                    <a:lnTo>
                      <a:pt x="99" y="186"/>
                    </a:lnTo>
                    <a:lnTo>
                      <a:pt x="102" y="138"/>
                    </a:lnTo>
                    <a:lnTo>
                      <a:pt x="111" y="162"/>
                    </a:lnTo>
                    <a:lnTo>
                      <a:pt x="126" y="123"/>
                    </a:lnTo>
                    <a:lnTo>
                      <a:pt x="129" y="198"/>
                    </a:lnTo>
                    <a:lnTo>
                      <a:pt x="141" y="126"/>
                    </a:lnTo>
                    <a:lnTo>
                      <a:pt x="159" y="48"/>
                    </a:lnTo>
                    <a:lnTo>
                      <a:pt x="165" y="243"/>
                    </a:lnTo>
                    <a:lnTo>
                      <a:pt x="180" y="126"/>
                    </a:lnTo>
                    <a:lnTo>
                      <a:pt x="186" y="186"/>
                    </a:lnTo>
                    <a:lnTo>
                      <a:pt x="198" y="75"/>
                    </a:lnTo>
                    <a:lnTo>
                      <a:pt x="207" y="207"/>
                    </a:lnTo>
                    <a:lnTo>
                      <a:pt x="216" y="156"/>
                    </a:lnTo>
                    <a:lnTo>
                      <a:pt x="228" y="198"/>
                    </a:lnTo>
                    <a:lnTo>
                      <a:pt x="243" y="114"/>
                    </a:lnTo>
                    <a:lnTo>
                      <a:pt x="258" y="189"/>
                    </a:lnTo>
                    <a:lnTo>
                      <a:pt x="261" y="75"/>
                    </a:lnTo>
                    <a:lnTo>
                      <a:pt x="270" y="231"/>
                    </a:lnTo>
                    <a:lnTo>
                      <a:pt x="294" y="144"/>
                    </a:lnTo>
                    <a:lnTo>
                      <a:pt x="309" y="204"/>
                    </a:lnTo>
                    <a:lnTo>
                      <a:pt x="330" y="0"/>
                    </a:lnTo>
                    <a:lnTo>
                      <a:pt x="324" y="267"/>
                    </a:lnTo>
                    <a:lnTo>
                      <a:pt x="357" y="147"/>
                    </a:lnTo>
                    <a:lnTo>
                      <a:pt x="369" y="207"/>
                    </a:lnTo>
                    <a:lnTo>
                      <a:pt x="387" y="141"/>
                    </a:lnTo>
                    <a:lnTo>
                      <a:pt x="396" y="210"/>
                    </a:lnTo>
                    <a:lnTo>
                      <a:pt x="411" y="159"/>
                    </a:lnTo>
                    <a:lnTo>
                      <a:pt x="414" y="231"/>
                    </a:lnTo>
                    <a:lnTo>
                      <a:pt x="432" y="102"/>
                    </a:lnTo>
                    <a:lnTo>
                      <a:pt x="441" y="234"/>
                    </a:lnTo>
                    <a:lnTo>
                      <a:pt x="465" y="30"/>
                    </a:lnTo>
                    <a:lnTo>
                      <a:pt x="465" y="264"/>
                    </a:lnTo>
                    <a:lnTo>
                      <a:pt x="477" y="150"/>
                    </a:lnTo>
                    <a:lnTo>
                      <a:pt x="489" y="264"/>
                    </a:lnTo>
                    <a:lnTo>
                      <a:pt x="510" y="126"/>
                    </a:lnTo>
                    <a:lnTo>
                      <a:pt x="519" y="258"/>
                    </a:lnTo>
                    <a:lnTo>
                      <a:pt x="540" y="111"/>
                    </a:lnTo>
                    <a:lnTo>
                      <a:pt x="546" y="273"/>
                    </a:lnTo>
                    <a:lnTo>
                      <a:pt x="579" y="75"/>
                    </a:lnTo>
                    <a:lnTo>
                      <a:pt x="585" y="198"/>
                    </a:lnTo>
                    <a:lnTo>
                      <a:pt x="600" y="156"/>
                    </a:lnTo>
                    <a:lnTo>
                      <a:pt x="603" y="201"/>
                    </a:lnTo>
                    <a:lnTo>
                      <a:pt x="624" y="144"/>
                    </a:lnTo>
                    <a:lnTo>
                      <a:pt x="627" y="243"/>
                    </a:lnTo>
                    <a:lnTo>
                      <a:pt x="639" y="153"/>
                    </a:lnTo>
                    <a:lnTo>
                      <a:pt x="654" y="210"/>
                    </a:lnTo>
                    <a:lnTo>
                      <a:pt x="660" y="150"/>
                    </a:lnTo>
                    <a:lnTo>
                      <a:pt x="669" y="288"/>
                    </a:lnTo>
                    <a:lnTo>
                      <a:pt x="681" y="162"/>
                    </a:lnTo>
                    <a:lnTo>
                      <a:pt x="699" y="201"/>
                    </a:lnTo>
                    <a:lnTo>
                      <a:pt x="705" y="138"/>
                    </a:lnTo>
                    <a:lnTo>
                      <a:pt x="720" y="204"/>
                    </a:lnTo>
                    <a:lnTo>
                      <a:pt x="729" y="108"/>
                    </a:lnTo>
                    <a:lnTo>
                      <a:pt x="732" y="225"/>
                    </a:lnTo>
                    <a:lnTo>
                      <a:pt x="744" y="168"/>
                    </a:lnTo>
                    <a:lnTo>
                      <a:pt x="753" y="228"/>
                    </a:lnTo>
                    <a:lnTo>
                      <a:pt x="768" y="153"/>
                    </a:lnTo>
                    <a:lnTo>
                      <a:pt x="774" y="219"/>
                    </a:lnTo>
                    <a:lnTo>
                      <a:pt x="783" y="72"/>
                    </a:lnTo>
                    <a:lnTo>
                      <a:pt x="789" y="237"/>
                    </a:lnTo>
                    <a:lnTo>
                      <a:pt x="798" y="162"/>
                    </a:lnTo>
                    <a:lnTo>
                      <a:pt x="810" y="279"/>
                    </a:lnTo>
                    <a:lnTo>
                      <a:pt x="819" y="117"/>
                    </a:lnTo>
                    <a:lnTo>
                      <a:pt x="837" y="237"/>
                    </a:lnTo>
                    <a:lnTo>
                      <a:pt x="843" y="123"/>
                    </a:lnTo>
                    <a:lnTo>
                      <a:pt x="864" y="261"/>
                    </a:lnTo>
                    <a:lnTo>
                      <a:pt x="870" y="102"/>
                    </a:lnTo>
                    <a:lnTo>
                      <a:pt x="876" y="273"/>
                    </a:lnTo>
                    <a:lnTo>
                      <a:pt x="900" y="144"/>
                    </a:lnTo>
                    <a:lnTo>
                      <a:pt x="906" y="234"/>
                    </a:lnTo>
                    <a:lnTo>
                      <a:pt x="918" y="150"/>
                    </a:lnTo>
                    <a:lnTo>
                      <a:pt x="924" y="261"/>
                    </a:lnTo>
                    <a:lnTo>
                      <a:pt x="933" y="108"/>
                    </a:lnTo>
                    <a:lnTo>
                      <a:pt x="948" y="228"/>
                    </a:lnTo>
                    <a:lnTo>
                      <a:pt x="954" y="153"/>
                    </a:lnTo>
                    <a:lnTo>
                      <a:pt x="969" y="267"/>
                    </a:lnTo>
                    <a:lnTo>
                      <a:pt x="978" y="159"/>
                    </a:lnTo>
                    <a:lnTo>
                      <a:pt x="981" y="276"/>
                    </a:lnTo>
                    <a:lnTo>
                      <a:pt x="987" y="105"/>
                    </a:lnTo>
                    <a:lnTo>
                      <a:pt x="993" y="225"/>
                    </a:lnTo>
                    <a:lnTo>
                      <a:pt x="1005" y="165"/>
                    </a:lnTo>
                    <a:lnTo>
                      <a:pt x="1014" y="240"/>
                    </a:lnTo>
                    <a:lnTo>
                      <a:pt x="1026" y="120"/>
                    </a:lnTo>
                    <a:lnTo>
                      <a:pt x="1035" y="237"/>
                    </a:lnTo>
                    <a:lnTo>
                      <a:pt x="1044" y="180"/>
                    </a:lnTo>
                    <a:lnTo>
                      <a:pt x="1044" y="288"/>
                    </a:lnTo>
                    <a:lnTo>
                      <a:pt x="1074" y="144"/>
                    </a:lnTo>
                    <a:lnTo>
                      <a:pt x="1074" y="225"/>
                    </a:lnTo>
                    <a:lnTo>
                      <a:pt x="1092" y="150"/>
                    </a:lnTo>
                    <a:lnTo>
                      <a:pt x="1101" y="246"/>
                    </a:lnTo>
                    <a:lnTo>
                      <a:pt x="1116" y="120"/>
                    </a:lnTo>
                    <a:lnTo>
                      <a:pt x="1125" y="225"/>
                    </a:lnTo>
                    <a:lnTo>
                      <a:pt x="1131" y="120"/>
                    </a:lnTo>
                    <a:lnTo>
                      <a:pt x="1140" y="309"/>
                    </a:lnTo>
                    <a:lnTo>
                      <a:pt x="1155" y="168"/>
                    </a:lnTo>
                    <a:lnTo>
                      <a:pt x="1167" y="231"/>
                    </a:lnTo>
                    <a:lnTo>
                      <a:pt x="1179" y="162"/>
                    </a:lnTo>
                    <a:lnTo>
                      <a:pt x="1191" y="243"/>
                    </a:lnTo>
                    <a:lnTo>
                      <a:pt x="1209" y="126"/>
                    </a:lnTo>
                    <a:lnTo>
                      <a:pt x="1212" y="234"/>
                    </a:lnTo>
                    <a:lnTo>
                      <a:pt x="1230" y="132"/>
                    </a:lnTo>
                    <a:lnTo>
                      <a:pt x="1236" y="225"/>
                    </a:lnTo>
                    <a:lnTo>
                      <a:pt x="1245" y="177"/>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04" name="Freeform 8"/>
              <p:cNvSpPr>
                <a:spLocks/>
              </p:cNvSpPr>
              <p:nvPr/>
            </p:nvSpPr>
            <p:spPr bwMode="auto">
              <a:xfrm>
                <a:off x="2308" y="1059"/>
                <a:ext cx="1245" cy="395"/>
              </a:xfrm>
              <a:custGeom>
                <a:avLst/>
                <a:gdLst>
                  <a:gd name="T0" fmla="*/ 6 w 1245"/>
                  <a:gd name="T1" fmla="*/ 87 h 309"/>
                  <a:gd name="T2" fmla="*/ 21 w 1245"/>
                  <a:gd name="T3" fmla="*/ 93 h 309"/>
                  <a:gd name="T4" fmla="*/ 36 w 1245"/>
                  <a:gd name="T5" fmla="*/ 120 h 309"/>
                  <a:gd name="T6" fmla="*/ 51 w 1245"/>
                  <a:gd name="T7" fmla="*/ 123 h 309"/>
                  <a:gd name="T8" fmla="*/ 72 w 1245"/>
                  <a:gd name="T9" fmla="*/ 84 h 309"/>
                  <a:gd name="T10" fmla="*/ 87 w 1245"/>
                  <a:gd name="T11" fmla="*/ 132 h 309"/>
                  <a:gd name="T12" fmla="*/ 102 w 1245"/>
                  <a:gd name="T13" fmla="*/ 138 h 309"/>
                  <a:gd name="T14" fmla="*/ 126 w 1245"/>
                  <a:gd name="T15" fmla="*/ 123 h 309"/>
                  <a:gd name="T16" fmla="*/ 141 w 1245"/>
                  <a:gd name="T17" fmla="*/ 126 h 309"/>
                  <a:gd name="T18" fmla="*/ 165 w 1245"/>
                  <a:gd name="T19" fmla="*/ 243 h 309"/>
                  <a:gd name="T20" fmla="*/ 186 w 1245"/>
                  <a:gd name="T21" fmla="*/ 186 h 309"/>
                  <a:gd name="T22" fmla="*/ 207 w 1245"/>
                  <a:gd name="T23" fmla="*/ 207 h 309"/>
                  <a:gd name="T24" fmla="*/ 228 w 1245"/>
                  <a:gd name="T25" fmla="*/ 198 h 309"/>
                  <a:gd name="T26" fmla="*/ 258 w 1245"/>
                  <a:gd name="T27" fmla="*/ 189 h 309"/>
                  <a:gd name="T28" fmla="*/ 270 w 1245"/>
                  <a:gd name="T29" fmla="*/ 231 h 309"/>
                  <a:gd name="T30" fmla="*/ 309 w 1245"/>
                  <a:gd name="T31" fmla="*/ 204 h 309"/>
                  <a:gd name="T32" fmla="*/ 324 w 1245"/>
                  <a:gd name="T33" fmla="*/ 267 h 309"/>
                  <a:gd name="T34" fmla="*/ 369 w 1245"/>
                  <a:gd name="T35" fmla="*/ 207 h 309"/>
                  <a:gd name="T36" fmla="*/ 396 w 1245"/>
                  <a:gd name="T37" fmla="*/ 210 h 309"/>
                  <a:gd name="T38" fmla="*/ 414 w 1245"/>
                  <a:gd name="T39" fmla="*/ 231 h 309"/>
                  <a:gd name="T40" fmla="*/ 441 w 1245"/>
                  <a:gd name="T41" fmla="*/ 234 h 309"/>
                  <a:gd name="T42" fmla="*/ 465 w 1245"/>
                  <a:gd name="T43" fmla="*/ 264 h 309"/>
                  <a:gd name="T44" fmla="*/ 489 w 1245"/>
                  <a:gd name="T45" fmla="*/ 264 h 309"/>
                  <a:gd name="T46" fmla="*/ 519 w 1245"/>
                  <a:gd name="T47" fmla="*/ 258 h 309"/>
                  <a:gd name="T48" fmla="*/ 546 w 1245"/>
                  <a:gd name="T49" fmla="*/ 273 h 309"/>
                  <a:gd name="T50" fmla="*/ 585 w 1245"/>
                  <a:gd name="T51" fmla="*/ 198 h 309"/>
                  <a:gd name="T52" fmla="*/ 603 w 1245"/>
                  <a:gd name="T53" fmla="*/ 201 h 309"/>
                  <a:gd name="T54" fmla="*/ 627 w 1245"/>
                  <a:gd name="T55" fmla="*/ 243 h 309"/>
                  <a:gd name="T56" fmla="*/ 654 w 1245"/>
                  <a:gd name="T57" fmla="*/ 210 h 309"/>
                  <a:gd name="T58" fmla="*/ 669 w 1245"/>
                  <a:gd name="T59" fmla="*/ 288 h 309"/>
                  <a:gd name="T60" fmla="*/ 699 w 1245"/>
                  <a:gd name="T61" fmla="*/ 201 h 309"/>
                  <a:gd name="T62" fmla="*/ 720 w 1245"/>
                  <a:gd name="T63" fmla="*/ 204 h 309"/>
                  <a:gd name="T64" fmla="*/ 732 w 1245"/>
                  <a:gd name="T65" fmla="*/ 225 h 309"/>
                  <a:gd name="T66" fmla="*/ 753 w 1245"/>
                  <a:gd name="T67" fmla="*/ 228 h 309"/>
                  <a:gd name="T68" fmla="*/ 774 w 1245"/>
                  <a:gd name="T69" fmla="*/ 219 h 309"/>
                  <a:gd name="T70" fmla="*/ 789 w 1245"/>
                  <a:gd name="T71" fmla="*/ 237 h 309"/>
                  <a:gd name="T72" fmla="*/ 810 w 1245"/>
                  <a:gd name="T73" fmla="*/ 279 h 309"/>
                  <a:gd name="T74" fmla="*/ 837 w 1245"/>
                  <a:gd name="T75" fmla="*/ 237 h 309"/>
                  <a:gd name="T76" fmla="*/ 864 w 1245"/>
                  <a:gd name="T77" fmla="*/ 261 h 309"/>
                  <a:gd name="T78" fmla="*/ 876 w 1245"/>
                  <a:gd name="T79" fmla="*/ 273 h 309"/>
                  <a:gd name="T80" fmla="*/ 906 w 1245"/>
                  <a:gd name="T81" fmla="*/ 234 h 309"/>
                  <a:gd name="T82" fmla="*/ 924 w 1245"/>
                  <a:gd name="T83" fmla="*/ 261 h 309"/>
                  <a:gd name="T84" fmla="*/ 948 w 1245"/>
                  <a:gd name="T85" fmla="*/ 228 h 309"/>
                  <a:gd name="T86" fmla="*/ 969 w 1245"/>
                  <a:gd name="T87" fmla="*/ 267 h 309"/>
                  <a:gd name="T88" fmla="*/ 981 w 1245"/>
                  <a:gd name="T89" fmla="*/ 276 h 309"/>
                  <a:gd name="T90" fmla="*/ 993 w 1245"/>
                  <a:gd name="T91" fmla="*/ 225 h 309"/>
                  <a:gd name="T92" fmla="*/ 1014 w 1245"/>
                  <a:gd name="T93" fmla="*/ 240 h 309"/>
                  <a:gd name="T94" fmla="*/ 1035 w 1245"/>
                  <a:gd name="T95" fmla="*/ 237 h 309"/>
                  <a:gd name="T96" fmla="*/ 1044 w 1245"/>
                  <a:gd name="T97" fmla="*/ 288 h 309"/>
                  <a:gd name="T98" fmla="*/ 1074 w 1245"/>
                  <a:gd name="T99" fmla="*/ 225 h 309"/>
                  <a:gd name="T100" fmla="*/ 1101 w 1245"/>
                  <a:gd name="T101" fmla="*/ 246 h 309"/>
                  <a:gd name="T102" fmla="*/ 1125 w 1245"/>
                  <a:gd name="T103" fmla="*/ 225 h 309"/>
                  <a:gd name="T104" fmla="*/ 1140 w 1245"/>
                  <a:gd name="T105" fmla="*/ 309 h 309"/>
                  <a:gd name="T106" fmla="*/ 1167 w 1245"/>
                  <a:gd name="T107" fmla="*/ 231 h 309"/>
                  <a:gd name="T108" fmla="*/ 1191 w 1245"/>
                  <a:gd name="T109" fmla="*/ 243 h 309"/>
                  <a:gd name="T110" fmla="*/ 1212 w 1245"/>
                  <a:gd name="T111" fmla="*/ 234 h 309"/>
                  <a:gd name="T112" fmla="*/ 1236 w 1245"/>
                  <a:gd name="T113"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5" h="309">
                    <a:moveTo>
                      <a:pt x="0" y="159"/>
                    </a:moveTo>
                    <a:lnTo>
                      <a:pt x="6" y="87"/>
                    </a:lnTo>
                    <a:lnTo>
                      <a:pt x="9" y="192"/>
                    </a:lnTo>
                    <a:lnTo>
                      <a:pt x="21" y="93"/>
                    </a:lnTo>
                    <a:lnTo>
                      <a:pt x="30" y="153"/>
                    </a:lnTo>
                    <a:lnTo>
                      <a:pt x="36" y="120"/>
                    </a:lnTo>
                    <a:lnTo>
                      <a:pt x="42" y="180"/>
                    </a:lnTo>
                    <a:lnTo>
                      <a:pt x="51" y="123"/>
                    </a:lnTo>
                    <a:lnTo>
                      <a:pt x="54" y="198"/>
                    </a:lnTo>
                    <a:lnTo>
                      <a:pt x="72" y="84"/>
                    </a:lnTo>
                    <a:lnTo>
                      <a:pt x="72" y="177"/>
                    </a:lnTo>
                    <a:lnTo>
                      <a:pt x="87" y="132"/>
                    </a:lnTo>
                    <a:lnTo>
                      <a:pt x="99" y="186"/>
                    </a:lnTo>
                    <a:lnTo>
                      <a:pt x="102" y="138"/>
                    </a:lnTo>
                    <a:lnTo>
                      <a:pt x="111" y="162"/>
                    </a:lnTo>
                    <a:lnTo>
                      <a:pt x="126" y="123"/>
                    </a:lnTo>
                    <a:lnTo>
                      <a:pt x="129" y="198"/>
                    </a:lnTo>
                    <a:lnTo>
                      <a:pt x="141" y="126"/>
                    </a:lnTo>
                    <a:lnTo>
                      <a:pt x="159" y="48"/>
                    </a:lnTo>
                    <a:lnTo>
                      <a:pt x="165" y="243"/>
                    </a:lnTo>
                    <a:lnTo>
                      <a:pt x="180" y="126"/>
                    </a:lnTo>
                    <a:lnTo>
                      <a:pt x="186" y="186"/>
                    </a:lnTo>
                    <a:lnTo>
                      <a:pt x="198" y="75"/>
                    </a:lnTo>
                    <a:lnTo>
                      <a:pt x="207" y="207"/>
                    </a:lnTo>
                    <a:lnTo>
                      <a:pt x="216" y="156"/>
                    </a:lnTo>
                    <a:lnTo>
                      <a:pt x="228" y="198"/>
                    </a:lnTo>
                    <a:lnTo>
                      <a:pt x="243" y="114"/>
                    </a:lnTo>
                    <a:lnTo>
                      <a:pt x="258" y="189"/>
                    </a:lnTo>
                    <a:lnTo>
                      <a:pt x="261" y="75"/>
                    </a:lnTo>
                    <a:lnTo>
                      <a:pt x="270" y="231"/>
                    </a:lnTo>
                    <a:lnTo>
                      <a:pt x="294" y="144"/>
                    </a:lnTo>
                    <a:lnTo>
                      <a:pt x="309" y="204"/>
                    </a:lnTo>
                    <a:lnTo>
                      <a:pt x="330" y="0"/>
                    </a:lnTo>
                    <a:lnTo>
                      <a:pt x="324" y="267"/>
                    </a:lnTo>
                    <a:lnTo>
                      <a:pt x="357" y="147"/>
                    </a:lnTo>
                    <a:lnTo>
                      <a:pt x="369" y="207"/>
                    </a:lnTo>
                    <a:lnTo>
                      <a:pt x="387" y="141"/>
                    </a:lnTo>
                    <a:lnTo>
                      <a:pt x="396" y="210"/>
                    </a:lnTo>
                    <a:lnTo>
                      <a:pt x="411" y="159"/>
                    </a:lnTo>
                    <a:lnTo>
                      <a:pt x="414" y="231"/>
                    </a:lnTo>
                    <a:lnTo>
                      <a:pt x="432" y="102"/>
                    </a:lnTo>
                    <a:lnTo>
                      <a:pt x="441" y="234"/>
                    </a:lnTo>
                    <a:lnTo>
                      <a:pt x="465" y="30"/>
                    </a:lnTo>
                    <a:lnTo>
                      <a:pt x="465" y="264"/>
                    </a:lnTo>
                    <a:lnTo>
                      <a:pt x="477" y="150"/>
                    </a:lnTo>
                    <a:lnTo>
                      <a:pt x="489" y="264"/>
                    </a:lnTo>
                    <a:lnTo>
                      <a:pt x="510" y="126"/>
                    </a:lnTo>
                    <a:lnTo>
                      <a:pt x="519" y="258"/>
                    </a:lnTo>
                    <a:lnTo>
                      <a:pt x="540" y="111"/>
                    </a:lnTo>
                    <a:lnTo>
                      <a:pt x="546" y="273"/>
                    </a:lnTo>
                    <a:lnTo>
                      <a:pt x="579" y="75"/>
                    </a:lnTo>
                    <a:lnTo>
                      <a:pt x="585" y="198"/>
                    </a:lnTo>
                    <a:lnTo>
                      <a:pt x="600" y="156"/>
                    </a:lnTo>
                    <a:lnTo>
                      <a:pt x="603" y="201"/>
                    </a:lnTo>
                    <a:lnTo>
                      <a:pt x="624" y="144"/>
                    </a:lnTo>
                    <a:lnTo>
                      <a:pt x="627" y="243"/>
                    </a:lnTo>
                    <a:lnTo>
                      <a:pt x="639" y="153"/>
                    </a:lnTo>
                    <a:lnTo>
                      <a:pt x="654" y="210"/>
                    </a:lnTo>
                    <a:lnTo>
                      <a:pt x="660" y="150"/>
                    </a:lnTo>
                    <a:lnTo>
                      <a:pt x="669" y="288"/>
                    </a:lnTo>
                    <a:lnTo>
                      <a:pt x="681" y="162"/>
                    </a:lnTo>
                    <a:lnTo>
                      <a:pt x="699" y="201"/>
                    </a:lnTo>
                    <a:lnTo>
                      <a:pt x="705" y="138"/>
                    </a:lnTo>
                    <a:lnTo>
                      <a:pt x="720" y="204"/>
                    </a:lnTo>
                    <a:lnTo>
                      <a:pt x="729" y="108"/>
                    </a:lnTo>
                    <a:lnTo>
                      <a:pt x="732" y="225"/>
                    </a:lnTo>
                    <a:lnTo>
                      <a:pt x="744" y="168"/>
                    </a:lnTo>
                    <a:lnTo>
                      <a:pt x="753" y="228"/>
                    </a:lnTo>
                    <a:lnTo>
                      <a:pt x="768" y="153"/>
                    </a:lnTo>
                    <a:lnTo>
                      <a:pt x="774" y="219"/>
                    </a:lnTo>
                    <a:lnTo>
                      <a:pt x="783" y="72"/>
                    </a:lnTo>
                    <a:lnTo>
                      <a:pt x="789" y="237"/>
                    </a:lnTo>
                    <a:lnTo>
                      <a:pt x="798" y="162"/>
                    </a:lnTo>
                    <a:lnTo>
                      <a:pt x="810" y="279"/>
                    </a:lnTo>
                    <a:lnTo>
                      <a:pt x="819" y="117"/>
                    </a:lnTo>
                    <a:lnTo>
                      <a:pt x="837" y="237"/>
                    </a:lnTo>
                    <a:lnTo>
                      <a:pt x="843" y="123"/>
                    </a:lnTo>
                    <a:lnTo>
                      <a:pt x="864" y="261"/>
                    </a:lnTo>
                    <a:lnTo>
                      <a:pt x="870" y="102"/>
                    </a:lnTo>
                    <a:lnTo>
                      <a:pt x="876" y="273"/>
                    </a:lnTo>
                    <a:lnTo>
                      <a:pt x="900" y="144"/>
                    </a:lnTo>
                    <a:lnTo>
                      <a:pt x="906" y="234"/>
                    </a:lnTo>
                    <a:lnTo>
                      <a:pt x="918" y="150"/>
                    </a:lnTo>
                    <a:lnTo>
                      <a:pt x="924" y="261"/>
                    </a:lnTo>
                    <a:lnTo>
                      <a:pt x="933" y="108"/>
                    </a:lnTo>
                    <a:lnTo>
                      <a:pt x="948" y="228"/>
                    </a:lnTo>
                    <a:lnTo>
                      <a:pt x="954" y="153"/>
                    </a:lnTo>
                    <a:lnTo>
                      <a:pt x="969" y="267"/>
                    </a:lnTo>
                    <a:lnTo>
                      <a:pt x="978" y="159"/>
                    </a:lnTo>
                    <a:lnTo>
                      <a:pt x="981" y="276"/>
                    </a:lnTo>
                    <a:lnTo>
                      <a:pt x="987" y="105"/>
                    </a:lnTo>
                    <a:lnTo>
                      <a:pt x="993" y="225"/>
                    </a:lnTo>
                    <a:lnTo>
                      <a:pt x="1005" y="165"/>
                    </a:lnTo>
                    <a:lnTo>
                      <a:pt x="1014" y="240"/>
                    </a:lnTo>
                    <a:lnTo>
                      <a:pt x="1026" y="120"/>
                    </a:lnTo>
                    <a:lnTo>
                      <a:pt x="1035" y="237"/>
                    </a:lnTo>
                    <a:lnTo>
                      <a:pt x="1044" y="180"/>
                    </a:lnTo>
                    <a:lnTo>
                      <a:pt x="1044" y="288"/>
                    </a:lnTo>
                    <a:lnTo>
                      <a:pt x="1074" y="144"/>
                    </a:lnTo>
                    <a:lnTo>
                      <a:pt x="1074" y="225"/>
                    </a:lnTo>
                    <a:lnTo>
                      <a:pt x="1092" y="150"/>
                    </a:lnTo>
                    <a:lnTo>
                      <a:pt x="1101" y="246"/>
                    </a:lnTo>
                    <a:lnTo>
                      <a:pt x="1116" y="120"/>
                    </a:lnTo>
                    <a:lnTo>
                      <a:pt x="1125" y="225"/>
                    </a:lnTo>
                    <a:lnTo>
                      <a:pt x="1131" y="120"/>
                    </a:lnTo>
                    <a:lnTo>
                      <a:pt x="1140" y="309"/>
                    </a:lnTo>
                    <a:lnTo>
                      <a:pt x="1155" y="168"/>
                    </a:lnTo>
                    <a:lnTo>
                      <a:pt x="1167" y="231"/>
                    </a:lnTo>
                    <a:lnTo>
                      <a:pt x="1179" y="162"/>
                    </a:lnTo>
                    <a:lnTo>
                      <a:pt x="1191" y="243"/>
                    </a:lnTo>
                    <a:lnTo>
                      <a:pt x="1209" y="126"/>
                    </a:lnTo>
                    <a:lnTo>
                      <a:pt x="1212" y="234"/>
                    </a:lnTo>
                    <a:lnTo>
                      <a:pt x="1230" y="132"/>
                    </a:lnTo>
                    <a:lnTo>
                      <a:pt x="1236" y="225"/>
                    </a:lnTo>
                    <a:lnTo>
                      <a:pt x="1245" y="177"/>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490505" name="Group 9"/>
            <p:cNvGrpSpPr>
              <a:grpSpLocks/>
            </p:cNvGrpSpPr>
            <p:nvPr/>
          </p:nvGrpSpPr>
          <p:grpSpPr bwMode="auto">
            <a:xfrm>
              <a:off x="1048" y="1096"/>
              <a:ext cx="2581" cy="280"/>
              <a:chOff x="1048" y="1096"/>
              <a:chExt cx="2504" cy="280"/>
            </a:xfrm>
          </p:grpSpPr>
          <p:sp>
            <p:nvSpPr>
              <p:cNvPr id="490506" name="Line 10"/>
              <p:cNvSpPr>
                <a:spLocks noChangeShapeType="1"/>
              </p:cNvSpPr>
              <p:nvPr/>
            </p:nvSpPr>
            <p:spPr bwMode="auto">
              <a:xfrm>
                <a:off x="1048" y="1096"/>
                <a:ext cx="250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07" name="Line 11"/>
              <p:cNvSpPr>
                <a:spLocks noChangeShapeType="1"/>
              </p:cNvSpPr>
              <p:nvPr/>
            </p:nvSpPr>
            <p:spPr bwMode="auto">
              <a:xfrm>
                <a:off x="1048" y="1376"/>
                <a:ext cx="250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490508" name="Text Box 12"/>
            <p:cNvSpPr txBox="1">
              <a:spLocks noChangeArrowheads="1"/>
            </p:cNvSpPr>
            <p:nvPr/>
          </p:nvSpPr>
          <p:spPr bwMode="auto">
            <a:xfrm>
              <a:off x="3823" y="1022"/>
              <a:ext cx="1281" cy="88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0" hangingPunct="0"/>
              <a:r>
                <a:rPr lang="en-US" sz="1200" dirty="0" smtClean="0"/>
                <a:t>Noisy erratic reading depending </a:t>
              </a:r>
            </a:p>
            <a:p>
              <a:pPr eaLnBrk="0" hangingPunct="0"/>
              <a:r>
                <a:rPr lang="en-US" sz="1200" dirty="0" smtClean="0"/>
                <a:t>on bubble size and quantity</a:t>
              </a:r>
              <a:endParaRPr lang="en-US" sz="1200" dirty="0"/>
            </a:p>
          </p:txBody>
        </p:sp>
        <p:sp>
          <p:nvSpPr>
            <p:cNvPr id="490509" name="AutoShape 13"/>
            <p:cNvSpPr>
              <a:spLocks/>
            </p:cNvSpPr>
            <p:nvPr/>
          </p:nvSpPr>
          <p:spPr bwMode="auto">
            <a:xfrm>
              <a:off x="3684" y="1067"/>
              <a:ext cx="154" cy="396"/>
            </a:xfrm>
            <a:prstGeom prst="rightBrace">
              <a:avLst>
                <a:gd name="adj1" fmla="val 41964"/>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a:p>
          </p:txBody>
        </p:sp>
      </p:grpSp>
      <p:grpSp>
        <p:nvGrpSpPr>
          <p:cNvPr id="490510" name="Group 14"/>
          <p:cNvGrpSpPr>
            <a:grpSpLocks/>
          </p:cNvGrpSpPr>
          <p:nvPr/>
        </p:nvGrpSpPr>
        <p:grpSpPr bwMode="auto">
          <a:xfrm>
            <a:off x="2385008" y="2370746"/>
            <a:ext cx="6435311" cy="1571710"/>
            <a:chOff x="143" y="1609"/>
            <a:chExt cx="4718" cy="1671"/>
          </a:xfrm>
        </p:grpSpPr>
        <p:sp>
          <p:nvSpPr>
            <p:cNvPr id="490511" name="Text Box 15"/>
            <p:cNvSpPr txBox="1">
              <a:spLocks noChangeArrowheads="1"/>
            </p:cNvSpPr>
            <p:nvPr/>
          </p:nvSpPr>
          <p:spPr bwMode="auto">
            <a:xfrm>
              <a:off x="143" y="1966"/>
              <a:ext cx="812" cy="33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r" eaLnBrk="0" hangingPunct="0"/>
              <a:r>
                <a:rPr lang="en-US" sz="1400" dirty="0" smtClean="0"/>
                <a:t>Slug  flow</a:t>
              </a:r>
              <a:endParaRPr lang="en-US" sz="1400" dirty="0"/>
            </a:p>
          </p:txBody>
        </p:sp>
        <p:sp>
          <p:nvSpPr>
            <p:cNvPr id="490512" name="Rectangle 16"/>
            <p:cNvSpPr>
              <a:spLocks noChangeArrowheads="1"/>
            </p:cNvSpPr>
            <p:nvPr/>
          </p:nvSpPr>
          <p:spPr bwMode="auto">
            <a:xfrm>
              <a:off x="1051" y="2045"/>
              <a:ext cx="2505" cy="395"/>
            </a:xfrm>
            <a:prstGeom prst="rect">
              <a:avLst/>
            </a:prstGeom>
            <a:solidFill>
              <a:srgbClr val="DDDDD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nchor="ctr">
              <a:spAutoFit/>
            </a:bodyPr>
            <a:lstStyle/>
            <a:p>
              <a:endParaRPr lang="en-US"/>
            </a:p>
          </p:txBody>
        </p:sp>
        <p:sp>
          <p:nvSpPr>
            <p:cNvPr id="490513" name="Line 17"/>
            <p:cNvSpPr>
              <a:spLocks noChangeShapeType="1"/>
            </p:cNvSpPr>
            <p:nvPr/>
          </p:nvSpPr>
          <p:spPr bwMode="auto">
            <a:xfrm>
              <a:off x="1728" y="1770"/>
              <a:ext cx="0" cy="9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14" name="Line 18"/>
            <p:cNvSpPr>
              <a:spLocks noChangeShapeType="1"/>
            </p:cNvSpPr>
            <p:nvPr/>
          </p:nvSpPr>
          <p:spPr bwMode="auto">
            <a:xfrm>
              <a:off x="2140" y="1774"/>
              <a:ext cx="0" cy="88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15" name="Line 19"/>
            <p:cNvSpPr>
              <a:spLocks noChangeShapeType="1"/>
            </p:cNvSpPr>
            <p:nvPr/>
          </p:nvSpPr>
          <p:spPr bwMode="auto">
            <a:xfrm>
              <a:off x="2894" y="1790"/>
              <a:ext cx="0" cy="88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16" name="Line 20"/>
            <p:cNvSpPr>
              <a:spLocks noChangeShapeType="1"/>
            </p:cNvSpPr>
            <p:nvPr/>
          </p:nvSpPr>
          <p:spPr bwMode="auto">
            <a:xfrm>
              <a:off x="3516" y="1770"/>
              <a:ext cx="0" cy="88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17" name="AutoShape 21"/>
            <p:cNvSpPr>
              <a:spLocks/>
            </p:cNvSpPr>
            <p:nvPr/>
          </p:nvSpPr>
          <p:spPr bwMode="auto">
            <a:xfrm rot="5400000">
              <a:off x="1896" y="1588"/>
              <a:ext cx="62" cy="283"/>
            </a:xfrm>
            <a:prstGeom prst="leftBrace">
              <a:avLst>
                <a:gd name="adj1" fmla="val 52419"/>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90518" name="AutoShape 22"/>
            <p:cNvSpPr>
              <a:spLocks/>
            </p:cNvSpPr>
            <p:nvPr/>
          </p:nvSpPr>
          <p:spPr bwMode="auto">
            <a:xfrm rot="5400000">
              <a:off x="3169" y="1585"/>
              <a:ext cx="68" cy="291"/>
            </a:xfrm>
            <a:prstGeom prst="leftBrace">
              <a:avLst>
                <a:gd name="adj1" fmla="val 75735"/>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90519" name="Text Box 23"/>
            <p:cNvSpPr txBox="1">
              <a:spLocks noChangeArrowheads="1"/>
            </p:cNvSpPr>
            <p:nvPr/>
          </p:nvSpPr>
          <p:spPr bwMode="auto">
            <a:xfrm>
              <a:off x="3675" y="1609"/>
              <a:ext cx="1186" cy="167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0" hangingPunct="0"/>
              <a:r>
                <a:rPr lang="en-US" sz="1200" dirty="0" smtClean="0"/>
                <a:t>Delayed response mechanism,</a:t>
              </a:r>
            </a:p>
            <a:p>
              <a:pPr eaLnBrk="0" hangingPunct="0"/>
              <a:r>
                <a:rPr lang="en-US" sz="1200" dirty="0" smtClean="0"/>
                <a:t>erratic reading depending on slug size and frequency. Periodic noise depending on slug and pipe size.</a:t>
              </a:r>
              <a:endParaRPr lang="en-US" sz="1200" dirty="0"/>
            </a:p>
          </p:txBody>
        </p:sp>
        <p:sp>
          <p:nvSpPr>
            <p:cNvPr id="490520" name="Freeform 24"/>
            <p:cNvSpPr>
              <a:spLocks/>
            </p:cNvSpPr>
            <p:nvPr/>
          </p:nvSpPr>
          <p:spPr bwMode="auto">
            <a:xfrm>
              <a:off x="1035" y="1827"/>
              <a:ext cx="2520" cy="395"/>
            </a:xfrm>
            <a:custGeom>
              <a:avLst/>
              <a:gdLst>
                <a:gd name="T0" fmla="*/ 0 w 2520"/>
                <a:gd name="T1" fmla="*/ 387 h 828"/>
                <a:gd name="T2" fmla="*/ 747 w 2520"/>
                <a:gd name="T3" fmla="*/ 387 h 828"/>
                <a:gd name="T4" fmla="*/ 774 w 2520"/>
                <a:gd name="T5" fmla="*/ 162 h 828"/>
                <a:gd name="T6" fmla="*/ 828 w 2520"/>
                <a:gd name="T7" fmla="*/ 549 h 828"/>
                <a:gd name="T8" fmla="*/ 873 w 2520"/>
                <a:gd name="T9" fmla="*/ 234 h 828"/>
                <a:gd name="T10" fmla="*/ 909 w 2520"/>
                <a:gd name="T11" fmla="*/ 666 h 828"/>
                <a:gd name="T12" fmla="*/ 963 w 2520"/>
                <a:gd name="T13" fmla="*/ 99 h 828"/>
                <a:gd name="T14" fmla="*/ 972 w 2520"/>
                <a:gd name="T15" fmla="*/ 741 h 828"/>
                <a:gd name="T16" fmla="*/ 1017 w 2520"/>
                <a:gd name="T17" fmla="*/ 349 h 828"/>
                <a:gd name="T18" fmla="*/ 1062 w 2520"/>
                <a:gd name="T19" fmla="*/ 828 h 828"/>
                <a:gd name="T20" fmla="*/ 1899 w 2520"/>
                <a:gd name="T21" fmla="*/ 828 h 828"/>
                <a:gd name="T22" fmla="*/ 1917 w 2520"/>
                <a:gd name="T23" fmla="*/ 585 h 828"/>
                <a:gd name="T24" fmla="*/ 1971 w 2520"/>
                <a:gd name="T25" fmla="*/ 783 h 828"/>
                <a:gd name="T26" fmla="*/ 2007 w 2520"/>
                <a:gd name="T27" fmla="*/ 513 h 828"/>
                <a:gd name="T28" fmla="*/ 2052 w 2520"/>
                <a:gd name="T29" fmla="*/ 785 h 828"/>
                <a:gd name="T30" fmla="*/ 2088 w 2520"/>
                <a:gd name="T31" fmla="*/ 427 h 828"/>
                <a:gd name="T32" fmla="*/ 2133 w 2520"/>
                <a:gd name="T33" fmla="*/ 811 h 828"/>
                <a:gd name="T34" fmla="*/ 2151 w 2520"/>
                <a:gd name="T35" fmla="*/ 401 h 828"/>
                <a:gd name="T36" fmla="*/ 2196 w 2520"/>
                <a:gd name="T37" fmla="*/ 750 h 828"/>
                <a:gd name="T38" fmla="*/ 2214 w 2520"/>
                <a:gd name="T39" fmla="*/ 174 h 828"/>
                <a:gd name="T40" fmla="*/ 2259 w 2520"/>
                <a:gd name="T41" fmla="*/ 680 h 828"/>
                <a:gd name="T42" fmla="*/ 2322 w 2520"/>
                <a:gd name="T43" fmla="*/ 0 h 828"/>
                <a:gd name="T44" fmla="*/ 2322 w 2520"/>
                <a:gd name="T45" fmla="*/ 392 h 828"/>
                <a:gd name="T46" fmla="*/ 2367 w 2520"/>
                <a:gd name="T47" fmla="*/ 122 h 828"/>
                <a:gd name="T48" fmla="*/ 2367 w 2520"/>
                <a:gd name="T49" fmla="*/ 414 h 828"/>
                <a:gd name="T50" fmla="*/ 2412 w 2520"/>
                <a:gd name="T51" fmla="*/ 9 h 828"/>
                <a:gd name="T52" fmla="*/ 2439 w 2520"/>
                <a:gd name="T53" fmla="*/ 140 h 828"/>
                <a:gd name="T54" fmla="*/ 2520 w 2520"/>
                <a:gd name="T55" fmla="*/ 14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0" h="828">
                  <a:moveTo>
                    <a:pt x="0" y="387"/>
                  </a:moveTo>
                  <a:lnTo>
                    <a:pt x="747" y="387"/>
                  </a:lnTo>
                  <a:lnTo>
                    <a:pt x="774" y="162"/>
                  </a:lnTo>
                  <a:lnTo>
                    <a:pt x="828" y="549"/>
                  </a:lnTo>
                  <a:lnTo>
                    <a:pt x="873" y="234"/>
                  </a:lnTo>
                  <a:lnTo>
                    <a:pt x="909" y="666"/>
                  </a:lnTo>
                  <a:lnTo>
                    <a:pt x="963" y="99"/>
                  </a:lnTo>
                  <a:lnTo>
                    <a:pt x="972" y="741"/>
                  </a:lnTo>
                  <a:lnTo>
                    <a:pt x="1017" y="349"/>
                  </a:lnTo>
                  <a:lnTo>
                    <a:pt x="1062" y="828"/>
                  </a:lnTo>
                  <a:lnTo>
                    <a:pt x="1899" y="828"/>
                  </a:lnTo>
                  <a:lnTo>
                    <a:pt x="1917" y="585"/>
                  </a:lnTo>
                  <a:lnTo>
                    <a:pt x="1971" y="783"/>
                  </a:lnTo>
                  <a:lnTo>
                    <a:pt x="2007" y="513"/>
                  </a:lnTo>
                  <a:lnTo>
                    <a:pt x="2052" y="785"/>
                  </a:lnTo>
                  <a:lnTo>
                    <a:pt x="2088" y="427"/>
                  </a:lnTo>
                  <a:lnTo>
                    <a:pt x="2133" y="811"/>
                  </a:lnTo>
                  <a:lnTo>
                    <a:pt x="2151" y="401"/>
                  </a:lnTo>
                  <a:lnTo>
                    <a:pt x="2196" y="750"/>
                  </a:lnTo>
                  <a:lnTo>
                    <a:pt x="2214" y="174"/>
                  </a:lnTo>
                  <a:lnTo>
                    <a:pt x="2259" y="680"/>
                  </a:lnTo>
                  <a:lnTo>
                    <a:pt x="2322" y="0"/>
                  </a:lnTo>
                  <a:lnTo>
                    <a:pt x="2322" y="392"/>
                  </a:lnTo>
                  <a:lnTo>
                    <a:pt x="2367" y="122"/>
                  </a:lnTo>
                  <a:lnTo>
                    <a:pt x="2367" y="414"/>
                  </a:lnTo>
                  <a:lnTo>
                    <a:pt x="2412" y="9"/>
                  </a:lnTo>
                  <a:lnTo>
                    <a:pt x="2439" y="140"/>
                  </a:lnTo>
                  <a:lnTo>
                    <a:pt x="2520" y="14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21" name="Freeform 25"/>
            <p:cNvSpPr>
              <a:spLocks/>
            </p:cNvSpPr>
            <p:nvPr/>
          </p:nvSpPr>
          <p:spPr bwMode="auto">
            <a:xfrm>
              <a:off x="1062" y="1956"/>
              <a:ext cx="2490" cy="395"/>
            </a:xfrm>
            <a:custGeom>
              <a:avLst/>
              <a:gdLst>
                <a:gd name="T0" fmla="*/ 0 w 2490"/>
                <a:gd name="T1" fmla="*/ 249 h 712"/>
                <a:gd name="T2" fmla="*/ 666 w 2490"/>
                <a:gd name="T3" fmla="*/ 258 h 712"/>
                <a:gd name="T4" fmla="*/ 666 w 2490"/>
                <a:gd name="T5" fmla="*/ 612 h 712"/>
                <a:gd name="T6" fmla="*/ 708 w 2490"/>
                <a:gd name="T7" fmla="*/ 582 h 712"/>
                <a:gd name="T8" fmla="*/ 714 w 2490"/>
                <a:gd name="T9" fmla="*/ 660 h 712"/>
                <a:gd name="T10" fmla="*/ 756 w 2490"/>
                <a:gd name="T11" fmla="*/ 612 h 712"/>
                <a:gd name="T12" fmla="*/ 834 w 2490"/>
                <a:gd name="T13" fmla="*/ 684 h 712"/>
                <a:gd name="T14" fmla="*/ 930 w 2490"/>
                <a:gd name="T15" fmla="*/ 708 h 712"/>
                <a:gd name="T16" fmla="*/ 1512 w 2490"/>
                <a:gd name="T17" fmla="*/ 708 h 712"/>
                <a:gd name="T18" fmla="*/ 1806 w 2490"/>
                <a:gd name="T19" fmla="*/ 708 h 712"/>
                <a:gd name="T20" fmla="*/ 1878 w 2490"/>
                <a:gd name="T21" fmla="*/ 600 h 712"/>
                <a:gd name="T22" fmla="*/ 2052 w 2490"/>
                <a:gd name="T23" fmla="*/ 576 h 712"/>
                <a:gd name="T24" fmla="*/ 2154 w 2490"/>
                <a:gd name="T25" fmla="*/ 324 h 712"/>
                <a:gd name="T26" fmla="*/ 2220 w 2490"/>
                <a:gd name="T27" fmla="*/ 366 h 712"/>
                <a:gd name="T28" fmla="*/ 2298 w 2490"/>
                <a:gd name="T29" fmla="*/ 6 h 712"/>
                <a:gd name="T30" fmla="*/ 2490 w 2490"/>
                <a:gd name="T31"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0" h="712">
                  <a:moveTo>
                    <a:pt x="0" y="249"/>
                  </a:moveTo>
                  <a:lnTo>
                    <a:pt x="666" y="258"/>
                  </a:lnTo>
                  <a:lnTo>
                    <a:pt x="666" y="612"/>
                  </a:lnTo>
                  <a:cubicBezTo>
                    <a:pt x="673" y="666"/>
                    <a:pt x="700" y="574"/>
                    <a:pt x="708" y="582"/>
                  </a:cubicBezTo>
                  <a:cubicBezTo>
                    <a:pt x="716" y="590"/>
                    <a:pt x="706" y="655"/>
                    <a:pt x="714" y="660"/>
                  </a:cubicBezTo>
                  <a:cubicBezTo>
                    <a:pt x="722" y="665"/>
                    <a:pt x="736" y="608"/>
                    <a:pt x="756" y="612"/>
                  </a:cubicBezTo>
                  <a:cubicBezTo>
                    <a:pt x="776" y="616"/>
                    <a:pt x="805" y="668"/>
                    <a:pt x="834" y="684"/>
                  </a:cubicBezTo>
                  <a:cubicBezTo>
                    <a:pt x="863" y="700"/>
                    <a:pt x="817" y="704"/>
                    <a:pt x="930" y="708"/>
                  </a:cubicBezTo>
                  <a:cubicBezTo>
                    <a:pt x="1043" y="712"/>
                    <a:pt x="1362" y="708"/>
                    <a:pt x="1512" y="708"/>
                  </a:cubicBezTo>
                  <a:cubicBezTo>
                    <a:pt x="1658" y="708"/>
                    <a:pt x="1752" y="708"/>
                    <a:pt x="1806" y="708"/>
                  </a:cubicBezTo>
                  <a:cubicBezTo>
                    <a:pt x="1860" y="708"/>
                    <a:pt x="1841" y="622"/>
                    <a:pt x="1878" y="600"/>
                  </a:cubicBezTo>
                  <a:cubicBezTo>
                    <a:pt x="1915" y="578"/>
                    <a:pt x="2006" y="622"/>
                    <a:pt x="2052" y="576"/>
                  </a:cubicBezTo>
                  <a:cubicBezTo>
                    <a:pt x="2098" y="530"/>
                    <a:pt x="2130" y="350"/>
                    <a:pt x="2154" y="324"/>
                  </a:cubicBezTo>
                  <a:cubicBezTo>
                    <a:pt x="2182" y="289"/>
                    <a:pt x="2202" y="417"/>
                    <a:pt x="2220" y="366"/>
                  </a:cubicBezTo>
                  <a:cubicBezTo>
                    <a:pt x="2238" y="315"/>
                    <a:pt x="2254" y="64"/>
                    <a:pt x="2298" y="6"/>
                  </a:cubicBezTo>
                  <a:lnTo>
                    <a:pt x="2490" y="0"/>
                  </a:lnTo>
                </a:path>
              </a:pathLst>
            </a:custGeom>
            <a:noFill/>
            <a:ln w="19050" cap="flat" cmpd="sng">
              <a:solidFill>
                <a:srgbClr val="0066FF"/>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490522" name="Group 26"/>
          <p:cNvGrpSpPr>
            <a:grpSpLocks/>
          </p:cNvGrpSpPr>
          <p:nvPr/>
        </p:nvGrpSpPr>
        <p:grpSpPr bwMode="auto">
          <a:xfrm>
            <a:off x="2402536" y="4061909"/>
            <a:ext cx="6418288" cy="1818223"/>
            <a:chOff x="241" y="2835"/>
            <a:chExt cx="4706" cy="1932"/>
          </a:xfrm>
        </p:grpSpPr>
        <p:sp>
          <p:nvSpPr>
            <p:cNvPr id="490523" name="Text Box 27"/>
            <p:cNvSpPr txBox="1">
              <a:spLocks noChangeArrowheads="1"/>
            </p:cNvSpPr>
            <p:nvPr/>
          </p:nvSpPr>
          <p:spPr bwMode="auto">
            <a:xfrm>
              <a:off x="241" y="2930"/>
              <a:ext cx="655" cy="5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eaLnBrk="0" hangingPunct="0"/>
              <a:r>
                <a:rPr lang="en-US" sz="1400" dirty="0" smtClean="0"/>
                <a:t>Partial filling</a:t>
              </a:r>
              <a:endParaRPr lang="en-US" sz="1400" dirty="0"/>
            </a:p>
          </p:txBody>
        </p:sp>
        <p:sp>
          <p:nvSpPr>
            <p:cNvPr id="490524" name="Rectangle 28"/>
            <p:cNvSpPr>
              <a:spLocks noChangeArrowheads="1"/>
            </p:cNvSpPr>
            <p:nvPr/>
          </p:nvSpPr>
          <p:spPr bwMode="auto">
            <a:xfrm>
              <a:off x="1043" y="3054"/>
              <a:ext cx="2505" cy="395"/>
            </a:xfrm>
            <a:prstGeom prst="rect">
              <a:avLst/>
            </a:prstGeom>
            <a:solidFill>
              <a:srgbClr val="DDDDD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nchor="ctr">
              <a:spAutoFit/>
            </a:bodyPr>
            <a:lstStyle/>
            <a:p>
              <a:endParaRPr lang="en-US"/>
            </a:p>
          </p:txBody>
        </p:sp>
        <p:sp>
          <p:nvSpPr>
            <p:cNvPr id="490525" name="AutoShape 29"/>
            <p:cNvSpPr>
              <a:spLocks/>
            </p:cNvSpPr>
            <p:nvPr/>
          </p:nvSpPr>
          <p:spPr bwMode="auto">
            <a:xfrm rot="10800000">
              <a:off x="3665" y="3019"/>
              <a:ext cx="95" cy="448"/>
            </a:xfrm>
            <a:prstGeom prst="leftBrace">
              <a:avLst>
                <a:gd name="adj1" fmla="val 70000"/>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90526" name="Freeform 30"/>
            <p:cNvSpPr>
              <a:spLocks/>
            </p:cNvSpPr>
            <p:nvPr/>
          </p:nvSpPr>
          <p:spPr bwMode="auto">
            <a:xfrm>
              <a:off x="1035" y="2835"/>
              <a:ext cx="2512" cy="395"/>
            </a:xfrm>
            <a:custGeom>
              <a:avLst/>
              <a:gdLst>
                <a:gd name="T0" fmla="*/ 63 w 2512"/>
                <a:gd name="T1" fmla="*/ 684 h 838"/>
                <a:gd name="T2" fmla="*/ 162 w 2512"/>
                <a:gd name="T3" fmla="*/ 729 h 838"/>
                <a:gd name="T4" fmla="*/ 198 w 2512"/>
                <a:gd name="T5" fmla="*/ 828 h 838"/>
                <a:gd name="T6" fmla="*/ 288 w 2512"/>
                <a:gd name="T7" fmla="*/ 810 h 838"/>
                <a:gd name="T8" fmla="*/ 360 w 2512"/>
                <a:gd name="T9" fmla="*/ 801 h 838"/>
                <a:gd name="T10" fmla="*/ 423 w 2512"/>
                <a:gd name="T11" fmla="*/ 819 h 838"/>
                <a:gd name="T12" fmla="*/ 477 w 2512"/>
                <a:gd name="T13" fmla="*/ 810 h 838"/>
                <a:gd name="T14" fmla="*/ 549 w 2512"/>
                <a:gd name="T15" fmla="*/ 792 h 838"/>
                <a:gd name="T16" fmla="*/ 612 w 2512"/>
                <a:gd name="T17" fmla="*/ 774 h 838"/>
                <a:gd name="T18" fmla="*/ 666 w 2512"/>
                <a:gd name="T19" fmla="*/ 774 h 838"/>
                <a:gd name="T20" fmla="*/ 711 w 2512"/>
                <a:gd name="T21" fmla="*/ 765 h 838"/>
                <a:gd name="T22" fmla="*/ 792 w 2512"/>
                <a:gd name="T23" fmla="*/ 828 h 838"/>
                <a:gd name="T24" fmla="*/ 846 w 2512"/>
                <a:gd name="T25" fmla="*/ 702 h 838"/>
                <a:gd name="T26" fmla="*/ 900 w 2512"/>
                <a:gd name="T27" fmla="*/ 837 h 838"/>
                <a:gd name="T28" fmla="*/ 964 w 2512"/>
                <a:gd name="T29" fmla="*/ 742 h 838"/>
                <a:gd name="T30" fmla="*/ 1054 w 2512"/>
                <a:gd name="T31" fmla="*/ 838 h 838"/>
                <a:gd name="T32" fmla="*/ 1116 w 2512"/>
                <a:gd name="T33" fmla="*/ 837 h 838"/>
                <a:gd name="T34" fmla="*/ 1188 w 2512"/>
                <a:gd name="T35" fmla="*/ 828 h 838"/>
                <a:gd name="T36" fmla="*/ 1269 w 2512"/>
                <a:gd name="T37" fmla="*/ 828 h 838"/>
                <a:gd name="T38" fmla="*/ 1332 w 2512"/>
                <a:gd name="T39" fmla="*/ 774 h 838"/>
                <a:gd name="T40" fmla="*/ 1404 w 2512"/>
                <a:gd name="T41" fmla="*/ 810 h 838"/>
                <a:gd name="T42" fmla="*/ 1458 w 2512"/>
                <a:gd name="T43" fmla="*/ 783 h 838"/>
                <a:gd name="T44" fmla="*/ 1530 w 2512"/>
                <a:gd name="T45" fmla="*/ 765 h 838"/>
                <a:gd name="T46" fmla="*/ 1602 w 2512"/>
                <a:gd name="T47" fmla="*/ 774 h 838"/>
                <a:gd name="T48" fmla="*/ 1683 w 2512"/>
                <a:gd name="T49" fmla="*/ 738 h 838"/>
                <a:gd name="T50" fmla="*/ 1773 w 2512"/>
                <a:gd name="T51" fmla="*/ 783 h 838"/>
                <a:gd name="T52" fmla="*/ 1836 w 2512"/>
                <a:gd name="T53" fmla="*/ 810 h 838"/>
                <a:gd name="T54" fmla="*/ 1908 w 2512"/>
                <a:gd name="T55" fmla="*/ 792 h 838"/>
                <a:gd name="T56" fmla="*/ 1971 w 2512"/>
                <a:gd name="T57" fmla="*/ 756 h 838"/>
                <a:gd name="T58" fmla="*/ 2044 w 2512"/>
                <a:gd name="T59" fmla="*/ 786 h 838"/>
                <a:gd name="T60" fmla="*/ 2125 w 2512"/>
                <a:gd name="T61" fmla="*/ 812 h 838"/>
                <a:gd name="T62" fmla="*/ 2188 w 2512"/>
                <a:gd name="T63" fmla="*/ 751 h 838"/>
                <a:gd name="T64" fmla="*/ 2251 w 2512"/>
                <a:gd name="T65" fmla="*/ 681 h 838"/>
                <a:gd name="T66" fmla="*/ 2304 w 2512"/>
                <a:gd name="T67" fmla="*/ 675 h 838"/>
                <a:gd name="T68" fmla="*/ 2385 w 2512"/>
                <a:gd name="T69" fmla="*/ 765 h 838"/>
                <a:gd name="T70" fmla="*/ 2457 w 2512"/>
                <a:gd name="T71" fmla="*/ 78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2" h="838">
                  <a:moveTo>
                    <a:pt x="0" y="261"/>
                  </a:moveTo>
                  <a:lnTo>
                    <a:pt x="63" y="684"/>
                  </a:lnTo>
                  <a:lnTo>
                    <a:pt x="99" y="117"/>
                  </a:lnTo>
                  <a:lnTo>
                    <a:pt x="162" y="729"/>
                  </a:lnTo>
                  <a:lnTo>
                    <a:pt x="180" y="333"/>
                  </a:lnTo>
                  <a:lnTo>
                    <a:pt x="198" y="828"/>
                  </a:lnTo>
                  <a:lnTo>
                    <a:pt x="252" y="207"/>
                  </a:lnTo>
                  <a:lnTo>
                    <a:pt x="288" y="810"/>
                  </a:lnTo>
                  <a:lnTo>
                    <a:pt x="324" y="495"/>
                  </a:lnTo>
                  <a:lnTo>
                    <a:pt x="360" y="801"/>
                  </a:lnTo>
                  <a:lnTo>
                    <a:pt x="378" y="306"/>
                  </a:lnTo>
                  <a:lnTo>
                    <a:pt x="423" y="819"/>
                  </a:lnTo>
                  <a:lnTo>
                    <a:pt x="450" y="63"/>
                  </a:lnTo>
                  <a:lnTo>
                    <a:pt x="477" y="810"/>
                  </a:lnTo>
                  <a:lnTo>
                    <a:pt x="513" y="252"/>
                  </a:lnTo>
                  <a:lnTo>
                    <a:pt x="549" y="792"/>
                  </a:lnTo>
                  <a:lnTo>
                    <a:pt x="576" y="333"/>
                  </a:lnTo>
                  <a:lnTo>
                    <a:pt x="612" y="774"/>
                  </a:lnTo>
                  <a:lnTo>
                    <a:pt x="630" y="117"/>
                  </a:lnTo>
                  <a:lnTo>
                    <a:pt x="666" y="774"/>
                  </a:lnTo>
                  <a:lnTo>
                    <a:pt x="693" y="108"/>
                  </a:lnTo>
                  <a:lnTo>
                    <a:pt x="711" y="765"/>
                  </a:lnTo>
                  <a:lnTo>
                    <a:pt x="765" y="189"/>
                  </a:lnTo>
                  <a:lnTo>
                    <a:pt x="792" y="828"/>
                  </a:lnTo>
                  <a:lnTo>
                    <a:pt x="856" y="132"/>
                  </a:lnTo>
                  <a:lnTo>
                    <a:pt x="846" y="702"/>
                  </a:lnTo>
                  <a:lnTo>
                    <a:pt x="892" y="236"/>
                  </a:lnTo>
                  <a:lnTo>
                    <a:pt x="900" y="837"/>
                  </a:lnTo>
                  <a:lnTo>
                    <a:pt x="964" y="280"/>
                  </a:lnTo>
                  <a:lnTo>
                    <a:pt x="964" y="742"/>
                  </a:lnTo>
                  <a:lnTo>
                    <a:pt x="1009" y="350"/>
                  </a:lnTo>
                  <a:lnTo>
                    <a:pt x="1054" y="838"/>
                  </a:lnTo>
                  <a:lnTo>
                    <a:pt x="1053" y="117"/>
                  </a:lnTo>
                  <a:lnTo>
                    <a:pt x="1116" y="837"/>
                  </a:lnTo>
                  <a:lnTo>
                    <a:pt x="1161" y="162"/>
                  </a:lnTo>
                  <a:lnTo>
                    <a:pt x="1188" y="828"/>
                  </a:lnTo>
                  <a:lnTo>
                    <a:pt x="1224" y="54"/>
                  </a:lnTo>
                  <a:lnTo>
                    <a:pt x="1269" y="828"/>
                  </a:lnTo>
                  <a:lnTo>
                    <a:pt x="1305" y="90"/>
                  </a:lnTo>
                  <a:lnTo>
                    <a:pt x="1332" y="774"/>
                  </a:lnTo>
                  <a:lnTo>
                    <a:pt x="1386" y="9"/>
                  </a:lnTo>
                  <a:lnTo>
                    <a:pt x="1404" y="810"/>
                  </a:lnTo>
                  <a:lnTo>
                    <a:pt x="1431" y="279"/>
                  </a:lnTo>
                  <a:lnTo>
                    <a:pt x="1458" y="783"/>
                  </a:lnTo>
                  <a:lnTo>
                    <a:pt x="1503" y="72"/>
                  </a:lnTo>
                  <a:lnTo>
                    <a:pt x="1530" y="765"/>
                  </a:lnTo>
                  <a:lnTo>
                    <a:pt x="1584" y="9"/>
                  </a:lnTo>
                  <a:lnTo>
                    <a:pt x="1602" y="774"/>
                  </a:lnTo>
                  <a:lnTo>
                    <a:pt x="1656" y="9"/>
                  </a:lnTo>
                  <a:lnTo>
                    <a:pt x="1683" y="738"/>
                  </a:lnTo>
                  <a:lnTo>
                    <a:pt x="1746" y="297"/>
                  </a:lnTo>
                  <a:lnTo>
                    <a:pt x="1773" y="783"/>
                  </a:lnTo>
                  <a:lnTo>
                    <a:pt x="1809" y="279"/>
                  </a:lnTo>
                  <a:lnTo>
                    <a:pt x="1836" y="810"/>
                  </a:lnTo>
                  <a:lnTo>
                    <a:pt x="1881" y="261"/>
                  </a:lnTo>
                  <a:lnTo>
                    <a:pt x="1908" y="792"/>
                  </a:lnTo>
                  <a:lnTo>
                    <a:pt x="1926" y="243"/>
                  </a:lnTo>
                  <a:lnTo>
                    <a:pt x="1971" y="756"/>
                  </a:lnTo>
                  <a:lnTo>
                    <a:pt x="1980" y="9"/>
                  </a:lnTo>
                  <a:lnTo>
                    <a:pt x="2044" y="786"/>
                  </a:lnTo>
                  <a:lnTo>
                    <a:pt x="2080" y="428"/>
                  </a:lnTo>
                  <a:lnTo>
                    <a:pt x="2125" y="812"/>
                  </a:lnTo>
                  <a:lnTo>
                    <a:pt x="2143" y="402"/>
                  </a:lnTo>
                  <a:lnTo>
                    <a:pt x="2188" y="751"/>
                  </a:lnTo>
                  <a:lnTo>
                    <a:pt x="2206" y="175"/>
                  </a:lnTo>
                  <a:lnTo>
                    <a:pt x="2251" y="681"/>
                  </a:lnTo>
                  <a:lnTo>
                    <a:pt x="2295" y="297"/>
                  </a:lnTo>
                  <a:lnTo>
                    <a:pt x="2304" y="675"/>
                  </a:lnTo>
                  <a:lnTo>
                    <a:pt x="2359" y="123"/>
                  </a:lnTo>
                  <a:lnTo>
                    <a:pt x="2385" y="765"/>
                  </a:lnTo>
                  <a:lnTo>
                    <a:pt x="2439" y="0"/>
                  </a:lnTo>
                  <a:lnTo>
                    <a:pt x="2457" y="783"/>
                  </a:lnTo>
                  <a:lnTo>
                    <a:pt x="2512" y="141"/>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27" name="Freeform 31"/>
            <p:cNvSpPr>
              <a:spLocks/>
            </p:cNvSpPr>
            <p:nvPr/>
          </p:nvSpPr>
          <p:spPr bwMode="auto">
            <a:xfrm>
              <a:off x="1044" y="3384"/>
              <a:ext cx="2502" cy="395"/>
            </a:xfrm>
            <a:custGeom>
              <a:avLst/>
              <a:gdLst>
                <a:gd name="T0" fmla="*/ 0 w 2502"/>
                <a:gd name="T1" fmla="*/ 0 h 166"/>
                <a:gd name="T2" fmla="*/ 333 w 2502"/>
                <a:gd name="T3" fmla="*/ 90 h 166"/>
                <a:gd name="T4" fmla="*/ 459 w 2502"/>
                <a:gd name="T5" fmla="*/ 18 h 166"/>
                <a:gd name="T6" fmla="*/ 873 w 2502"/>
                <a:gd name="T7" fmla="*/ 162 h 166"/>
                <a:gd name="T8" fmla="*/ 1314 w 2502"/>
                <a:gd name="T9" fmla="*/ 45 h 166"/>
                <a:gd name="T10" fmla="*/ 1908 w 2502"/>
                <a:gd name="T11" fmla="*/ 153 h 166"/>
                <a:gd name="T12" fmla="*/ 2502 w 2502"/>
                <a:gd name="T13" fmla="*/ 81 h 166"/>
              </a:gdLst>
              <a:ahLst/>
              <a:cxnLst>
                <a:cxn ang="0">
                  <a:pos x="T0" y="T1"/>
                </a:cxn>
                <a:cxn ang="0">
                  <a:pos x="T2" y="T3"/>
                </a:cxn>
                <a:cxn ang="0">
                  <a:pos x="T4" y="T5"/>
                </a:cxn>
                <a:cxn ang="0">
                  <a:pos x="T6" y="T7"/>
                </a:cxn>
                <a:cxn ang="0">
                  <a:pos x="T8" y="T9"/>
                </a:cxn>
                <a:cxn ang="0">
                  <a:pos x="T10" y="T11"/>
                </a:cxn>
                <a:cxn ang="0">
                  <a:pos x="T12" y="T13"/>
                </a:cxn>
              </a:cxnLst>
              <a:rect l="0" t="0" r="r" b="b"/>
              <a:pathLst>
                <a:path w="2502" h="166">
                  <a:moveTo>
                    <a:pt x="0" y="0"/>
                  </a:moveTo>
                  <a:cubicBezTo>
                    <a:pt x="55" y="15"/>
                    <a:pt x="257" y="87"/>
                    <a:pt x="333" y="90"/>
                  </a:cubicBezTo>
                  <a:cubicBezTo>
                    <a:pt x="409" y="93"/>
                    <a:pt x="369" y="6"/>
                    <a:pt x="459" y="18"/>
                  </a:cubicBezTo>
                  <a:cubicBezTo>
                    <a:pt x="546" y="4"/>
                    <a:pt x="732" y="156"/>
                    <a:pt x="873" y="162"/>
                  </a:cubicBezTo>
                  <a:cubicBezTo>
                    <a:pt x="1015" y="166"/>
                    <a:pt x="1142" y="46"/>
                    <a:pt x="1314" y="45"/>
                  </a:cubicBezTo>
                  <a:cubicBezTo>
                    <a:pt x="1540" y="46"/>
                    <a:pt x="1709" y="149"/>
                    <a:pt x="1908" y="153"/>
                  </a:cubicBezTo>
                  <a:cubicBezTo>
                    <a:pt x="2107" y="157"/>
                    <a:pt x="2378" y="96"/>
                    <a:pt x="2502" y="81"/>
                  </a:cubicBezTo>
                </a:path>
              </a:pathLst>
            </a:custGeom>
            <a:noFill/>
            <a:ln w="9525" cap="flat" cmpd="sng">
              <a:solidFill>
                <a:srgbClr val="0066FF"/>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28" name="Text Box 32"/>
            <p:cNvSpPr txBox="1">
              <a:spLocks noChangeArrowheads="1"/>
            </p:cNvSpPr>
            <p:nvPr/>
          </p:nvSpPr>
          <p:spPr bwMode="auto">
            <a:xfrm>
              <a:off x="3762" y="2901"/>
              <a:ext cx="1185" cy="18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0" hangingPunct="0"/>
              <a:r>
                <a:rPr lang="en-US" sz="1200" dirty="0" smtClean="0"/>
                <a:t>Extremely noisy reading, huge errors depending on amount of air, instrument should switch to error mode. Product splashes through the pipes.</a:t>
              </a:r>
            </a:p>
            <a:p>
              <a:pPr eaLnBrk="0" hangingPunct="0"/>
              <a:endParaRPr lang="en-US" sz="1200" dirty="0"/>
            </a:p>
          </p:txBody>
        </p:sp>
        <p:sp>
          <p:nvSpPr>
            <p:cNvPr id="490529" name="Line 33"/>
            <p:cNvSpPr>
              <a:spLocks noChangeShapeType="1"/>
            </p:cNvSpPr>
            <p:nvPr/>
          </p:nvSpPr>
          <p:spPr bwMode="auto">
            <a:xfrm>
              <a:off x="1049" y="2843"/>
              <a:ext cx="2581"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90530" name="Line 34"/>
            <p:cNvSpPr>
              <a:spLocks noChangeShapeType="1"/>
            </p:cNvSpPr>
            <p:nvPr/>
          </p:nvSpPr>
          <p:spPr bwMode="auto">
            <a:xfrm>
              <a:off x="1049" y="3645"/>
              <a:ext cx="2581"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490531" name="Rectangle 35"/>
          <p:cNvSpPr>
            <a:spLocks noChangeArrowheads="1"/>
          </p:cNvSpPr>
          <p:nvPr/>
        </p:nvSpPr>
        <p:spPr bwMode="auto">
          <a:xfrm>
            <a:off x="2437374" y="5226294"/>
            <a:ext cx="3390900" cy="695325"/>
          </a:xfrm>
          <a:prstGeom prst="rect">
            <a:avLst/>
          </a:prstGeom>
          <a:solidFill>
            <a:schemeClr val="accent1"/>
          </a:solidFill>
          <a:ln w="28575">
            <a:noFill/>
            <a:miter lim="800000"/>
            <a:headEnd/>
            <a:tailEnd/>
          </a:ln>
          <a:effectLst/>
          <a:extLs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smtClean="0"/>
              <a:t>Any combination?</a:t>
            </a:r>
            <a:endParaRPr lang="en-US" sz="2800"/>
          </a:p>
        </p:txBody>
      </p:sp>
      <p:sp>
        <p:nvSpPr>
          <p:cNvPr id="4" name="Slide Number Placeholder 3"/>
          <p:cNvSpPr>
            <a:spLocks noGrp="1"/>
          </p:cNvSpPr>
          <p:nvPr>
            <p:ph type="sldNum" sz="quarter" idx="12"/>
          </p:nvPr>
        </p:nvSpPr>
        <p:spPr/>
        <p:txBody>
          <a:bodyPr/>
          <a:lstStyle/>
          <a:p>
            <a:r>
              <a:rPr lang="en-US" smtClean="0"/>
              <a:t>Slide </a:t>
            </a:r>
            <a:fld id="{814521EE-B60E-40B0-AD65-CFCF1DA87753}" type="slidenum">
              <a:rPr lang="en-US" smtClean="0"/>
              <a:t>71</a:t>
            </a:fld>
            <a:endParaRPr lang="en-US" dirty="0"/>
          </a:p>
        </p:txBody>
      </p:sp>
      <p:sp>
        <p:nvSpPr>
          <p:cNvPr id="5" name="Footer Placeholder 4"/>
          <p:cNvSpPr>
            <a:spLocks noGrp="1"/>
          </p:cNvSpPr>
          <p:nvPr>
            <p:ph type="ftr" sz="quarter" idx="11"/>
          </p:nvPr>
        </p:nvSpPr>
        <p:spPr/>
        <p:txBody>
          <a:bodyPr/>
          <a:lstStyle/>
          <a:p>
            <a:r>
              <a:rPr lang="en-US" smtClean="0"/>
              <a:t>Endress+Hauser Consult AG Sales Support</a:t>
            </a:r>
            <a:endParaRPr lang="en-US" dirty="0"/>
          </a:p>
        </p:txBody>
      </p:sp>
      <p:sp>
        <p:nvSpPr>
          <p:cNvPr id="56"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57"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8"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59"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0"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61"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2"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63"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64" name="Straight Connector 63"/>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65"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66"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7"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68"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69"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70"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71"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0460662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0499"/>
                                        </p:tgtEl>
                                        <p:attrNameLst>
                                          <p:attrName>style.visibility</p:attrName>
                                        </p:attrNameLst>
                                      </p:cBhvr>
                                      <p:to>
                                        <p:strVal val="visible"/>
                                      </p:to>
                                    </p:set>
                                    <p:anim calcmode="lin" valueType="num">
                                      <p:cBhvr additive="base">
                                        <p:cTn id="7" dur="500" fill="hold"/>
                                        <p:tgtEl>
                                          <p:spTgt spid="490499"/>
                                        </p:tgtEl>
                                        <p:attrNameLst>
                                          <p:attrName>ppt_x</p:attrName>
                                        </p:attrNameLst>
                                      </p:cBhvr>
                                      <p:tavLst>
                                        <p:tav tm="0">
                                          <p:val>
                                            <p:strVal val="0-#ppt_w/2"/>
                                          </p:val>
                                        </p:tav>
                                        <p:tav tm="100000">
                                          <p:val>
                                            <p:strVal val="#ppt_x"/>
                                          </p:val>
                                        </p:tav>
                                      </p:tavLst>
                                    </p:anim>
                                    <p:anim calcmode="lin" valueType="num">
                                      <p:cBhvr additive="base">
                                        <p:cTn id="8" dur="500" fill="hold"/>
                                        <p:tgtEl>
                                          <p:spTgt spid="4904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90510"/>
                                        </p:tgtEl>
                                        <p:attrNameLst>
                                          <p:attrName>style.visibility</p:attrName>
                                        </p:attrNameLst>
                                      </p:cBhvr>
                                      <p:to>
                                        <p:strVal val="visible"/>
                                      </p:to>
                                    </p:set>
                                    <p:anim calcmode="lin" valueType="num">
                                      <p:cBhvr additive="base">
                                        <p:cTn id="13" dur="500" fill="hold"/>
                                        <p:tgtEl>
                                          <p:spTgt spid="490510"/>
                                        </p:tgtEl>
                                        <p:attrNameLst>
                                          <p:attrName>ppt_x</p:attrName>
                                        </p:attrNameLst>
                                      </p:cBhvr>
                                      <p:tavLst>
                                        <p:tav tm="0">
                                          <p:val>
                                            <p:strVal val="0-#ppt_w/2"/>
                                          </p:val>
                                        </p:tav>
                                        <p:tav tm="100000">
                                          <p:val>
                                            <p:strVal val="#ppt_x"/>
                                          </p:val>
                                        </p:tav>
                                      </p:tavLst>
                                    </p:anim>
                                    <p:anim calcmode="lin" valueType="num">
                                      <p:cBhvr additive="base">
                                        <p:cTn id="14" dur="500" fill="hold"/>
                                        <p:tgtEl>
                                          <p:spTgt spid="4905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90522"/>
                                        </p:tgtEl>
                                        <p:attrNameLst>
                                          <p:attrName>style.visibility</p:attrName>
                                        </p:attrNameLst>
                                      </p:cBhvr>
                                      <p:to>
                                        <p:strVal val="visible"/>
                                      </p:to>
                                    </p:set>
                                    <p:anim calcmode="lin" valueType="num">
                                      <p:cBhvr additive="base">
                                        <p:cTn id="19" dur="500" fill="hold"/>
                                        <p:tgtEl>
                                          <p:spTgt spid="490522"/>
                                        </p:tgtEl>
                                        <p:attrNameLst>
                                          <p:attrName>ppt_x</p:attrName>
                                        </p:attrNameLst>
                                      </p:cBhvr>
                                      <p:tavLst>
                                        <p:tav tm="0">
                                          <p:val>
                                            <p:strVal val="0-#ppt_w/2"/>
                                          </p:val>
                                        </p:tav>
                                        <p:tav tm="100000">
                                          <p:val>
                                            <p:strVal val="#ppt_x"/>
                                          </p:val>
                                        </p:tav>
                                      </p:tavLst>
                                    </p:anim>
                                    <p:anim calcmode="lin" valueType="num">
                                      <p:cBhvr additive="base">
                                        <p:cTn id="20" dur="500" fill="hold"/>
                                        <p:tgtEl>
                                          <p:spTgt spid="4905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0531"/>
                                        </p:tgtEl>
                                        <p:attrNameLst>
                                          <p:attrName>style.visibility</p:attrName>
                                        </p:attrNameLst>
                                      </p:cBhvr>
                                      <p:to>
                                        <p:strVal val="visible"/>
                                      </p:to>
                                    </p:set>
                                    <p:anim calcmode="lin" valueType="num">
                                      <p:cBhvr additive="base">
                                        <p:cTn id="25" dur="500" fill="hold"/>
                                        <p:tgtEl>
                                          <p:spTgt spid="490531"/>
                                        </p:tgtEl>
                                        <p:attrNameLst>
                                          <p:attrName>ppt_x</p:attrName>
                                        </p:attrNameLst>
                                      </p:cBhvr>
                                      <p:tavLst>
                                        <p:tav tm="0">
                                          <p:val>
                                            <p:strVal val="0-#ppt_w/2"/>
                                          </p:val>
                                        </p:tav>
                                        <p:tav tm="100000">
                                          <p:val>
                                            <p:strVal val="#ppt_x"/>
                                          </p:val>
                                        </p:tav>
                                      </p:tavLst>
                                    </p:anim>
                                    <p:anim calcmode="lin" valueType="num">
                                      <p:cBhvr additive="base">
                                        <p:cTn id="26" dur="500" fill="hold"/>
                                        <p:tgtEl>
                                          <p:spTgt spid="4905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entrained air</a:t>
            </a:r>
          </a:p>
        </p:txBody>
      </p:sp>
      <p:sp>
        <p:nvSpPr>
          <p:cNvPr id="492547"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r>
              <a:rPr lang="en-US" dirty="0"/>
              <a:t>Do not install with curves pointing upwards </a:t>
            </a:r>
            <a:br>
              <a:rPr lang="en-US" dirty="0"/>
            </a:br>
            <a:r>
              <a:rPr lang="en-US" dirty="0"/>
              <a:t>(risk of gas accumulating).</a:t>
            </a:r>
          </a:p>
          <a:p>
            <a:endParaRPr lang="en-US" dirty="0"/>
          </a:p>
          <a:p>
            <a:endParaRPr lang="en-US" dirty="0"/>
          </a:p>
          <a:p>
            <a:endParaRPr lang="en-US" dirty="0"/>
          </a:p>
          <a:p>
            <a:endParaRPr lang="en-US" dirty="0"/>
          </a:p>
          <a:p>
            <a:r>
              <a:rPr lang="en-US" dirty="0"/>
              <a:t>If entrained gas (e.g. viscous fluids) is present, increase back pressure (to about 6-10 bar) to dissolve the gas in the liquid and improve performance.</a:t>
            </a:r>
          </a:p>
          <a:p>
            <a:r>
              <a:rPr lang="en-US" dirty="0"/>
              <a:t>Install on the high-pressure side of a pump and as close as possible to the pump.</a:t>
            </a:r>
          </a:p>
        </p:txBody>
      </p:sp>
      <p:grpSp>
        <p:nvGrpSpPr>
          <p:cNvPr id="492548" name="Group 4"/>
          <p:cNvGrpSpPr>
            <a:grpSpLocks/>
          </p:cNvGrpSpPr>
          <p:nvPr/>
        </p:nvGrpSpPr>
        <p:grpSpPr bwMode="auto">
          <a:xfrm>
            <a:off x="6060041" y="1797278"/>
            <a:ext cx="2224087" cy="1648850"/>
            <a:chOff x="1370" y="1413"/>
            <a:chExt cx="1852" cy="1373"/>
          </a:xfrm>
        </p:grpSpPr>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 y="1413"/>
              <a:ext cx="1852" cy="137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2550" name="Rectangle 6"/>
            <p:cNvSpPr>
              <a:spLocks noChangeArrowheads="1"/>
            </p:cNvSpPr>
            <p:nvPr/>
          </p:nvSpPr>
          <p:spPr bwMode="auto">
            <a:xfrm>
              <a:off x="2608" y="2108"/>
              <a:ext cx="326" cy="229"/>
            </a:xfrm>
            <a:prstGeom prst="rect">
              <a:avLst/>
            </a:prstGeom>
            <a:solidFill>
              <a:schemeClr val="bg1"/>
            </a:solidFill>
            <a:ln>
              <a:noFill/>
            </a:ln>
            <a:effectLst/>
            <a:extLs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 name="Slide Number Placeholder 4"/>
          <p:cNvSpPr>
            <a:spLocks noGrp="1"/>
          </p:cNvSpPr>
          <p:nvPr>
            <p:ph type="sldNum" sz="quarter" idx="16"/>
          </p:nvPr>
        </p:nvSpPr>
        <p:spPr/>
        <p:txBody>
          <a:bodyPr/>
          <a:lstStyle/>
          <a:p>
            <a:r>
              <a:rPr lang="en-US" smtClean="0"/>
              <a:t>Slide </a:t>
            </a:r>
            <a:fld id="{85E02C0B-56EF-4DC6-8B18-D902788F57BE}" type="slidenum">
              <a:rPr lang="en-US" smtClean="0"/>
              <a:t>72</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8"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9"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0"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1"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3"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5"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6" name="Straight Connector 35"/>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7"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8"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9"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40"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2"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53383880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Coriolis installation considerations: zero point stability</a:t>
            </a:r>
          </a:p>
        </p:txBody>
      </p:sp>
      <p:sp>
        <p:nvSpPr>
          <p:cNvPr id="494595"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a:t>Zero point stability is defined by design and manufacturing tolerances of the </a:t>
            </a:r>
            <a:r>
              <a:rPr lang="en-US" dirty="0" err="1"/>
              <a:t>flowmeter</a:t>
            </a:r>
            <a:r>
              <a:rPr lang="en-US" dirty="0"/>
              <a:t>. </a:t>
            </a:r>
          </a:p>
          <a:p>
            <a:pPr marL="271463" indent="-271463">
              <a:buSzPct val="100000"/>
              <a:buFont typeface="E+H Serif"/>
              <a:buChar char="•"/>
            </a:pPr>
            <a:r>
              <a:rPr lang="en-US" dirty="0" err="1"/>
              <a:t>Promass</a:t>
            </a:r>
            <a:r>
              <a:rPr lang="en-US" dirty="0"/>
              <a:t> normally does not need to be zeroed because of its exceptional zero point stability.</a:t>
            </a:r>
            <a:br>
              <a:rPr lang="en-US" dirty="0"/>
            </a:br>
            <a:r>
              <a:rPr lang="en-US" dirty="0"/>
              <a:t>(Still it is often common practice to perform a zero point adjustment.)</a:t>
            </a:r>
          </a:p>
          <a:p>
            <a:pPr marL="271463" indent="-271463">
              <a:buSzPct val="100000"/>
              <a:buFont typeface="E+H Serif"/>
              <a:buChar char="•"/>
            </a:pPr>
            <a:r>
              <a:rPr lang="en-US" dirty="0"/>
              <a:t>Occasional zero point adjustment can be considered under the following application conditions (if the flow rate displayed is stable but has an incorrect value):</a:t>
            </a:r>
          </a:p>
          <a:p>
            <a:pPr lvl="1">
              <a:buSzPct val="100000"/>
              <a:buFont typeface="E+H Serif"/>
              <a:buChar char="•"/>
            </a:pPr>
            <a:r>
              <a:rPr lang="en-US" dirty="0"/>
              <a:t>High viscosity or inhomogeneous fluid</a:t>
            </a:r>
          </a:p>
          <a:p>
            <a:pPr lvl="1">
              <a:buSzPct val="100000"/>
              <a:buFont typeface="E+H Serif"/>
              <a:buChar char="•"/>
            </a:pPr>
            <a:r>
              <a:rPr lang="en-US" dirty="0"/>
              <a:t>Possibility of abrasion or corrosion of the </a:t>
            </a:r>
            <a:r>
              <a:rPr lang="en-US" dirty="0" err="1"/>
              <a:t>flowmeter</a:t>
            </a:r>
            <a:endParaRPr lang="en-US" dirty="0"/>
          </a:p>
          <a:p>
            <a:pPr lvl="1">
              <a:buSzPct val="100000"/>
              <a:buFont typeface="E+H Serif"/>
              <a:buChar char="•"/>
            </a:pPr>
            <a:r>
              <a:rPr lang="en-US" dirty="0"/>
              <a:t>Mechanical stress on the </a:t>
            </a:r>
            <a:r>
              <a:rPr lang="en-US" dirty="0" err="1"/>
              <a:t>flowmeter</a:t>
            </a:r>
            <a:endParaRPr lang="en-US" dirty="0"/>
          </a:p>
        </p:txBody>
      </p:sp>
      <p:sp>
        <p:nvSpPr>
          <p:cNvPr id="5" name="Slide Number Placeholder 4"/>
          <p:cNvSpPr>
            <a:spLocks noGrp="1"/>
          </p:cNvSpPr>
          <p:nvPr>
            <p:ph type="sldNum" sz="quarter" idx="16"/>
          </p:nvPr>
        </p:nvSpPr>
        <p:spPr/>
        <p:txBody>
          <a:bodyPr/>
          <a:lstStyle/>
          <a:p>
            <a:r>
              <a:rPr lang="en-US" smtClean="0"/>
              <a:t>Slide </a:t>
            </a:r>
            <a:fld id="{AFF97338-9562-41DF-941A-E769A6AE4614}" type="slidenum">
              <a:rPr lang="en-US" smtClean="0"/>
              <a:t>73</a:t>
            </a:fld>
            <a:endParaRPr lang="en-US" dirty="0"/>
          </a:p>
        </p:txBody>
      </p:sp>
      <p:sp>
        <p:nvSpPr>
          <p:cNvPr id="6" name="Footer Placeholder 5"/>
          <p:cNvSpPr>
            <a:spLocks noGrp="1"/>
          </p:cNvSpPr>
          <p:nvPr>
            <p:ph type="ftr" sz="quarter" idx="15"/>
          </p:nvPr>
        </p:nvSpPr>
        <p:spPr/>
        <p:txBody>
          <a:bodyPr/>
          <a:lstStyle/>
          <a:p>
            <a:r>
              <a:rPr lang="en-US" smtClean="0"/>
              <a:t>Endress+Hauser Consult AG Sales Support</a:t>
            </a:r>
            <a:endParaRPr lang="en-US" dirty="0"/>
          </a:p>
        </p:txBody>
      </p:sp>
      <p:sp>
        <p:nvSpPr>
          <p:cNvPr id="25"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92109238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smtClean="0"/>
              <a:t>Installation hints</a:t>
            </a:r>
            <a:endParaRPr lang="en-US" dirty="0"/>
          </a:p>
        </p:txBody>
      </p:sp>
      <p:pic>
        <p:nvPicPr>
          <p:cNvPr id="447491" name="Picture 3" descr="Einbau _07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652" y="1684455"/>
            <a:ext cx="6181725" cy="4265613"/>
          </a:xfrm>
          <a:prstGeom prst="rect">
            <a:avLst/>
          </a:prstGeom>
          <a:noFill/>
          <a:extLst>
            <a:ext uri="{909E8E84-426E-40DD-AFC4-6F175D3DCCD1}">
              <a14:hiddenFill xmlns:a14="http://schemas.microsoft.com/office/drawing/2010/main">
                <a:solidFill>
                  <a:srgbClr val="FFFFFF"/>
                </a:solidFill>
              </a14:hiddenFill>
            </a:ext>
          </a:extLst>
        </p:spPr>
      </p:pic>
      <p:sp>
        <p:nvSpPr>
          <p:cNvPr id="447492" name="Text Box 4"/>
          <p:cNvSpPr txBox="1">
            <a:spLocks noChangeArrowheads="1"/>
          </p:cNvSpPr>
          <p:nvPr/>
        </p:nvSpPr>
        <p:spPr bwMode="auto">
          <a:xfrm>
            <a:off x="6949970" y="1434573"/>
            <a:ext cx="1571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2400" smtClean="0">
                <a:latin typeface="E+H Serif"/>
              </a:rPr>
              <a:t>Promass F</a:t>
            </a:r>
            <a:endParaRPr lang="en-US" sz="2400">
              <a:latin typeface="E+H Serif"/>
            </a:endParaRPr>
          </a:p>
        </p:txBody>
      </p:sp>
      <p:sp>
        <p:nvSpPr>
          <p:cNvPr id="447493" name="Text Box 5"/>
          <p:cNvSpPr txBox="1">
            <a:spLocks noChangeArrowheads="1"/>
          </p:cNvSpPr>
          <p:nvPr/>
        </p:nvSpPr>
        <p:spPr bwMode="auto">
          <a:xfrm>
            <a:off x="7090062" y="1953021"/>
            <a:ext cx="13260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mtClean="0">
                <a:latin typeface="Glypha" pitchFamily="2" charset="0"/>
              </a:rPr>
              <a:t>With gas content</a:t>
            </a:r>
            <a:endParaRPr lang="en-US">
              <a:latin typeface="Glypha" pitchFamily="2" charset="0"/>
            </a:endParaRPr>
          </a:p>
        </p:txBody>
      </p:sp>
      <p:sp>
        <p:nvSpPr>
          <p:cNvPr id="447494" name="Text Box 6"/>
          <p:cNvSpPr txBox="1">
            <a:spLocks noChangeArrowheads="1"/>
          </p:cNvSpPr>
          <p:nvPr/>
        </p:nvSpPr>
        <p:spPr bwMode="auto">
          <a:xfrm>
            <a:off x="7021408" y="3809473"/>
            <a:ext cx="1571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2400" smtClean="0">
                <a:latin typeface="E+H Serif"/>
              </a:rPr>
              <a:t>Promass F</a:t>
            </a:r>
            <a:endParaRPr lang="en-US" sz="2400">
              <a:latin typeface="E+H Serif"/>
            </a:endParaRPr>
          </a:p>
        </p:txBody>
      </p:sp>
      <p:sp>
        <p:nvSpPr>
          <p:cNvPr id="447495" name="Text Box 7"/>
          <p:cNvSpPr txBox="1">
            <a:spLocks noChangeArrowheads="1"/>
          </p:cNvSpPr>
          <p:nvPr/>
        </p:nvSpPr>
        <p:spPr bwMode="auto">
          <a:xfrm>
            <a:off x="7045638" y="4250133"/>
            <a:ext cx="1484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mtClean="0">
                <a:latin typeface="Glypha" pitchFamily="2" charset="0"/>
              </a:rPr>
              <a:t>With solids content</a:t>
            </a:r>
            <a:endParaRPr lang="en-US">
              <a:latin typeface="Glypha" pitchFamily="2" charset="0"/>
            </a:endParaRPr>
          </a:p>
        </p:txBody>
      </p:sp>
      <p:sp>
        <p:nvSpPr>
          <p:cNvPr id="447497" name="Text Box 9"/>
          <p:cNvSpPr txBox="1">
            <a:spLocks noChangeArrowheads="1"/>
          </p:cNvSpPr>
          <p:nvPr/>
        </p:nvSpPr>
        <p:spPr bwMode="auto">
          <a:xfrm>
            <a:off x="3349339" y="4622918"/>
            <a:ext cx="26130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mtClean="0">
                <a:latin typeface="Glypha" pitchFamily="2" charset="0"/>
              </a:rPr>
              <a:t>Avoid installation on suction side of pumps</a:t>
            </a:r>
            <a:br>
              <a:rPr lang="en-US" smtClean="0">
                <a:latin typeface="Glypha" pitchFamily="2" charset="0"/>
              </a:rPr>
            </a:br>
            <a:r>
              <a:rPr lang="en-US" smtClean="0">
                <a:latin typeface="Glypha" pitchFamily="2" charset="0"/>
              </a:rPr>
              <a:t>=&gt; outgasing of liquids</a:t>
            </a:r>
            <a:endParaRPr lang="en-US">
              <a:latin typeface="Glypha" pitchFamily="2" charset="0"/>
            </a:endParaRPr>
          </a:p>
        </p:txBody>
      </p:sp>
      <p:sp>
        <p:nvSpPr>
          <p:cNvPr id="7" name="Slide Number Placeholder 6"/>
          <p:cNvSpPr>
            <a:spLocks noGrp="1"/>
          </p:cNvSpPr>
          <p:nvPr>
            <p:ph type="sldNum" sz="quarter" idx="12"/>
          </p:nvPr>
        </p:nvSpPr>
        <p:spPr/>
        <p:txBody>
          <a:bodyPr/>
          <a:lstStyle/>
          <a:p>
            <a:r>
              <a:rPr lang="en-US" smtClean="0"/>
              <a:t>Slide </a:t>
            </a:r>
            <a:fld id="{9D3A9EDE-6494-4CF1-B3E5-94B586498638}" type="slidenum">
              <a:rPr lang="en-US" smtClean="0"/>
              <a:t>74</a:t>
            </a:fld>
            <a:endParaRPr lang="en-US" dirty="0"/>
          </a:p>
        </p:txBody>
      </p:sp>
      <p:sp>
        <p:nvSpPr>
          <p:cNvPr id="8" name="Footer Placeholder 7"/>
          <p:cNvSpPr>
            <a:spLocks noGrp="1"/>
          </p:cNvSpPr>
          <p:nvPr>
            <p:ph type="ftr" sz="quarter" idx="11"/>
          </p:nvPr>
        </p:nvSpPr>
        <p:spPr/>
        <p:txBody>
          <a:bodyPr/>
          <a:lstStyle/>
          <a:p>
            <a:r>
              <a:rPr lang="en-US" smtClean="0"/>
              <a:t>Endress+Hauser Consult AG Sales Support</a:t>
            </a:r>
            <a:endParaRPr lang="en-US" dirty="0"/>
          </a:p>
        </p:txBody>
      </p:sp>
      <p:sp>
        <p:nvSpPr>
          <p:cNvPr id="32"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3"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40" name="Straight Connector 3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1"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4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2446578591"/>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dirty="0" smtClean="0"/>
              <a:t>Installation hints</a:t>
            </a:r>
            <a:endParaRPr lang="en-US" dirty="0"/>
          </a:p>
        </p:txBody>
      </p:sp>
      <p:pic>
        <p:nvPicPr>
          <p:cNvPr id="445442" name="Picture 2" descr="Einbau _09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882" y="1627188"/>
            <a:ext cx="6430268" cy="3916362"/>
          </a:xfrm>
          <a:prstGeom prst="rect">
            <a:avLst/>
          </a:prstGeom>
          <a:noFill/>
          <a:extLst>
            <a:ext uri="{909E8E84-426E-40DD-AFC4-6F175D3DCCD1}">
              <a14:hiddenFill xmlns:a14="http://schemas.microsoft.com/office/drawing/2010/main">
                <a:solidFill>
                  <a:srgbClr val="FFFFFF"/>
                </a:solidFill>
              </a14:hiddenFill>
            </a:ext>
          </a:extLst>
        </p:spPr>
      </p:pic>
      <p:sp>
        <p:nvSpPr>
          <p:cNvPr id="445445" name="Text Box 5"/>
          <p:cNvSpPr txBox="1">
            <a:spLocks noChangeArrowheads="1"/>
          </p:cNvSpPr>
          <p:nvPr/>
        </p:nvSpPr>
        <p:spPr bwMode="auto">
          <a:xfrm>
            <a:off x="6284019" y="1219200"/>
            <a:ext cx="3086100" cy="366713"/>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mtClean="0"/>
              <a:t>Only use one fixed support</a:t>
            </a:r>
            <a:endParaRPr lang="en-US"/>
          </a:p>
        </p:txBody>
      </p:sp>
      <p:sp>
        <p:nvSpPr>
          <p:cNvPr id="445446" name="Text Box 6"/>
          <p:cNvSpPr txBox="1">
            <a:spLocks noChangeArrowheads="1"/>
          </p:cNvSpPr>
          <p:nvPr/>
        </p:nvSpPr>
        <p:spPr bwMode="auto">
          <a:xfrm>
            <a:off x="5734050" y="4257311"/>
            <a:ext cx="3086100" cy="65405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mtClean="0"/>
              <a:t>To avoid cavitation extend reduced length</a:t>
            </a:r>
            <a:endParaRPr lang="en-US"/>
          </a:p>
        </p:txBody>
      </p:sp>
      <p:sp>
        <p:nvSpPr>
          <p:cNvPr id="445447" name="Line 7"/>
          <p:cNvSpPr>
            <a:spLocks noChangeShapeType="1"/>
          </p:cNvSpPr>
          <p:nvPr/>
        </p:nvSpPr>
        <p:spPr bwMode="auto">
          <a:xfrm flipV="1">
            <a:off x="6766619" y="3943350"/>
            <a:ext cx="342900" cy="28575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5448" name="Line 8"/>
          <p:cNvSpPr>
            <a:spLocks noChangeShapeType="1"/>
          </p:cNvSpPr>
          <p:nvPr/>
        </p:nvSpPr>
        <p:spPr bwMode="auto">
          <a:xfrm flipH="1">
            <a:off x="6566594" y="4937125"/>
            <a:ext cx="200025" cy="20955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Slide Number Placeholder 6"/>
          <p:cNvSpPr>
            <a:spLocks noGrp="1"/>
          </p:cNvSpPr>
          <p:nvPr>
            <p:ph type="sldNum" sz="quarter" idx="12"/>
          </p:nvPr>
        </p:nvSpPr>
        <p:spPr/>
        <p:txBody>
          <a:bodyPr/>
          <a:lstStyle/>
          <a:p>
            <a:r>
              <a:rPr lang="en-US" smtClean="0"/>
              <a:t>Slide </a:t>
            </a:r>
            <a:fld id="{BF9C08EC-C070-4F29-A750-1F3E91E33503}" type="slidenum">
              <a:rPr lang="en-US" smtClean="0"/>
              <a:t>75</a:t>
            </a:fld>
            <a:endParaRPr lang="en-US" dirty="0"/>
          </a:p>
        </p:txBody>
      </p:sp>
      <p:sp>
        <p:nvSpPr>
          <p:cNvPr id="8" name="Footer Placeholder 7"/>
          <p:cNvSpPr>
            <a:spLocks noGrp="1"/>
          </p:cNvSpPr>
          <p:nvPr>
            <p:ph type="ftr" sz="quarter" idx="11"/>
          </p:nvPr>
        </p:nvSpPr>
        <p:spPr/>
        <p:txBody>
          <a:bodyPr/>
          <a:lstStyle/>
          <a:p>
            <a:r>
              <a:rPr lang="en-US" smtClean="0"/>
              <a:t>Endress+Hauser Consult AG Sales Support</a:t>
            </a:r>
            <a:endParaRPr lang="en-US" dirty="0"/>
          </a:p>
        </p:txBody>
      </p:sp>
      <p:sp>
        <p:nvSpPr>
          <p:cNvPr id="31"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32"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3"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34"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5"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36"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7"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38"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9" name="Straight Connector 38"/>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40"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1"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2"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43"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4"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5"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6"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338538745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2371" name="Group 3"/>
          <p:cNvGrpSpPr>
            <a:grpSpLocks/>
          </p:cNvGrpSpPr>
          <p:nvPr/>
        </p:nvGrpSpPr>
        <p:grpSpPr bwMode="auto">
          <a:xfrm>
            <a:off x="2438808" y="1758276"/>
            <a:ext cx="4320615" cy="4257675"/>
            <a:chOff x="434" y="492"/>
            <a:chExt cx="3421" cy="3194"/>
          </a:xfrm>
        </p:grpSpPr>
        <p:grpSp>
          <p:nvGrpSpPr>
            <p:cNvPr id="442372" name="Group 4"/>
            <p:cNvGrpSpPr>
              <a:grpSpLocks/>
            </p:cNvGrpSpPr>
            <p:nvPr/>
          </p:nvGrpSpPr>
          <p:grpSpPr bwMode="auto">
            <a:xfrm>
              <a:off x="447" y="1016"/>
              <a:ext cx="921" cy="1559"/>
              <a:chOff x="447" y="1016"/>
              <a:chExt cx="921" cy="1559"/>
            </a:xfrm>
          </p:grpSpPr>
          <p:sp>
            <p:nvSpPr>
              <p:cNvPr id="442373" name="Rectangle 5"/>
              <p:cNvSpPr>
                <a:spLocks noChangeArrowheads="1"/>
              </p:cNvSpPr>
              <p:nvPr/>
            </p:nvSpPr>
            <p:spPr bwMode="auto">
              <a:xfrm>
                <a:off x="1254" y="1016"/>
                <a:ext cx="114" cy="518"/>
              </a:xfrm>
              <a:prstGeom prst="rect">
                <a:avLst/>
              </a:prstGeom>
              <a:solidFill>
                <a:srgbClr val="4A90CD"/>
              </a:solidFill>
              <a:ln w="0">
                <a:solidFill>
                  <a:srgbClr val="25221E"/>
                </a:solidFill>
                <a:miter lim="800000"/>
                <a:headEnd/>
                <a:tailEnd/>
              </a:ln>
            </p:spPr>
            <p:txBody>
              <a:bodyPr/>
              <a:lstStyle/>
              <a:p>
                <a:endParaRPr lang="en-US"/>
              </a:p>
            </p:txBody>
          </p:sp>
          <p:sp>
            <p:nvSpPr>
              <p:cNvPr id="442374" name="Rectangle 6"/>
              <p:cNvSpPr>
                <a:spLocks noChangeArrowheads="1"/>
              </p:cNvSpPr>
              <p:nvPr/>
            </p:nvSpPr>
            <p:spPr bwMode="auto">
              <a:xfrm>
                <a:off x="869" y="2152"/>
                <a:ext cx="7" cy="423"/>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75" name="Rectangle 7"/>
              <p:cNvSpPr>
                <a:spLocks noChangeArrowheads="1"/>
              </p:cNvSpPr>
              <p:nvPr/>
            </p:nvSpPr>
            <p:spPr bwMode="auto">
              <a:xfrm>
                <a:off x="863" y="2152"/>
                <a:ext cx="13" cy="423"/>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76" name="Rectangle 8"/>
              <p:cNvSpPr>
                <a:spLocks noChangeArrowheads="1"/>
              </p:cNvSpPr>
              <p:nvPr/>
            </p:nvSpPr>
            <p:spPr bwMode="auto">
              <a:xfrm>
                <a:off x="857" y="2152"/>
                <a:ext cx="12" cy="423"/>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77" name="Rectangle 9"/>
              <p:cNvSpPr>
                <a:spLocks noChangeArrowheads="1"/>
              </p:cNvSpPr>
              <p:nvPr/>
            </p:nvSpPr>
            <p:spPr bwMode="auto">
              <a:xfrm>
                <a:off x="851" y="2152"/>
                <a:ext cx="12" cy="423"/>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78" name="Rectangle 10"/>
              <p:cNvSpPr>
                <a:spLocks noChangeArrowheads="1"/>
              </p:cNvSpPr>
              <p:nvPr/>
            </p:nvSpPr>
            <p:spPr bwMode="auto">
              <a:xfrm>
                <a:off x="844" y="2152"/>
                <a:ext cx="13" cy="423"/>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79" name="Rectangle 11"/>
              <p:cNvSpPr>
                <a:spLocks noChangeArrowheads="1"/>
              </p:cNvSpPr>
              <p:nvPr/>
            </p:nvSpPr>
            <p:spPr bwMode="auto">
              <a:xfrm>
                <a:off x="838" y="2152"/>
                <a:ext cx="13" cy="423"/>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0" name="Rectangle 12"/>
              <p:cNvSpPr>
                <a:spLocks noChangeArrowheads="1"/>
              </p:cNvSpPr>
              <p:nvPr/>
            </p:nvSpPr>
            <p:spPr bwMode="auto">
              <a:xfrm>
                <a:off x="832" y="2152"/>
                <a:ext cx="12" cy="423"/>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1" name="Rectangle 13"/>
              <p:cNvSpPr>
                <a:spLocks noChangeArrowheads="1"/>
              </p:cNvSpPr>
              <p:nvPr/>
            </p:nvSpPr>
            <p:spPr bwMode="auto">
              <a:xfrm>
                <a:off x="825" y="2152"/>
                <a:ext cx="13" cy="423"/>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2" name="Rectangle 14"/>
              <p:cNvSpPr>
                <a:spLocks noChangeArrowheads="1"/>
              </p:cNvSpPr>
              <p:nvPr/>
            </p:nvSpPr>
            <p:spPr bwMode="auto">
              <a:xfrm>
                <a:off x="819" y="2152"/>
                <a:ext cx="13" cy="423"/>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3" name="Rectangle 15"/>
              <p:cNvSpPr>
                <a:spLocks noChangeArrowheads="1"/>
              </p:cNvSpPr>
              <p:nvPr/>
            </p:nvSpPr>
            <p:spPr bwMode="auto">
              <a:xfrm>
                <a:off x="813" y="2152"/>
                <a:ext cx="12" cy="423"/>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4" name="Rectangle 16"/>
              <p:cNvSpPr>
                <a:spLocks noChangeArrowheads="1"/>
              </p:cNvSpPr>
              <p:nvPr/>
            </p:nvSpPr>
            <p:spPr bwMode="auto">
              <a:xfrm>
                <a:off x="806" y="2152"/>
                <a:ext cx="13" cy="423"/>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5" name="Rectangle 17"/>
              <p:cNvSpPr>
                <a:spLocks noChangeArrowheads="1"/>
              </p:cNvSpPr>
              <p:nvPr/>
            </p:nvSpPr>
            <p:spPr bwMode="auto">
              <a:xfrm>
                <a:off x="800" y="2152"/>
                <a:ext cx="13" cy="423"/>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6" name="Rectangle 18"/>
              <p:cNvSpPr>
                <a:spLocks noChangeArrowheads="1"/>
              </p:cNvSpPr>
              <p:nvPr/>
            </p:nvSpPr>
            <p:spPr bwMode="auto">
              <a:xfrm>
                <a:off x="794" y="2152"/>
                <a:ext cx="12" cy="423"/>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7" name="Rectangle 19"/>
              <p:cNvSpPr>
                <a:spLocks noChangeArrowheads="1"/>
              </p:cNvSpPr>
              <p:nvPr/>
            </p:nvSpPr>
            <p:spPr bwMode="auto">
              <a:xfrm>
                <a:off x="787" y="2152"/>
                <a:ext cx="13" cy="423"/>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8" name="Rectangle 20"/>
              <p:cNvSpPr>
                <a:spLocks noChangeArrowheads="1"/>
              </p:cNvSpPr>
              <p:nvPr/>
            </p:nvSpPr>
            <p:spPr bwMode="auto">
              <a:xfrm>
                <a:off x="781" y="2152"/>
                <a:ext cx="13" cy="423"/>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89" name="Rectangle 21"/>
              <p:cNvSpPr>
                <a:spLocks noChangeArrowheads="1"/>
              </p:cNvSpPr>
              <p:nvPr/>
            </p:nvSpPr>
            <p:spPr bwMode="auto">
              <a:xfrm>
                <a:off x="775" y="2152"/>
                <a:ext cx="12" cy="423"/>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0" name="Rectangle 22"/>
              <p:cNvSpPr>
                <a:spLocks noChangeArrowheads="1"/>
              </p:cNvSpPr>
              <p:nvPr/>
            </p:nvSpPr>
            <p:spPr bwMode="auto">
              <a:xfrm>
                <a:off x="769" y="2152"/>
                <a:ext cx="12" cy="423"/>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1" name="Rectangle 23"/>
              <p:cNvSpPr>
                <a:spLocks noChangeArrowheads="1"/>
              </p:cNvSpPr>
              <p:nvPr/>
            </p:nvSpPr>
            <p:spPr bwMode="auto">
              <a:xfrm>
                <a:off x="762" y="2152"/>
                <a:ext cx="13" cy="423"/>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2" name="Rectangle 24"/>
              <p:cNvSpPr>
                <a:spLocks noChangeArrowheads="1"/>
              </p:cNvSpPr>
              <p:nvPr/>
            </p:nvSpPr>
            <p:spPr bwMode="auto">
              <a:xfrm>
                <a:off x="756" y="2152"/>
                <a:ext cx="13" cy="423"/>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3" name="Rectangle 25"/>
              <p:cNvSpPr>
                <a:spLocks noChangeArrowheads="1"/>
              </p:cNvSpPr>
              <p:nvPr/>
            </p:nvSpPr>
            <p:spPr bwMode="auto">
              <a:xfrm>
                <a:off x="750" y="2152"/>
                <a:ext cx="12" cy="423"/>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4" name="Rectangle 26"/>
              <p:cNvSpPr>
                <a:spLocks noChangeArrowheads="1"/>
              </p:cNvSpPr>
              <p:nvPr/>
            </p:nvSpPr>
            <p:spPr bwMode="auto">
              <a:xfrm>
                <a:off x="743" y="2152"/>
                <a:ext cx="13" cy="423"/>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5" name="Rectangle 27"/>
              <p:cNvSpPr>
                <a:spLocks noChangeArrowheads="1"/>
              </p:cNvSpPr>
              <p:nvPr/>
            </p:nvSpPr>
            <p:spPr bwMode="auto">
              <a:xfrm>
                <a:off x="737" y="2152"/>
                <a:ext cx="13" cy="423"/>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6" name="Rectangle 28"/>
              <p:cNvSpPr>
                <a:spLocks noChangeArrowheads="1"/>
              </p:cNvSpPr>
              <p:nvPr/>
            </p:nvSpPr>
            <p:spPr bwMode="auto">
              <a:xfrm>
                <a:off x="731" y="2152"/>
                <a:ext cx="12" cy="423"/>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7" name="Rectangle 29"/>
              <p:cNvSpPr>
                <a:spLocks noChangeArrowheads="1"/>
              </p:cNvSpPr>
              <p:nvPr/>
            </p:nvSpPr>
            <p:spPr bwMode="auto">
              <a:xfrm>
                <a:off x="724" y="2152"/>
                <a:ext cx="13" cy="423"/>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8" name="Rectangle 30"/>
              <p:cNvSpPr>
                <a:spLocks noChangeArrowheads="1"/>
              </p:cNvSpPr>
              <p:nvPr/>
            </p:nvSpPr>
            <p:spPr bwMode="auto">
              <a:xfrm>
                <a:off x="718" y="2152"/>
                <a:ext cx="13" cy="423"/>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399" name="Rectangle 31"/>
              <p:cNvSpPr>
                <a:spLocks noChangeArrowheads="1"/>
              </p:cNvSpPr>
              <p:nvPr/>
            </p:nvSpPr>
            <p:spPr bwMode="auto">
              <a:xfrm>
                <a:off x="712" y="2152"/>
                <a:ext cx="12" cy="423"/>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0" name="Rectangle 32"/>
              <p:cNvSpPr>
                <a:spLocks noChangeArrowheads="1"/>
              </p:cNvSpPr>
              <p:nvPr/>
            </p:nvSpPr>
            <p:spPr bwMode="auto">
              <a:xfrm>
                <a:off x="705" y="2152"/>
                <a:ext cx="13" cy="423"/>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1" name="Rectangle 33"/>
              <p:cNvSpPr>
                <a:spLocks noChangeArrowheads="1"/>
              </p:cNvSpPr>
              <p:nvPr/>
            </p:nvSpPr>
            <p:spPr bwMode="auto">
              <a:xfrm>
                <a:off x="699" y="2152"/>
                <a:ext cx="13" cy="423"/>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2" name="Rectangle 34"/>
              <p:cNvSpPr>
                <a:spLocks noChangeArrowheads="1"/>
              </p:cNvSpPr>
              <p:nvPr/>
            </p:nvSpPr>
            <p:spPr bwMode="auto">
              <a:xfrm>
                <a:off x="693" y="2152"/>
                <a:ext cx="12" cy="423"/>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3" name="Rectangle 35"/>
              <p:cNvSpPr>
                <a:spLocks noChangeArrowheads="1"/>
              </p:cNvSpPr>
              <p:nvPr/>
            </p:nvSpPr>
            <p:spPr bwMode="auto">
              <a:xfrm>
                <a:off x="686" y="2152"/>
                <a:ext cx="13" cy="42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4" name="Rectangle 36"/>
              <p:cNvSpPr>
                <a:spLocks noChangeArrowheads="1"/>
              </p:cNvSpPr>
              <p:nvPr/>
            </p:nvSpPr>
            <p:spPr bwMode="auto">
              <a:xfrm>
                <a:off x="680" y="2152"/>
                <a:ext cx="13" cy="42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5" name="Rectangle 37"/>
              <p:cNvSpPr>
                <a:spLocks noChangeArrowheads="1"/>
              </p:cNvSpPr>
              <p:nvPr/>
            </p:nvSpPr>
            <p:spPr bwMode="auto">
              <a:xfrm>
                <a:off x="674" y="2152"/>
                <a:ext cx="12" cy="423"/>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6" name="Rectangle 38"/>
              <p:cNvSpPr>
                <a:spLocks noChangeArrowheads="1"/>
              </p:cNvSpPr>
              <p:nvPr/>
            </p:nvSpPr>
            <p:spPr bwMode="auto">
              <a:xfrm>
                <a:off x="668" y="2152"/>
                <a:ext cx="12" cy="423"/>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7" name="Rectangle 39"/>
              <p:cNvSpPr>
                <a:spLocks noChangeArrowheads="1"/>
              </p:cNvSpPr>
              <p:nvPr/>
            </p:nvSpPr>
            <p:spPr bwMode="auto">
              <a:xfrm>
                <a:off x="661" y="2152"/>
                <a:ext cx="13" cy="423"/>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8" name="Rectangle 40"/>
              <p:cNvSpPr>
                <a:spLocks noChangeArrowheads="1"/>
              </p:cNvSpPr>
              <p:nvPr/>
            </p:nvSpPr>
            <p:spPr bwMode="auto">
              <a:xfrm>
                <a:off x="655" y="2152"/>
                <a:ext cx="13" cy="42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09" name="Rectangle 41"/>
              <p:cNvSpPr>
                <a:spLocks noChangeArrowheads="1"/>
              </p:cNvSpPr>
              <p:nvPr/>
            </p:nvSpPr>
            <p:spPr bwMode="auto">
              <a:xfrm>
                <a:off x="649" y="2152"/>
                <a:ext cx="12" cy="42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0" name="Rectangle 42"/>
              <p:cNvSpPr>
                <a:spLocks noChangeArrowheads="1"/>
              </p:cNvSpPr>
              <p:nvPr/>
            </p:nvSpPr>
            <p:spPr bwMode="auto">
              <a:xfrm>
                <a:off x="642" y="2152"/>
                <a:ext cx="13" cy="423"/>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1" name="Rectangle 43"/>
              <p:cNvSpPr>
                <a:spLocks noChangeArrowheads="1"/>
              </p:cNvSpPr>
              <p:nvPr/>
            </p:nvSpPr>
            <p:spPr bwMode="auto">
              <a:xfrm>
                <a:off x="636" y="2152"/>
                <a:ext cx="13" cy="423"/>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2" name="Rectangle 44"/>
              <p:cNvSpPr>
                <a:spLocks noChangeArrowheads="1"/>
              </p:cNvSpPr>
              <p:nvPr/>
            </p:nvSpPr>
            <p:spPr bwMode="auto">
              <a:xfrm>
                <a:off x="630"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3" name="Rectangle 45"/>
              <p:cNvSpPr>
                <a:spLocks noChangeArrowheads="1"/>
              </p:cNvSpPr>
              <p:nvPr/>
            </p:nvSpPr>
            <p:spPr bwMode="auto">
              <a:xfrm>
                <a:off x="623"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4" name="Rectangle 46"/>
              <p:cNvSpPr>
                <a:spLocks noChangeArrowheads="1"/>
              </p:cNvSpPr>
              <p:nvPr/>
            </p:nvSpPr>
            <p:spPr bwMode="auto">
              <a:xfrm>
                <a:off x="617"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5" name="Rectangle 47"/>
              <p:cNvSpPr>
                <a:spLocks noChangeArrowheads="1"/>
              </p:cNvSpPr>
              <p:nvPr/>
            </p:nvSpPr>
            <p:spPr bwMode="auto">
              <a:xfrm>
                <a:off x="611"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6" name="Rectangle 48"/>
              <p:cNvSpPr>
                <a:spLocks noChangeArrowheads="1"/>
              </p:cNvSpPr>
              <p:nvPr/>
            </p:nvSpPr>
            <p:spPr bwMode="auto">
              <a:xfrm>
                <a:off x="604"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7" name="Rectangle 49"/>
              <p:cNvSpPr>
                <a:spLocks noChangeArrowheads="1"/>
              </p:cNvSpPr>
              <p:nvPr/>
            </p:nvSpPr>
            <p:spPr bwMode="auto">
              <a:xfrm>
                <a:off x="598"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8" name="Rectangle 50"/>
              <p:cNvSpPr>
                <a:spLocks noChangeArrowheads="1"/>
              </p:cNvSpPr>
              <p:nvPr/>
            </p:nvSpPr>
            <p:spPr bwMode="auto">
              <a:xfrm>
                <a:off x="592"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19" name="Rectangle 51"/>
              <p:cNvSpPr>
                <a:spLocks noChangeArrowheads="1"/>
              </p:cNvSpPr>
              <p:nvPr/>
            </p:nvSpPr>
            <p:spPr bwMode="auto">
              <a:xfrm>
                <a:off x="585"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0" name="Rectangle 52"/>
              <p:cNvSpPr>
                <a:spLocks noChangeArrowheads="1"/>
              </p:cNvSpPr>
              <p:nvPr/>
            </p:nvSpPr>
            <p:spPr bwMode="auto">
              <a:xfrm>
                <a:off x="579"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1" name="Rectangle 53"/>
              <p:cNvSpPr>
                <a:spLocks noChangeArrowheads="1"/>
              </p:cNvSpPr>
              <p:nvPr/>
            </p:nvSpPr>
            <p:spPr bwMode="auto">
              <a:xfrm>
                <a:off x="573"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2" name="Rectangle 54"/>
              <p:cNvSpPr>
                <a:spLocks noChangeArrowheads="1"/>
              </p:cNvSpPr>
              <p:nvPr/>
            </p:nvSpPr>
            <p:spPr bwMode="auto">
              <a:xfrm>
                <a:off x="567"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3" name="Rectangle 55"/>
              <p:cNvSpPr>
                <a:spLocks noChangeArrowheads="1"/>
              </p:cNvSpPr>
              <p:nvPr/>
            </p:nvSpPr>
            <p:spPr bwMode="auto">
              <a:xfrm>
                <a:off x="560"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4" name="Rectangle 56"/>
              <p:cNvSpPr>
                <a:spLocks noChangeArrowheads="1"/>
              </p:cNvSpPr>
              <p:nvPr/>
            </p:nvSpPr>
            <p:spPr bwMode="auto">
              <a:xfrm>
                <a:off x="554"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5" name="Rectangle 57"/>
              <p:cNvSpPr>
                <a:spLocks noChangeArrowheads="1"/>
              </p:cNvSpPr>
              <p:nvPr/>
            </p:nvSpPr>
            <p:spPr bwMode="auto">
              <a:xfrm>
                <a:off x="548"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6" name="Rectangle 58"/>
              <p:cNvSpPr>
                <a:spLocks noChangeArrowheads="1"/>
              </p:cNvSpPr>
              <p:nvPr/>
            </p:nvSpPr>
            <p:spPr bwMode="auto">
              <a:xfrm>
                <a:off x="541"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7" name="Rectangle 59"/>
              <p:cNvSpPr>
                <a:spLocks noChangeArrowheads="1"/>
              </p:cNvSpPr>
              <p:nvPr/>
            </p:nvSpPr>
            <p:spPr bwMode="auto">
              <a:xfrm>
                <a:off x="535"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8" name="Rectangle 60"/>
              <p:cNvSpPr>
                <a:spLocks noChangeArrowheads="1"/>
              </p:cNvSpPr>
              <p:nvPr/>
            </p:nvSpPr>
            <p:spPr bwMode="auto">
              <a:xfrm>
                <a:off x="529"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29" name="Rectangle 61"/>
              <p:cNvSpPr>
                <a:spLocks noChangeArrowheads="1"/>
              </p:cNvSpPr>
              <p:nvPr/>
            </p:nvSpPr>
            <p:spPr bwMode="auto">
              <a:xfrm>
                <a:off x="522"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0" name="Rectangle 62"/>
              <p:cNvSpPr>
                <a:spLocks noChangeArrowheads="1"/>
              </p:cNvSpPr>
              <p:nvPr/>
            </p:nvSpPr>
            <p:spPr bwMode="auto">
              <a:xfrm>
                <a:off x="516"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1" name="Rectangle 63"/>
              <p:cNvSpPr>
                <a:spLocks noChangeArrowheads="1"/>
              </p:cNvSpPr>
              <p:nvPr/>
            </p:nvSpPr>
            <p:spPr bwMode="auto">
              <a:xfrm>
                <a:off x="510"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2" name="Rectangle 64"/>
              <p:cNvSpPr>
                <a:spLocks noChangeArrowheads="1"/>
              </p:cNvSpPr>
              <p:nvPr/>
            </p:nvSpPr>
            <p:spPr bwMode="auto">
              <a:xfrm>
                <a:off x="503"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3" name="Rectangle 65"/>
              <p:cNvSpPr>
                <a:spLocks noChangeArrowheads="1"/>
              </p:cNvSpPr>
              <p:nvPr/>
            </p:nvSpPr>
            <p:spPr bwMode="auto">
              <a:xfrm>
                <a:off x="497"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4" name="Rectangle 66"/>
              <p:cNvSpPr>
                <a:spLocks noChangeArrowheads="1"/>
              </p:cNvSpPr>
              <p:nvPr/>
            </p:nvSpPr>
            <p:spPr bwMode="auto">
              <a:xfrm>
                <a:off x="491"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5" name="Rectangle 67"/>
              <p:cNvSpPr>
                <a:spLocks noChangeArrowheads="1"/>
              </p:cNvSpPr>
              <p:nvPr/>
            </p:nvSpPr>
            <p:spPr bwMode="auto">
              <a:xfrm>
                <a:off x="485"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6" name="Rectangle 68"/>
              <p:cNvSpPr>
                <a:spLocks noChangeArrowheads="1"/>
              </p:cNvSpPr>
              <p:nvPr/>
            </p:nvSpPr>
            <p:spPr bwMode="auto">
              <a:xfrm>
                <a:off x="478"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7" name="Rectangle 69"/>
              <p:cNvSpPr>
                <a:spLocks noChangeArrowheads="1"/>
              </p:cNvSpPr>
              <p:nvPr/>
            </p:nvSpPr>
            <p:spPr bwMode="auto">
              <a:xfrm>
                <a:off x="472"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8" name="Rectangle 70"/>
              <p:cNvSpPr>
                <a:spLocks noChangeArrowheads="1"/>
              </p:cNvSpPr>
              <p:nvPr/>
            </p:nvSpPr>
            <p:spPr bwMode="auto">
              <a:xfrm>
                <a:off x="466"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39" name="Rectangle 71"/>
              <p:cNvSpPr>
                <a:spLocks noChangeArrowheads="1"/>
              </p:cNvSpPr>
              <p:nvPr/>
            </p:nvSpPr>
            <p:spPr bwMode="auto">
              <a:xfrm>
                <a:off x="459"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40" name="Rectangle 72"/>
              <p:cNvSpPr>
                <a:spLocks noChangeArrowheads="1"/>
              </p:cNvSpPr>
              <p:nvPr/>
            </p:nvSpPr>
            <p:spPr bwMode="auto">
              <a:xfrm>
                <a:off x="453" y="2152"/>
                <a:ext cx="13"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41" name="Rectangle 73"/>
              <p:cNvSpPr>
                <a:spLocks noChangeArrowheads="1"/>
              </p:cNvSpPr>
              <p:nvPr/>
            </p:nvSpPr>
            <p:spPr bwMode="auto">
              <a:xfrm>
                <a:off x="447" y="2152"/>
                <a:ext cx="12"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42" name="Rectangle 74"/>
              <p:cNvSpPr>
                <a:spLocks noChangeArrowheads="1"/>
              </p:cNvSpPr>
              <p:nvPr/>
            </p:nvSpPr>
            <p:spPr bwMode="auto">
              <a:xfrm>
                <a:off x="453" y="2152"/>
                <a:ext cx="0" cy="4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43" name="Freeform 75"/>
              <p:cNvSpPr>
                <a:spLocks/>
              </p:cNvSpPr>
              <p:nvPr/>
            </p:nvSpPr>
            <p:spPr bwMode="auto">
              <a:xfrm>
                <a:off x="453" y="2152"/>
                <a:ext cx="423" cy="423"/>
              </a:xfrm>
              <a:custGeom>
                <a:avLst/>
                <a:gdLst>
                  <a:gd name="T0" fmla="*/ 0 w 67"/>
                  <a:gd name="T1" fmla="*/ 34 h 67"/>
                  <a:gd name="T2" fmla="*/ 34 w 67"/>
                  <a:gd name="T3" fmla="*/ 0 h 67"/>
                  <a:gd name="T4" fmla="*/ 67 w 67"/>
                  <a:gd name="T5" fmla="*/ 34 h 67"/>
                  <a:gd name="T6" fmla="*/ 34 w 67"/>
                  <a:gd name="T7" fmla="*/ 67 h 67"/>
                  <a:gd name="T8" fmla="*/ 0 w 67"/>
                  <a:gd name="T9" fmla="*/ 34 h 67"/>
                  <a:gd name="T10" fmla="*/ 14 w 67"/>
                  <a:gd name="T11" fmla="*/ 34 h 67"/>
                  <a:gd name="T12" fmla="*/ 34 w 67"/>
                  <a:gd name="T13" fmla="*/ 14 h 67"/>
                  <a:gd name="T14" fmla="*/ 54 w 67"/>
                  <a:gd name="T15" fmla="*/ 34 h 67"/>
                  <a:gd name="T16" fmla="*/ 34 w 67"/>
                  <a:gd name="T17" fmla="*/ 54 h 67"/>
                  <a:gd name="T18" fmla="*/ 14 w 67"/>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0" y="34"/>
                    </a:moveTo>
                    <a:cubicBezTo>
                      <a:pt x="0" y="15"/>
                      <a:pt x="15" y="0"/>
                      <a:pt x="34" y="0"/>
                    </a:cubicBezTo>
                    <a:cubicBezTo>
                      <a:pt x="52" y="0"/>
                      <a:pt x="67" y="15"/>
                      <a:pt x="67" y="34"/>
                    </a:cubicBezTo>
                    <a:cubicBezTo>
                      <a:pt x="67" y="52"/>
                      <a:pt x="52" y="67"/>
                      <a:pt x="34" y="67"/>
                    </a:cubicBezTo>
                    <a:cubicBezTo>
                      <a:pt x="15" y="67"/>
                      <a:pt x="0" y="52"/>
                      <a:pt x="0" y="34"/>
                    </a:cubicBezTo>
                    <a:moveTo>
                      <a:pt x="14" y="34"/>
                    </a:moveTo>
                    <a:cubicBezTo>
                      <a:pt x="14" y="23"/>
                      <a:pt x="22" y="14"/>
                      <a:pt x="34" y="14"/>
                    </a:cubicBezTo>
                    <a:cubicBezTo>
                      <a:pt x="45" y="14"/>
                      <a:pt x="54" y="23"/>
                      <a:pt x="54" y="34"/>
                    </a:cubicBezTo>
                    <a:cubicBezTo>
                      <a:pt x="54" y="45"/>
                      <a:pt x="45" y="54"/>
                      <a:pt x="34" y="54"/>
                    </a:cubicBezTo>
                    <a:cubicBezTo>
                      <a:pt x="22" y="54"/>
                      <a:pt x="14" y="45"/>
                      <a:pt x="14" y="34"/>
                    </a:cubicBez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444" name="Freeform 76"/>
              <p:cNvSpPr>
                <a:spLocks/>
              </p:cNvSpPr>
              <p:nvPr/>
            </p:nvSpPr>
            <p:spPr bwMode="auto">
              <a:xfrm>
                <a:off x="459" y="2159"/>
                <a:ext cx="410" cy="410"/>
              </a:xfrm>
              <a:custGeom>
                <a:avLst/>
                <a:gdLst>
                  <a:gd name="T0" fmla="*/ 33 w 65"/>
                  <a:gd name="T1" fmla="*/ 0 h 65"/>
                  <a:gd name="T2" fmla="*/ 65 w 65"/>
                  <a:gd name="T3" fmla="*/ 33 h 65"/>
                  <a:gd name="T4" fmla="*/ 33 w 65"/>
                  <a:gd name="T5" fmla="*/ 65 h 65"/>
                  <a:gd name="T6" fmla="*/ 0 w 65"/>
                  <a:gd name="T7" fmla="*/ 33 h 65"/>
                  <a:gd name="T8" fmla="*/ 33 w 65"/>
                  <a:gd name="T9" fmla="*/ 0 h 65"/>
                  <a:gd name="T10" fmla="*/ 13 w 65"/>
                  <a:gd name="T11" fmla="*/ 33 h 65"/>
                  <a:gd name="T12" fmla="*/ 32 w 65"/>
                  <a:gd name="T13" fmla="*/ 13 h 65"/>
                  <a:gd name="T14" fmla="*/ 52 w 65"/>
                  <a:gd name="T15" fmla="*/ 33 h 65"/>
                  <a:gd name="T16" fmla="*/ 32 w 65"/>
                  <a:gd name="T17" fmla="*/ 52 h 65"/>
                  <a:gd name="T18" fmla="*/ 13 w 65"/>
                  <a:gd name="T19"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0"/>
                    </a:moveTo>
                    <a:cubicBezTo>
                      <a:pt x="50" y="0"/>
                      <a:pt x="65" y="15"/>
                      <a:pt x="65" y="33"/>
                    </a:cubicBezTo>
                    <a:cubicBezTo>
                      <a:pt x="65" y="50"/>
                      <a:pt x="50" y="65"/>
                      <a:pt x="33" y="65"/>
                    </a:cubicBezTo>
                    <a:cubicBezTo>
                      <a:pt x="15" y="65"/>
                      <a:pt x="0" y="50"/>
                      <a:pt x="0" y="33"/>
                    </a:cubicBezTo>
                    <a:cubicBezTo>
                      <a:pt x="0" y="15"/>
                      <a:pt x="15" y="0"/>
                      <a:pt x="33" y="0"/>
                    </a:cubicBezTo>
                    <a:moveTo>
                      <a:pt x="13" y="33"/>
                    </a:moveTo>
                    <a:cubicBezTo>
                      <a:pt x="13" y="22"/>
                      <a:pt x="22" y="13"/>
                      <a:pt x="32" y="13"/>
                    </a:cubicBezTo>
                    <a:cubicBezTo>
                      <a:pt x="43" y="13"/>
                      <a:pt x="52" y="22"/>
                      <a:pt x="52" y="33"/>
                    </a:cubicBezTo>
                    <a:cubicBezTo>
                      <a:pt x="52" y="44"/>
                      <a:pt x="43" y="52"/>
                      <a:pt x="32" y="52"/>
                    </a:cubicBezTo>
                    <a:cubicBezTo>
                      <a:pt x="22" y="52"/>
                      <a:pt x="13" y="44"/>
                      <a:pt x="13" y="33"/>
                    </a:cubicBezTo>
                  </a:path>
                </a:pathLst>
              </a:custGeom>
              <a:solidFill>
                <a:srgbClr val="CECDCD"/>
              </a:solidFill>
              <a:ln w="0">
                <a:solidFill>
                  <a:srgbClr val="25221E"/>
                </a:solidFill>
                <a:prstDash val="solid"/>
                <a:round/>
                <a:headEnd/>
                <a:tailEnd/>
              </a:ln>
            </p:spPr>
            <p:txBody>
              <a:bodyPr/>
              <a:lstStyle/>
              <a:p>
                <a:endParaRPr lang="en-US"/>
              </a:p>
            </p:txBody>
          </p:sp>
          <p:sp>
            <p:nvSpPr>
              <p:cNvPr id="442445" name="Freeform 77"/>
              <p:cNvSpPr>
                <a:spLocks/>
              </p:cNvSpPr>
              <p:nvPr/>
            </p:nvSpPr>
            <p:spPr bwMode="auto">
              <a:xfrm>
                <a:off x="453" y="2152"/>
                <a:ext cx="423" cy="423"/>
              </a:xfrm>
              <a:custGeom>
                <a:avLst/>
                <a:gdLst>
                  <a:gd name="T0" fmla="*/ 67 w 67"/>
                  <a:gd name="T1" fmla="*/ 34 h 67"/>
                  <a:gd name="T2" fmla="*/ 0 w 67"/>
                  <a:gd name="T3" fmla="*/ 34 h 67"/>
                  <a:gd name="T4" fmla="*/ 14 w 67"/>
                  <a:gd name="T5" fmla="*/ 34 h 67"/>
                  <a:gd name="T6" fmla="*/ 53 w 67"/>
                  <a:gd name="T7" fmla="*/ 34 h 67"/>
                  <a:gd name="T8" fmla="*/ 14 w 67"/>
                  <a:gd name="T9" fmla="*/ 34 h 67"/>
                  <a:gd name="T10" fmla="*/ 10 w 67"/>
                  <a:gd name="T11" fmla="*/ 52 h 67"/>
                  <a:gd name="T12" fmla="*/ 11 w 67"/>
                  <a:gd name="T13" fmla="*/ 58 h 67"/>
                  <a:gd name="T14" fmla="*/ 2 w 67"/>
                  <a:gd name="T15" fmla="*/ 44 h 67"/>
                  <a:gd name="T16" fmla="*/ 7 w 67"/>
                  <a:gd name="T17" fmla="*/ 47 h 67"/>
                  <a:gd name="T18" fmla="*/ 2 w 67"/>
                  <a:gd name="T19" fmla="*/ 44 h 67"/>
                  <a:gd name="T20" fmla="*/ 4 w 67"/>
                  <a:gd name="T21" fmla="*/ 31 h 67"/>
                  <a:gd name="T22" fmla="*/ 0 w 67"/>
                  <a:gd name="T23" fmla="*/ 36 h 67"/>
                  <a:gd name="T24" fmla="*/ 18 w 67"/>
                  <a:gd name="T25" fmla="*/ 63 h 67"/>
                  <a:gd name="T26" fmla="*/ 25 w 67"/>
                  <a:gd name="T27" fmla="*/ 62 h 67"/>
                  <a:gd name="T28" fmla="*/ 18 w 67"/>
                  <a:gd name="T29" fmla="*/ 63 h 67"/>
                  <a:gd name="T30" fmla="*/ 7 w 67"/>
                  <a:gd name="T31" fmla="*/ 20 h 67"/>
                  <a:gd name="T32" fmla="*/ 2 w 67"/>
                  <a:gd name="T33" fmla="*/ 23 h 67"/>
                  <a:gd name="T34" fmla="*/ 12 w 67"/>
                  <a:gd name="T35" fmla="*/ 8 h 67"/>
                  <a:gd name="T36" fmla="*/ 11 w 67"/>
                  <a:gd name="T37" fmla="*/ 14 h 67"/>
                  <a:gd name="T38" fmla="*/ 12 w 67"/>
                  <a:gd name="T39" fmla="*/ 8 h 67"/>
                  <a:gd name="T40" fmla="*/ 25 w 67"/>
                  <a:gd name="T41" fmla="*/ 5 h 67"/>
                  <a:gd name="T42" fmla="*/ 19 w 67"/>
                  <a:gd name="T43" fmla="*/ 4 h 67"/>
                  <a:gd name="T44" fmla="*/ 49 w 67"/>
                  <a:gd name="T45" fmla="*/ 4 h 67"/>
                  <a:gd name="T46" fmla="*/ 43 w 67"/>
                  <a:gd name="T47" fmla="*/ 5 h 67"/>
                  <a:gd name="T48" fmla="*/ 49 w 67"/>
                  <a:gd name="T49" fmla="*/ 4 h 67"/>
                  <a:gd name="T50" fmla="*/ 57 w 67"/>
                  <a:gd name="T51" fmla="*/ 14 h 67"/>
                  <a:gd name="T52" fmla="*/ 55 w 67"/>
                  <a:gd name="T53" fmla="*/ 8 h 67"/>
                  <a:gd name="T54" fmla="*/ 65 w 67"/>
                  <a:gd name="T55" fmla="*/ 24 h 67"/>
                  <a:gd name="T56" fmla="*/ 61 w 67"/>
                  <a:gd name="T57" fmla="*/ 20 h 67"/>
                  <a:gd name="T58" fmla="*/ 65 w 67"/>
                  <a:gd name="T59" fmla="*/ 24 h 67"/>
                  <a:gd name="T60" fmla="*/ 63 w 67"/>
                  <a:gd name="T61" fmla="*/ 37 h 67"/>
                  <a:gd name="T62" fmla="*/ 67 w 67"/>
                  <a:gd name="T63" fmla="*/ 31 h 67"/>
                  <a:gd name="T64" fmla="*/ 63 w 67"/>
                  <a:gd name="T65" fmla="*/ 49 h 67"/>
                  <a:gd name="T66" fmla="*/ 62 w 67"/>
                  <a:gd name="T67" fmla="*/ 43 h 67"/>
                  <a:gd name="T68" fmla="*/ 63 w 67"/>
                  <a:gd name="T69" fmla="*/ 49 h 67"/>
                  <a:gd name="T70" fmla="*/ 52 w 67"/>
                  <a:gd name="T71" fmla="*/ 57 h 67"/>
                  <a:gd name="T72" fmla="*/ 59 w 67"/>
                  <a:gd name="T73" fmla="*/ 56 h 67"/>
                  <a:gd name="T74" fmla="*/ 44 w 67"/>
                  <a:gd name="T75" fmla="*/ 65 h 67"/>
                  <a:gd name="T76" fmla="*/ 47 w 67"/>
                  <a:gd name="T77" fmla="*/ 60 h 67"/>
                  <a:gd name="T78" fmla="*/ 44 w 67"/>
                  <a:gd name="T79"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34" y="0"/>
                    </a:moveTo>
                    <a:cubicBezTo>
                      <a:pt x="52" y="0"/>
                      <a:pt x="67" y="15"/>
                      <a:pt x="67" y="34"/>
                    </a:cubicBezTo>
                    <a:cubicBezTo>
                      <a:pt x="67" y="52"/>
                      <a:pt x="52" y="67"/>
                      <a:pt x="34" y="67"/>
                    </a:cubicBezTo>
                    <a:cubicBezTo>
                      <a:pt x="15" y="67"/>
                      <a:pt x="0" y="52"/>
                      <a:pt x="0" y="34"/>
                    </a:cubicBezTo>
                    <a:cubicBezTo>
                      <a:pt x="0" y="15"/>
                      <a:pt x="15" y="0"/>
                      <a:pt x="34" y="0"/>
                    </a:cubicBezTo>
                    <a:moveTo>
                      <a:pt x="14" y="34"/>
                    </a:moveTo>
                    <a:cubicBezTo>
                      <a:pt x="14" y="23"/>
                      <a:pt x="23" y="14"/>
                      <a:pt x="34" y="14"/>
                    </a:cubicBezTo>
                    <a:cubicBezTo>
                      <a:pt x="45" y="14"/>
                      <a:pt x="53" y="23"/>
                      <a:pt x="53" y="34"/>
                    </a:cubicBezTo>
                    <a:cubicBezTo>
                      <a:pt x="53" y="45"/>
                      <a:pt x="45" y="53"/>
                      <a:pt x="34" y="53"/>
                    </a:cubicBezTo>
                    <a:cubicBezTo>
                      <a:pt x="23" y="53"/>
                      <a:pt x="14" y="45"/>
                      <a:pt x="14" y="34"/>
                    </a:cubicBezTo>
                    <a:moveTo>
                      <a:pt x="8" y="54"/>
                    </a:moveTo>
                    <a:lnTo>
                      <a:pt x="10" y="52"/>
                    </a:lnTo>
                    <a:cubicBezTo>
                      <a:pt x="12" y="50"/>
                      <a:pt x="16" y="54"/>
                      <a:pt x="14" y="56"/>
                    </a:cubicBezTo>
                    <a:lnTo>
                      <a:pt x="11" y="58"/>
                    </a:lnTo>
                    <a:cubicBezTo>
                      <a:pt x="9" y="57"/>
                      <a:pt x="9" y="57"/>
                      <a:pt x="8" y="54"/>
                    </a:cubicBezTo>
                    <a:moveTo>
                      <a:pt x="2" y="44"/>
                    </a:moveTo>
                    <a:lnTo>
                      <a:pt x="5" y="42"/>
                    </a:lnTo>
                    <a:cubicBezTo>
                      <a:pt x="8" y="41"/>
                      <a:pt x="10" y="46"/>
                      <a:pt x="7" y="47"/>
                    </a:cubicBezTo>
                    <a:lnTo>
                      <a:pt x="4" y="49"/>
                    </a:lnTo>
                    <a:cubicBezTo>
                      <a:pt x="3" y="46"/>
                      <a:pt x="3" y="46"/>
                      <a:pt x="2" y="44"/>
                    </a:cubicBezTo>
                    <a:moveTo>
                      <a:pt x="0" y="31"/>
                    </a:moveTo>
                    <a:lnTo>
                      <a:pt x="4" y="31"/>
                    </a:lnTo>
                    <a:cubicBezTo>
                      <a:pt x="7" y="31"/>
                      <a:pt x="7" y="36"/>
                      <a:pt x="4" y="36"/>
                    </a:cubicBezTo>
                    <a:lnTo>
                      <a:pt x="0" y="36"/>
                    </a:lnTo>
                    <a:cubicBezTo>
                      <a:pt x="0" y="34"/>
                      <a:pt x="0" y="34"/>
                      <a:pt x="0" y="31"/>
                    </a:cubicBezTo>
                    <a:moveTo>
                      <a:pt x="18" y="63"/>
                    </a:moveTo>
                    <a:lnTo>
                      <a:pt x="20" y="60"/>
                    </a:lnTo>
                    <a:cubicBezTo>
                      <a:pt x="21" y="57"/>
                      <a:pt x="26" y="59"/>
                      <a:pt x="25" y="62"/>
                    </a:cubicBezTo>
                    <a:lnTo>
                      <a:pt x="23" y="65"/>
                    </a:lnTo>
                    <a:cubicBezTo>
                      <a:pt x="21" y="65"/>
                      <a:pt x="20" y="64"/>
                      <a:pt x="18" y="63"/>
                    </a:cubicBezTo>
                    <a:moveTo>
                      <a:pt x="4" y="18"/>
                    </a:moveTo>
                    <a:lnTo>
                      <a:pt x="7" y="20"/>
                    </a:lnTo>
                    <a:cubicBezTo>
                      <a:pt x="10" y="21"/>
                      <a:pt x="8" y="26"/>
                      <a:pt x="5" y="24"/>
                    </a:cubicBezTo>
                    <a:lnTo>
                      <a:pt x="2" y="23"/>
                    </a:lnTo>
                    <a:cubicBezTo>
                      <a:pt x="3" y="21"/>
                      <a:pt x="3" y="21"/>
                      <a:pt x="4" y="18"/>
                    </a:cubicBezTo>
                    <a:moveTo>
                      <a:pt x="12" y="8"/>
                    </a:moveTo>
                    <a:lnTo>
                      <a:pt x="15" y="11"/>
                    </a:lnTo>
                    <a:cubicBezTo>
                      <a:pt x="17" y="13"/>
                      <a:pt x="13" y="16"/>
                      <a:pt x="11" y="14"/>
                    </a:cubicBezTo>
                    <a:lnTo>
                      <a:pt x="9" y="12"/>
                    </a:lnTo>
                    <a:cubicBezTo>
                      <a:pt x="10" y="10"/>
                      <a:pt x="10" y="10"/>
                      <a:pt x="12" y="8"/>
                    </a:cubicBezTo>
                    <a:moveTo>
                      <a:pt x="24" y="2"/>
                    </a:moveTo>
                    <a:lnTo>
                      <a:pt x="25" y="5"/>
                    </a:lnTo>
                    <a:cubicBezTo>
                      <a:pt x="26" y="8"/>
                      <a:pt x="21" y="10"/>
                      <a:pt x="20" y="7"/>
                    </a:cubicBezTo>
                    <a:lnTo>
                      <a:pt x="19" y="4"/>
                    </a:lnTo>
                    <a:cubicBezTo>
                      <a:pt x="21" y="3"/>
                      <a:pt x="21" y="3"/>
                      <a:pt x="24" y="2"/>
                    </a:cubicBezTo>
                    <a:moveTo>
                      <a:pt x="49" y="4"/>
                    </a:moveTo>
                    <a:lnTo>
                      <a:pt x="48" y="7"/>
                    </a:lnTo>
                    <a:cubicBezTo>
                      <a:pt x="46" y="11"/>
                      <a:pt x="42" y="8"/>
                      <a:pt x="43" y="5"/>
                    </a:cubicBezTo>
                    <a:cubicBezTo>
                      <a:pt x="44" y="4"/>
                      <a:pt x="44" y="3"/>
                      <a:pt x="45" y="2"/>
                    </a:cubicBezTo>
                    <a:cubicBezTo>
                      <a:pt x="47" y="3"/>
                      <a:pt x="48" y="3"/>
                      <a:pt x="49" y="4"/>
                    </a:cubicBezTo>
                    <a:moveTo>
                      <a:pt x="59" y="12"/>
                    </a:moveTo>
                    <a:lnTo>
                      <a:pt x="57" y="14"/>
                    </a:lnTo>
                    <a:cubicBezTo>
                      <a:pt x="54" y="17"/>
                      <a:pt x="51" y="13"/>
                      <a:pt x="54" y="10"/>
                    </a:cubicBezTo>
                    <a:lnTo>
                      <a:pt x="55" y="8"/>
                    </a:lnTo>
                    <a:cubicBezTo>
                      <a:pt x="57" y="10"/>
                      <a:pt x="58" y="10"/>
                      <a:pt x="59" y="12"/>
                    </a:cubicBezTo>
                    <a:moveTo>
                      <a:pt x="65" y="24"/>
                    </a:moveTo>
                    <a:lnTo>
                      <a:pt x="62" y="25"/>
                    </a:lnTo>
                    <a:cubicBezTo>
                      <a:pt x="59" y="26"/>
                      <a:pt x="57" y="22"/>
                      <a:pt x="61" y="20"/>
                    </a:cubicBezTo>
                    <a:lnTo>
                      <a:pt x="64" y="19"/>
                    </a:lnTo>
                    <a:cubicBezTo>
                      <a:pt x="65" y="21"/>
                      <a:pt x="65" y="22"/>
                      <a:pt x="65" y="24"/>
                    </a:cubicBezTo>
                    <a:moveTo>
                      <a:pt x="67" y="37"/>
                    </a:moveTo>
                    <a:lnTo>
                      <a:pt x="63" y="37"/>
                    </a:lnTo>
                    <a:cubicBezTo>
                      <a:pt x="60" y="37"/>
                      <a:pt x="60" y="31"/>
                      <a:pt x="63" y="31"/>
                    </a:cubicBezTo>
                    <a:lnTo>
                      <a:pt x="67" y="31"/>
                    </a:lnTo>
                    <a:cubicBezTo>
                      <a:pt x="67" y="34"/>
                      <a:pt x="67" y="34"/>
                      <a:pt x="67" y="37"/>
                    </a:cubicBezTo>
                    <a:moveTo>
                      <a:pt x="63" y="49"/>
                    </a:moveTo>
                    <a:lnTo>
                      <a:pt x="60" y="48"/>
                    </a:lnTo>
                    <a:cubicBezTo>
                      <a:pt x="57" y="47"/>
                      <a:pt x="59" y="42"/>
                      <a:pt x="62" y="43"/>
                    </a:cubicBezTo>
                    <a:lnTo>
                      <a:pt x="65" y="44"/>
                    </a:lnTo>
                    <a:cubicBezTo>
                      <a:pt x="64" y="47"/>
                      <a:pt x="64" y="47"/>
                      <a:pt x="63" y="49"/>
                    </a:cubicBezTo>
                    <a:moveTo>
                      <a:pt x="55" y="60"/>
                    </a:moveTo>
                    <a:lnTo>
                      <a:pt x="52" y="57"/>
                    </a:lnTo>
                    <a:cubicBezTo>
                      <a:pt x="50" y="55"/>
                      <a:pt x="54" y="51"/>
                      <a:pt x="56" y="53"/>
                    </a:cubicBezTo>
                    <a:lnTo>
                      <a:pt x="59" y="56"/>
                    </a:lnTo>
                    <a:cubicBezTo>
                      <a:pt x="57" y="58"/>
                      <a:pt x="56" y="58"/>
                      <a:pt x="55" y="60"/>
                    </a:cubicBezTo>
                    <a:moveTo>
                      <a:pt x="44" y="65"/>
                    </a:moveTo>
                    <a:lnTo>
                      <a:pt x="42" y="62"/>
                    </a:lnTo>
                    <a:cubicBezTo>
                      <a:pt x="41" y="59"/>
                      <a:pt x="46" y="57"/>
                      <a:pt x="47" y="60"/>
                    </a:cubicBezTo>
                    <a:lnTo>
                      <a:pt x="49" y="63"/>
                    </a:lnTo>
                    <a:cubicBezTo>
                      <a:pt x="47" y="64"/>
                      <a:pt x="46" y="65"/>
                      <a:pt x="44" y="65"/>
                    </a:cubicBezTo>
                  </a:path>
                </a:pathLst>
              </a:custGeom>
              <a:solidFill>
                <a:srgbClr val="DEDEDE"/>
              </a:solidFill>
              <a:ln w="0">
                <a:solidFill>
                  <a:srgbClr val="25221E"/>
                </a:solidFill>
                <a:prstDash val="solid"/>
                <a:round/>
                <a:headEnd/>
                <a:tailEnd/>
              </a:ln>
            </p:spPr>
            <p:txBody>
              <a:bodyPr/>
              <a:lstStyle/>
              <a:p>
                <a:endParaRPr lang="en-US"/>
              </a:p>
            </p:txBody>
          </p:sp>
          <p:sp>
            <p:nvSpPr>
              <p:cNvPr id="442446" name="Freeform 78"/>
              <p:cNvSpPr>
                <a:spLocks/>
              </p:cNvSpPr>
              <p:nvPr/>
            </p:nvSpPr>
            <p:spPr bwMode="auto">
              <a:xfrm>
                <a:off x="642" y="2506"/>
                <a:ext cx="38" cy="69"/>
              </a:xfrm>
              <a:custGeom>
                <a:avLst/>
                <a:gdLst>
                  <a:gd name="T0" fmla="*/ 6 w 6"/>
                  <a:gd name="T1" fmla="*/ 11 h 11"/>
                  <a:gd name="T2" fmla="*/ 6 w 6"/>
                  <a:gd name="T3" fmla="*/ 0 h 11"/>
                  <a:gd name="T4" fmla="*/ 0 w 6"/>
                  <a:gd name="T5" fmla="*/ 0 h 11"/>
                  <a:gd name="T6" fmla="*/ 0 w 6"/>
                  <a:gd name="T7" fmla="*/ 11 h 11"/>
                  <a:gd name="T8" fmla="*/ 6 w 6"/>
                  <a:gd name="T9" fmla="*/ 11 h 11"/>
                </a:gdLst>
                <a:ahLst/>
                <a:cxnLst>
                  <a:cxn ang="0">
                    <a:pos x="T0" y="T1"/>
                  </a:cxn>
                  <a:cxn ang="0">
                    <a:pos x="T2" y="T3"/>
                  </a:cxn>
                  <a:cxn ang="0">
                    <a:pos x="T4" y="T5"/>
                  </a:cxn>
                  <a:cxn ang="0">
                    <a:pos x="T6" y="T7"/>
                  </a:cxn>
                  <a:cxn ang="0">
                    <a:pos x="T8" y="T9"/>
                  </a:cxn>
                </a:cxnLst>
                <a:rect l="0" t="0" r="r" b="b"/>
                <a:pathLst>
                  <a:path w="6" h="11">
                    <a:moveTo>
                      <a:pt x="6" y="11"/>
                    </a:moveTo>
                    <a:lnTo>
                      <a:pt x="6" y="0"/>
                    </a:lnTo>
                    <a:lnTo>
                      <a:pt x="0" y="0"/>
                    </a:lnTo>
                    <a:lnTo>
                      <a:pt x="0" y="11"/>
                    </a:lnTo>
                    <a:cubicBezTo>
                      <a:pt x="3" y="11"/>
                      <a:pt x="3" y="11"/>
                      <a:pt x="6" y="11"/>
                    </a:cubicBezTo>
                  </a:path>
                </a:pathLst>
              </a:custGeom>
              <a:solidFill>
                <a:srgbClr val="CECDCD"/>
              </a:solidFill>
              <a:ln w="0">
                <a:solidFill>
                  <a:srgbClr val="25221E"/>
                </a:solidFill>
                <a:prstDash val="solid"/>
                <a:round/>
                <a:headEnd/>
                <a:tailEnd/>
              </a:ln>
            </p:spPr>
            <p:txBody>
              <a:bodyPr/>
              <a:lstStyle/>
              <a:p>
                <a:endParaRPr lang="en-US"/>
              </a:p>
            </p:txBody>
          </p:sp>
          <p:sp>
            <p:nvSpPr>
              <p:cNvPr id="442447" name="Freeform 79"/>
              <p:cNvSpPr>
                <a:spLocks/>
              </p:cNvSpPr>
              <p:nvPr/>
            </p:nvSpPr>
            <p:spPr bwMode="auto">
              <a:xfrm>
                <a:off x="630" y="2499"/>
                <a:ext cx="12" cy="76"/>
              </a:xfrm>
              <a:custGeom>
                <a:avLst/>
                <a:gdLst>
                  <a:gd name="T0" fmla="*/ 0 w 2"/>
                  <a:gd name="T1" fmla="*/ 11 h 12"/>
                  <a:gd name="T2" fmla="*/ 0 w 2"/>
                  <a:gd name="T3" fmla="*/ 0 h 12"/>
                  <a:gd name="T4" fmla="*/ 2 w 2"/>
                  <a:gd name="T5" fmla="*/ 1 h 12"/>
                  <a:gd name="T6" fmla="*/ 2 w 2"/>
                  <a:gd name="T7" fmla="*/ 12 h 12"/>
                  <a:gd name="T8" fmla="*/ 0 w 2"/>
                  <a:gd name="T9" fmla="*/ 11 h 12"/>
                </a:gdLst>
                <a:ahLst/>
                <a:cxnLst>
                  <a:cxn ang="0">
                    <a:pos x="T0" y="T1"/>
                  </a:cxn>
                  <a:cxn ang="0">
                    <a:pos x="T2" y="T3"/>
                  </a:cxn>
                  <a:cxn ang="0">
                    <a:pos x="T4" y="T5"/>
                  </a:cxn>
                  <a:cxn ang="0">
                    <a:pos x="T6" y="T7"/>
                  </a:cxn>
                  <a:cxn ang="0">
                    <a:pos x="T8" y="T9"/>
                  </a:cxn>
                </a:cxnLst>
                <a:rect l="0" t="0" r="r" b="b"/>
                <a:pathLst>
                  <a:path w="2" h="12">
                    <a:moveTo>
                      <a:pt x="0" y="11"/>
                    </a:moveTo>
                    <a:lnTo>
                      <a:pt x="0" y="0"/>
                    </a:lnTo>
                    <a:lnTo>
                      <a:pt x="2" y="1"/>
                    </a:lnTo>
                    <a:lnTo>
                      <a:pt x="2" y="12"/>
                    </a:lnTo>
                    <a:cubicBezTo>
                      <a:pt x="1" y="11"/>
                      <a:pt x="0" y="11"/>
                      <a:pt x="0" y="11"/>
                    </a:cubicBezTo>
                  </a:path>
                </a:pathLst>
              </a:custGeom>
              <a:solidFill>
                <a:srgbClr val="A9A8A7"/>
              </a:solidFill>
              <a:ln w="0">
                <a:solidFill>
                  <a:srgbClr val="25221E"/>
                </a:solidFill>
                <a:prstDash val="solid"/>
                <a:round/>
                <a:headEnd/>
                <a:tailEnd/>
              </a:ln>
            </p:spPr>
            <p:txBody>
              <a:bodyPr/>
              <a:lstStyle/>
              <a:p>
                <a:endParaRPr lang="en-US"/>
              </a:p>
            </p:txBody>
          </p:sp>
          <p:sp>
            <p:nvSpPr>
              <p:cNvPr id="442448" name="Freeform 80"/>
              <p:cNvSpPr>
                <a:spLocks/>
              </p:cNvSpPr>
              <p:nvPr/>
            </p:nvSpPr>
            <p:spPr bwMode="auto">
              <a:xfrm>
                <a:off x="642" y="2152"/>
                <a:ext cx="38" cy="76"/>
              </a:xfrm>
              <a:custGeom>
                <a:avLst/>
                <a:gdLst>
                  <a:gd name="T0" fmla="*/ 0 w 6"/>
                  <a:gd name="T1" fmla="*/ 12 h 12"/>
                  <a:gd name="T2" fmla="*/ 0 w 6"/>
                  <a:gd name="T3" fmla="*/ 1 h 12"/>
                  <a:gd name="T4" fmla="*/ 6 w 6"/>
                  <a:gd name="T5" fmla="*/ 1 h 12"/>
                  <a:gd name="T6" fmla="*/ 6 w 6"/>
                  <a:gd name="T7" fmla="*/ 12 h 12"/>
                  <a:gd name="T8" fmla="*/ 0 w 6"/>
                  <a:gd name="T9" fmla="*/ 12 h 12"/>
                </a:gdLst>
                <a:ahLst/>
                <a:cxnLst>
                  <a:cxn ang="0">
                    <a:pos x="T0" y="T1"/>
                  </a:cxn>
                  <a:cxn ang="0">
                    <a:pos x="T2" y="T3"/>
                  </a:cxn>
                  <a:cxn ang="0">
                    <a:pos x="T4" y="T5"/>
                  </a:cxn>
                  <a:cxn ang="0">
                    <a:pos x="T6" y="T7"/>
                  </a:cxn>
                  <a:cxn ang="0">
                    <a:pos x="T8" y="T9"/>
                  </a:cxn>
                </a:cxnLst>
                <a:rect l="0" t="0" r="r" b="b"/>
                <a:pathLst>
                  <a:path w="6" h="12">
                    <a:moveTo>
                      <a:pt x="0" y="12"/>
                    </a:moveTo>
                    <a:lnTo>
                      <a:pt x="0" y="1"/>
                    </a:lnTo>
                    <a:cubicBezTo>
                      <a:pt x="3" y="0"/>
                      <a:pt x="4" y="0"/>
                      <a:pt x="6" y="1"/>
                    </a:cubicBezTo>
                    <a:lnTo>
                      <a:pt x="6" y="12"/>
                    </a:lnTo>
                    <a:lnTo>
                      <a:pt x="0" y="12"/>
                    </a:lnTo>
                  </a:path>
                </a:pathLst>
              </a:custGeom>
              <a:solidFill>
                <a:srgbClr val="CECDCD"/>
              </a:solidFill>
              <a:ln w="0">
                <a:solidFill>
                  <a:srgbClr val="25221E"/>
                </a:solidFill>
                <a:prstDash val="solid"/>
                <a:round/>
                <a:headEnd/>
                <a:tailEnd/>
              </a:ln>
            </p:spPr>
            <p:txBody>
              <a:bodyPr/>
              <a:lstStyle/>
              <a:p>
                <a:endParaRPr lang="en-US"/>
              </a:p>
            </p:txBody>
          </p:sp>
          <p:sp>
            <p:nvSpPr>
              <p:cNvPr id="442449" name="Freeform 81"/>
              <p:cNvSpPr>
                <a:spLocks/>
              </p:cNvSpPr>
              <p:nvPr/>
            </p:nvSpPr>
            <p:spPr bwMode="auto">
              <a:xfrm>
                <a:off x="680" y="2152"/>
                <a:ext cx="13" cy="70"/>
              </a:xfrm>
              <a:custGeom>
                <a:avLst/>
                <a:gdLst>
                  <a:gd name="T0" fmla="*/ 0 w 2"/>
                  <a:gd name="T1" fmla="*/ 11 h 11"/>
                  <a:gd name="T2" fmla="*/ 0 w 2"/>
                  <a:gd name="T3" fmla="*/ 0 h 11"/>
                  <a:gd name="T4" fmla="*/ 2 w 2"/>
                  <a:gd name="T5" fmla="*/ 1 h 11"/>
                  <a:gd name="T6" fmla="*/ 2 w 2"/>
                  <a:gd name="T7" fmla="*/ 11 h 11"/>
                  <a:gd name="T8" fmla="*/ 0 w 2"/>
                  <a:gd name="T9" fmla="*/ 11 h 11"/>
                </a:gdLst>
                <a:ahLst/>
                <a:cxnLst>
                  <a:cxn ang="0">
                    <a:pos x="T0" y="T1"/>
                  </a:cxn>
                  <a:cxn ang="0">
                    <a:pos x="T2" y="T3"/>
                  </a:cxn>
                  <a:cxn ang="0">
                    <a:pos x="T4" y="T5"/>
                  </a:cxn>
                  <a:cxn ang="0">
                    <a:pos x="T6" y="T7"/>
                  </a:cxn>
                  <a:cxn ang="0">
                    <a:pos x="T8" y="T9"/>
                  </a:cxn>
                </a:cxnLst>
                <a:rect l="0" t="0" r="r" b="b"/>
                <a:pathLst>
                  <a:path w="2" h="11">
                    <a:moveTo>
                      <a:pt x="0" y="11"/>
                    </a:moveTo>
                    <a:lnTo>
                      <a:pt x="0" y="0"/>
                    </a:lnTo>
                    <a:cubicBezTo>
                      <a:pt x="1" y="0"/>
                      <a:pt x="1" y="0"/>
                      <a:pt x="2" y="1"/>
                    </a:cubicBezTo>
                    <a:lnTo>
                      <a:pt x="2" y="11"/>
                    </a:lnTo>
                    <a:lnTo>
                      <a:pt x="0" y="11"/>
                    </a:lnTo>
                  </a:path>
                </a:pathLst>
              </a:custGeom>
              <a:solidFill>
                <a:srgbClr val="EFEFEF"/>
              </a:solidFill>
              <a:ln w="0">
                <a:solidFill>
                  <a:srgbClr val="25221E"/>
                </a:solidFill>
                <a:prstDash val="solid"/>
                <a:round/>
                <a:headEnd/>
                <a:tailEnd/>
              </a:ln>
            </p:spPr>
            <p:txBody>
              <a:bodyPr/>
              <a:lstStyle/>
              <a:p>
                <a:endParaRPr lang="en-US"/>
              </a:p>
            </p:txBody>
          </p:sp>
          <p:sp>
            <p:nvSpPr>
              <p:cNvPr id="442450" name="Rectangle 82"/>
              <p:cNvSpPr>
                <a:spLocks noChangeArrowheads="1"/>
              </p:cNvSpPr>
              <p:nvPr/>
            </p:nvSpPr>
            <p:spPr bwMode="auto">
              <a:xfrm>
                <a:off x="522" y="2222"/>
                <a:ext cx="7" cy="290"/>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1" name="Rectangle 83"/>
              <p:cNvSpPr>
                <a:spLocks noChangeArrowheads="1"/>
              </p:cNvSpPr>
              <p:nvPr/>
            </p:nvSpPr>
            <p:spPr bwMode="auto">
              <a:xfrm>
                <a:off x="522" y="2222"/>
                <a:ext cx="13" cy="290"/>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2" name="Rectangle 84"/>
              <p:cNvSpPr>
                <a:spLocks noChangeArrowheads="1"/>
              </p:cNvSpPr>
              <p:nvPr/>
            </p:nvSpPr>
            <p:spPr bwMode="auto">
              <a:xfrm>
                <a:off x="529" y="2222"/>
                <a:ext cx="12" cy="290"/>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3" name="Rectangle 85"/>
              <p:cNvSpPr>
                <a:spLocks noChangeArrowheads="1"/>
              </p:cNvSpPr>
              <p:nvPr/>
            </p:nvSpPr>
            <p:spPr bwMode="auto">
              <a:xfrm>
                <a:off x="535" y="2222"/>
                <a:ext cx="13" cy="290"/>
              </a:xfrm>
              <a:prstGeom prst="rect">
                <a:avLst/>
              </a:prstGeom>
              <a:solidFill>
                <a:srgbClr val="99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4" name="Rectangle 86"/>
              <p:cNvSpPr>
                <a:spLocks noChangeArrowheads="1"/>
              </p:cNvSpPr>
              <p:nvPr/>
            </p:nvSpPr>
            <p:spPr bwMode="auto">
              <a:xfrm>
                <a:off x="541" y="2222"/>
                <a:ext cx="13" cy="290"/>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5" name="Rectangle 87"/>
              <p:cNvSpPr>
                <a:spLocks noChangeArrowheads="1"/>
              </p:cNvSpPr>
              <p:nvPr/>
            </p:nvSpPr>
            <p:spPr bwMode="auto">
              <a:xfrm>
                <a:off x="548" y="2222"/>
                <a:ext cx="12" cy="290"/>
              </a:xfrm>
              <a:prstGeom prst="rect">
                <a:avLst/>
              </a:prstGeom>
              <a:solidFill>
                <a:srgbClr val="A09F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6" name="Rectangle 88"/>
              <p:cNvSpPr>
                <a:spLocks noChangeArrowheads="1"/>
              </p:cNvSpPr>
              <p:nvPr/>
            </p:nvSpPr>
            <p:spPr bwMode="auto">
              <a:xfrm>
                <a:off x="554" y="2222"/>
                <a:ext cx="13" cy="290"/>
              </a:xfrm>
              <a:prstGeom prst="rect">
                <a:avLst/>
              </a:prstGeom>
              <a:solidFill>
                <a:srgbClr val="A3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7" name="Rectangle 89"/>
              <p:cNvSpPr>
                <a:spLocks noChangeArrowheads="1"/>
              </p:cNvSpPr>
              <p:nvPr/>
            </p:nvSpPr>
            <p:spPr bwMode="auto">
              <a:xfrm>
                <a:off x="560" y="2222"/>
                <a:ext cx="13" cy="290"/>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8" name="Rectangle 90"/>
              <p:cNvSpPr>
                <a:spLocks noChangeArrowheads="1"/>
              </p:cNvSpPr>
              <p:nvPr/>
            </p:nvSpPr>
            <p:spPr bwMode="auto">
              <a:xfrm>
                <a:off x="567" y="2222"/>
                <a:ext cx="12" cy="290"/>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59" name="Rectangle 91"/>
              <p:cNvSpPr>
                <a:spLocks noChangeArrowheads="1"/>
              </p:cNvSpPr>
              <p:nvPr/>
            </p:nvSpPr>
            <p:spPr bwMode="auto">
              <a:xfrm>
                <a:off x="573" y="2222"/>
                <a:ext cx="12" cy="290"/>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0" name="Rectangle 92"/>
              <p:cNvSpPr>
                <a:spLocks noChangeArrowheads="1"/>
              </p:cNvSpPr>
              <p:nvPr/>
            </p:nvSpPr>
            <p:spPr bwMode="auto">
              <a:xfrm>
                <a:off x="579" y="2222"/>
                <a:ext cx="13" cy="290"/>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1" name="Rectangle 93"/>
              <p:cNvSpPr>
                <a:spLocks noChangeArrowheads="1"/>
              </p:cNvSpPr>
              <p:nvPr/>
            </p:nvSpPr>
            <p:spPr bwMode="auto">
              <a:xfrm>
                <a:off x="585" y="2222"/>
                <a:ext cx="13" cy="290"/>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2" name="Rectangle 94"/>
              <p:cNvSpPr>
                <a:spLocks noChangeArrowheads="1"/>
              </p:cNvSpPr>
              <p:nvPr/>
            </p:nvSpPr>
            <p:spPr bwMode="auto">
              <a:xfrm>
                <a:off x="592" y="2222"/>
                <a:ext cx="12" cy="290"/>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3" name="Rectangle 95"/>
              <p:cNvSpPr>
                <a:spLocks noChangeArrowheads="1"/>
              </p:cNvSpPr>
              <p:nvPr/>
            </p:nvSpPr>
            <p:spPr bwMode="auto">
              <a:xfrm>
                <a:off x="598" y="2222"/>
                <a:ext cx="13" cy="290"/>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4" name="Rectangle 96"/>
              <p:cNvSpPr>
                <a:spLocks noChangeArrowheads="1"/>
              </p:cNvSpPr>
              <p:nvPr/>
            </p:nvSpPr>
            <p:spPr bwMode="auto">
              <a:xfrm>
                <a:off x="604" y="2222"/>
                <a:ext cx="13" cy="290"/>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5" name="Rectangle 97"/>
              <p:cNvSpPr>
                <a:spLocks noChangeArrowheads="1"/>
              </p:cNvSpPr>
              <p:nvPr/>
            </p:nvSpPr>
            <p:spPr bwMode="auto">
              <a:xfrm>
                <a:off x="611" y="2222"/>
                <a:ext cx="12" cy="290"/>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6" name="Rectangle 98"/>
              <p:cNvSpPr>
                <a:spLocks noChangeArrowheads="1"/>
              </p:cNvSpPr>
              <p:nvPr/>
            </p:nvSpPr>
            <p:spPr bwMode="auto">
              <a:xfrm>
                <a:off x="617" y="2222"/>
                <a:ext cx="13" cy="290"/>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7" name="Rectangle 99"/>
              <p:cNvSpPr>
                <a:spLocks noChangeArrowheads="1"/>
              </p:cNvSpPr>
              <p:nvPr/>
            </p:nvSpPr>
            <p:spPr bwMode="auto">
              <a:xfrm>
                <a:off x="623" y="2222"/>
                <a:ext cx="13" cy="290"/>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8" name="Rectangle 100"/>
              <p:cNvSpPr>
                <a:spLocks noChangeArrowheads="1"/>
              </p:cNvSpPr>
              <p:nvPr/>
            </p:nvSpPr>
            <p:spPr bwMode="auto">
              <a:xfrm>
                <a:off x="630" y="2222"/>
                <a:ext cx="12" cy="290"/>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69" name="Rectangle 101"/>
              <p:cNvSpPr>
                <a:spLocks noChangeArrowheads="1"/>
              </p:cNvSpPr>
              <p:nvPr/>
            </p:nvSpPr>
            <p:spPr bwMode="auto">
              <a:xfrm>
                <a:off x="636" y="2222"/>
                <a:ext cx="13" cy="29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0" name="Rectangle 102"/>
              <p:cNvSpPr>
                <a:spLocks noChangeArrowheads="1"/>
              </p:cNvSpPr>
              <p:nvPr/>
            </p:nvSpPr>
            <p:spPr bwMode="auto">
              <a:xfrm>
                <a:off x="642" y="2222"/>
                <a:ext cx="13" cy="290"/>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1" name="Rectangle 103"/>
              <p:cNvSpPr>
                <a:spLocks noChangeArrowheads="1"/>
              </p:cNvSpPr>
              <p:nvPr/>
            </p:nvSpPr>
            <p:spPr bwMode="auto">
              <a:xfrm>
                <a:off x="649" y="2222"/>
                <a:ext cx="12" cy="290"/>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2" name="Rectangle 104"/>
              <p:cNvSpPr>
                <a:spLocks noChangeArrowheads="1"/>
              </p:cNvSpPr>
              <p:nvPr/>
            </p:nvSpPr>
            <p:spPr bwMode="auto">
              <a:xfrm>
                <a:off x="655" y="2222"/>
                <a:ext cx="13" cy="290"/>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3" name="Rectangle 105"/>
              <p:cNvSpPr>
                <a:spLocks noChangeArrowheads="1"/>
              </p:cNvSpPr>
              <p:nvPr/>
            </p:nvSpPr>
            <p:spPr bwMode="auto">
              <a:xfrm>
                <a:off x="661" y="2222"/>
                <a:ext cx="13" cy="290"/>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4" name="Rectangle 106"/>
              <p:cNvSpPr>
                <a:spLocks noChangeArrowheads="1"/>
              </p:cNvSpPr>
              <p:nvPr/>
            </p:nvSpPr>
            <p:spPr bwMode="auto">
              <a:xfrm>
                <a:off x="668" y="2222"/>
                <a:ext cx="12" cy="290"/>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5" name="Rectangle 107"/>
              <p:cNvSpPr>
                <a:spLocks noChangeArrowheads="1"/>
              </p:cNvSpPr>
              <p:nvPr/>
            </p:nvSpPr>
            <p:spPr bwMode="auto">
              <a:xfrm>
                <a:off x="674" y="2222"/>
                <a:ext cx="12" cy="290"/>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6" name="Rectangle 108"/>
              <p:cNvSpPr>
                <a:spLocks noChangeArrowheads="1"/>
              </p:cNvSpPr>
              <p:nvPr/>
            </p:nvSpPr>
            <p:spPr bwMode="auto">
              <a:xfrm>
                <a:off x="680" y="2222"/>
                <a:ext cx="13" cy="290"/>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7" name="Rectangle 109"/>
              <p:cNvSpPr>
                <a:spLocks noChangeArrowheads="1"/>
              </p:cNvSpPr>
              <p:nvPr/>
            </p:nvSpPr>
            <p:spPr bwMode="auto">
              <a:xfrm>
                <a:off x="686" y="2222"/>
                <a:ext cx="13" cy="290"/>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8" name="Rectangle 110"/>
              <p:cNvSpPr>
                <a:spLocks noChangeArrowheads="1"/>
              </p:cNvSpPr>
              <p:nvPr/>
            </p:nvSpPr>
            <p:spPr bwMode="auto">
              <a:xfrm>
                <a:off x="693" y="2222"/>
                <a:ext cx="12" cy="290"/>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79" name="Rectangle 111"/>
              <p:cNvSpPr>
                <a:spLocks noChangeArrowheads="1"/>
              </p:cNvSpPr>
              <p:nvPr/>
            </p:nvSpPr>
            <p:spPr bwMode="auto">
              <a:xfrm>
                <a:off x="699" y="2222"/>
                <a:ext cx="13" cy="290"/>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0" name="Rectangle 112"/>
              <p:cNvSpPr>
                <a:spLocks noChangeArrowheads="1"/>
              </p:cNvSpPr>
              <p:nvPr/>
            </p:nvSpPr>
            <p:spPr bwMode="auto">
              <a:xfrm>
                <a:off x="705" y="2222"/>
                <a:ext cx="13" cy="290"/>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1" name="Rectangle 113"/>
              <p:cNvSpPr>
                <a:spLocks noChangeArrowheads="1"/>
              </p:cNvSpPr>
              <p:nvPr/>
            </p:nvSpPr>
            <p:spPr bwMode="auto">
              <a:xfrm>
                <a:off x="712" y="2222"/>
                <a:ext cx="12" cy="290"/>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2" name="Rectangle 114"/>
              <p:cNvSpPr>
                <a:spLocks noChangeArrowheads="1"/>
              </p:cNvSpPr>
              <p:nvPr/>
            </p:nvSpPr>
            <p:spPr bwMode="auto">
              <a:xfrm>
                <a:off x="718" y="2222"/>
                <a:ext cx="13" cy="290"/>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3" name="Rectangle 115"/>
              <p:cNvSpPr>
                <a:spLocks noChangeArrowheads="1"/>
              </p:cNvSpPr>
              <p:nvPr/>
            </p:nvSpPr>
            <p:spPr bwMode="auto">
              <a:xfrm>
                <a:off x="724" y="2222"/>
                <a:ext cx="13" cy="290"/>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4" name="Rectangle 116"/>
              <p:cNvSpPr>
                <a:spLocks noChangeArrowheads="1"/>
              </p:cNvSpPr>
              <p:nvPr/>
            </p:nvSpPr>
            <p:spPr bwMode="auto">
              <a:xfrm>
                <a:off x="731" y="2222"/>
                <a:ext cx="12" cy="290"/>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5" name="Rectangle 117"/>
              <p:cNvSpPr>
                <a:spLocks noChangeArrowheads="1"/>
              </p:cNvSpPr>
              <p:nvPr/>
            </p:nvSpPr>
            <p:spPr bwMode="auto">
              <a:xfrm>
                <a:off x="737" y="2222"/>
                <a:ext cx="13" cy="29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6" name="Rectangle 118"/>
              <p:cNvSpPr>
                <a:spLocks noChangeArrowheads="1"/>
              </p:cNvSpPr>
              <p:nvPr/>
            </p:nvSpPr>
            <p:spPr bwMode="auto">
              <a:xfrm>
                <a:off x="743" y="2222"/>
                <a:ext cx="13" cy="29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7" name="Rectangle 119"/>
              <p:cNvSpPr>
                <a:spLocks noChangeArrowheads="1"/>
              </p:cNvSpPr>
              <p:nvPr/>
            </p:nvSpPr>
            <p:spPr bwMode="auto">
              <a:xfrm>
                <a:off x="750" y="2222"/>
                <a:ext cx="12" cy="290"/>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8" name="Rectangle 120"/>
              <p:cNvSpPr>
                <a:spLocks noChangeArrowheads="1"/>
              </p:cNvSpPr>
              <p:nvPr/>
            </p:nvSpPr>
            <p:spPr bwMode="auto">
              <a:xfrm>
                <a:off x="756" y="2222"/>
                <a:ext cx="13" cy="290"/>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89" name="Rectangle 121"/>
              <p:cNvSpPr>
                <a:spLocks noChangeArrowheads="1"/>
              </p:cNvSpPr>
              <p:nvPr/>
            </p:nvSpPr>
            <p:spPr bwMode="auto">
              <a:xfrm>
                <a:off x="762" y="2222"/>
                <a:ext cx="13" cy="290"/>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0" name="Rectangle 122"/>
              <p:cNvSpPr>
                <a:spLocks noChangeArrowheads="1"/>
              </p:cNvSpPr>
              <p:nvPr/>
            </p:nvSpPr>
            <p:spPr bwMode="auto">
              <a:xfrm>
                <a:off x="769" y="2222"/>
                <a:ext cx="12"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1" name="Rectangle 123"/>
              <p:cNvSpPr>
                <a:spLocks noChangeArrowheads="1"/>
              </p:cNvSpPr>
              <p:nvPr/>
            </p:nvSpPr>
            <p:spPr bwMode="auto">
              <a:xfrm>
                <a:off x="775" y="2222"/>
                <a:ext cx="19"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2" name="Rectangle 124"/>
              <p:cNvSpPr>
                <a:spLocks noChangeArrowheads="1"/>
              </p:cNvSpPr>
              <p:nvPr/>
            </p:nvSpPr>
            <p:spPr bwMode="auto">
              <a:xfrm>
                <a:off x="781" y="2222"/>
                <a:ext cx="19"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3" name="Rectangle 125"/>
              <p:cNvSpPr>
                <a:spLocks noChangeArrowheads="1"/>
              </p:cNvSpPr>
              <p:nvPr/>
            </p:nvSpPr>
            <p:spPr bwMode="auto">
              <a:xfrm>
                <a:off x="794" y="2222"/>
                <a:ext cx="12"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4" name="Rectangle 126"/>
              <p:cNvSpPr>
                <a:spLocks noChangeArrowheads="1"/>
              </p:cNvSpPr>
              <p:nvPr/>
            </p:nvSpPr>
            <p:spPr bwMode="auto">
              <a:xfrm>
                <a:off x="800" y="2222"/>
                <a:ext cx="13"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5" name="Rectangle 127"/>
              <p:cNvSpPr>
                <a:spLocks noChangeArrowheads="1"/>
              </p:cNvSpPr>
              <p:nvPr/>
            </p:nvSpPr>
            <p:spPr bwMode="auto">
              <a:xfrm>
                <a:off x="806" y="2222"/>
                <a:ext cx="13"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6" name="Rectangle 128"/>
              <p:cNvSpPr>
                <a:spLocks noChangeArrowheads="1"/>
              </p:cNvSpPr>
              <p:nvPr/>
            </p:nvSpPr>
            <p:spPr bwMode="auto">
              <a:xfrm>
                <a:off x="813" y="2222"/>
                <a:ext cx="0" cy="29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7" name="Freeform 129"/>
              <p:cNvSpPr>
                <a:spLocks/>
              </p:cNvSpPr>
              <p:nvPr/>
            </p:nvSpPr>
            <p:spPr bwMode="auto">
              <a:xfrm>
                <a:off x="522" y="2222"/>
                <a:ext cx="291" cy="290"/>
              </a:xfrm>
              <a:custGeom>
                <a:avLst/>
                <a:gdLst>
                  <a:gd name="T0" fmla="*/ 0 w 46"/>
                  <a:gd name="T1" fmla="*/ 23 h 46"/>
                  <a:gd name="T2" fmla="*/ 23 w 46"/>
                  <a:gd name="T3" fmla="*/ 0 h 46"/>
                  <a:gd name="T4" fmla="*/ 46 w 46"/>
                  <a:gd name="T5" fmla="*/ 23 h 46"/>
                  <a:gd name="T6" fmla="*/ 23 w 46"/>
                  <a:gd name="T7" fmla="*/ 46 h 46"/>
                  <a:gd name="T8" fmla="*/ 0 w 46"/>
                  <a:gd name="T9" fmla="*/ 23 h 46"/>
                  <a:gd name="T10" fmla="*/ 3 w 46"/>
                  <a:gd name="T11" fmla="*/ 23 h 46"/>
                  <a:gd name="T12" fmla="*/ 23 w 46"/>
                  <a:gd name="T13" fmla="*/ 3 h 46"/>
                  <a:gd name="T14" fmla="*/ 42 w 46"/>
                  <a:gd name="T15" fmla="*/ 23 h 46"/>
                  <a:gd name="T16" fmla="*/ 23 w 46"/>
                  <a:gd name="T17" fmla="*/ 43 h 46"/>
                  <a:gd name="T18" fmla="*/ 3 w 46"/>
                  <a:gd name="T1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0" y="23"/>
                    </a:moveTo>
                    <a:cubicBezTo>
                      <a:pt x="0" y="10"/>
                      <a:pt x="10" y="0"/>
                      <a:pt x="23" y="0"/>
                    </a:cubicBezTo>
                    <a:cubicBezTo>
                      <a:pt x="35" y="0"/>
                      <a:pt x="46" y="10"/>
                      <a:pt x="46" y="23"/>
                    </a:cubicBezTo>
                    <a:cubicBezTo>
                      <a:pt x="46" y="35"/>
                      <a:pt x="35" y="46"/>
                      <a:pt x="23" y="46"/>
                    </a:cubicBezTo>
                    <a:cubicBezTo>
                      <a:pt x="10" y="46"/>
                      <a:pt x="0" y="35"/>
                      <a:pt x="0" y="23"/>
                    </a:cubicBezTo>
                    <a:moveTo>
                      <a:pt x="3" y="23"/>
                    </a:moveTo>
                    <a:cubicBezTo>
                      <a:pt x="3" y="12"/>
                      <a:pt x="12" y="3"/>
                      <a:pt x="23" y="3"/>
                    </a:cubicBezTo>
                    <a:cubicBezTo>
                      <a:pt x="34" y="3"/>
                      <a:pt x="42" y="12"/>
                      <a:pt x="42" y="23"/>
                    </a:cubicBezTo>
                    <a:cubicBezTo>
                      <a:pt x="42" y="34"/>
                      <a:pt x="34" y="43"/>
                      <a:pt x="23" y="43"/>
                    </a:cubicBezTo>
                    <a:cubicBezTo>
                      <a:pt x="12" y="43"/>
                      <a:pt x="3" y="34"/>
                      <a:pt x="3" y="23"/>
                    </a:cubicBez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498" name="Rectangle 130"/>
              <p:cNvSpPr>
                <a:spLocks noChangeArrowheads="1"/>
              </p:cNvSpPr>
              <p:nvPr/>
            </p:nvSpPr>
            <p:spPr bwMode="auto">
              <a:xfrm>
                <a:off x="939" y="2102"/>
                <a:ext cx="6" cy="385"/>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499" name="Rectangle 131"/>
              <p:cNvSpPr>
                <a:spLocks noChangeArrowheads="1"/>
              </p:cNvSpPr>
              <p:nvPr/>
            </p:nvSpPr>
            <p:spPr bwMode="auto">
              <a:xfrm>
                <a:off x="933" y="2102"/>
                <a:ext cx="12" cy="385"/>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0" name="Rectangle 132"/>
              <p:cNvSpPr>
                <a:spLocks noChangeArrowheads="1"/>
              </p:cNvSpPr>
              <p:nvPr/>
            </p:nvSpPr>
            <p:spPr bwMode="auto">
              <a:xfrm>
                <a:off x="926" y="2102"/>
                <a:ext cx="13" cy="385"/>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1" name="Rectangle 133"/>
              <p:cNvSpPr>
                <a:spLocks noChangeArrowheads="1"/>
              </p:cNvSpPr>
              <p:nvPr/>
            </p:nvSpPr>
            <p:spPr bwMode="auto">
              <a:xfrm>
                <a:off x="920" y="2102"/>
                <a:ext cx="13" cy="385"/>
              </a:xfrm>
              <a:prstGeom prst="rect">
                <a:avLst/>
              </a:prstGeom>
              <a:solidFill>
                <a:srgbClr val="007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2" name="Rectangle 134"/>
              <p:cNvSpPr>
                <a:spLocks noChangeArrowheads="1"/>
              </p:cNvSpPr>
              <p:nvPr/>
            </p:nvSpPr>
            <p:spPr bwMode="auto">
              <a:xfrm>
                <a:off x="914" y="2102"/>
                <a:ext cx="12" cy="385"/>
              </a:xfrm>
              <a:prstGeom prst="rect">
                <a:avLst/>
              </a:prstGeom>
              <a:solidFill>
                <a:srgbClr val="007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3" name="Rectangle 135"/>
              <p:cNvSpPr>
                <a:spLocks noChangeArrowheads="1"/>
              </p:cNvSpPr>
              <p:nvPr/>
            </p:nvSpPr>
            <p:spPr bwMode="auto">
              <a:xfrm>
                <a:off x="907" y="2102"/>
                <a:ext cx="13" cy="385"/>
              </a:xfrm>
              <a:prstGeom prst="rect">
                <a:avLst/>
              </a:prstGeom>
              <a:solidFill>
                <a:srgbClr val="0080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4" name="Rectangle 136"/>
              <p:cNvSpPr>
                <a:spLocks noChangeArrowheads="1"/>
              </p:cNvSpPr>
              <p:nvPr/>
            </p:nvSpPr>
            <p:spPr bwMode="auto">
              <a:xfrm>
                <a:off x="901" y="2102"/>
                <a:ext cx="13" cy="385"/>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5" name="Rectangle 137"/>
              <p:cNvSpPr>
                <a:spLocks noChangeArrowheads="1"/>
              </p:cNvSpPr>
              <p:nvPr/>
            </p:nvSpPr>
            <p:spPr bwMode="auto">
              <a:xfrm>
                <a:off x="895" y="2102"/>
                <a:ext cx="12" cy="385"/>
              </a:xfrm>
              <a:prstGeom prst="rect">
                <a:avLst/>
              </a:prstGeom>
              <a:solidFill>
                <a:srgbClr val="008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6" name="Rectangle 138"/>
              <p:cNvSpPr>
                <a:spLocks noChangeArrowheads="1"/>
              </p:cNvSpPr>
              <p:nvPr/>
            </p:nvSpPr>
            <p:spPr bwMode="auto">
              <a:xfrm>
                <a:off x="888" y="2102"/>
                <a:ext cx="13" cy="385"/>
              </a:xfrm>
              <a:prstGeom prst="rect">
                <a:avLst/>
              </a:prstGeom>
              <a:solidFill>
                <a:srgbClr val="008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7" name="Rectangle 139"/>
              <p:cNvSpPr>
                <a:spLocks noChangeArrowheads="1"/>
              </p:cNvSpPr>
              <p:nvPr/>
            </p:nvSpPr>
            <p:spPr bwMode="auto">
              <a:xfrm>
                <a:off x="882" y="2102"/>
                <a:ext cx="13" cy="385"/>
              </a:xfrm>
              <a:prstGeom prst="rect">
                <a:avLst/>
              </a:prstGeom>
              <a:solidFill>
                <a:srgbClr val="008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8" name="Rectangle 140"/>
              <p:cNvSpPr>
                <a:spLocks noChangeArrowheads="1"/>
              </p:cNvSpPr>
              <p:nvPr/>
            </p:nvSpPr>
            <p:spPr bwMode="auto">
              <a:xfrm>
                <a:off x="876" y="2102"/>
                <a:ext cx="12" cy="385"/>
              </a:xfrm>
              <a:prstGeom prst="rect">
                <a:avLst/>
              </a:prstGeom>
              <a:solidFill>
                <a:srgbClr val="0085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09" name="Rectangle 141"/>
              <p:cNvSpPr>
                <a:spLocks noChangeArrowheads="1"/>
              </p:cNvSpPr>
              <p:nvPr/>
            </p:nvSpPr>
            <p:spPr bwMode="auto">
              <a:xfrm>
                <a:off x="869" y="2102"/>
                <a:ext cx="13" cy="385"/>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0" name="Rectangle 142"/>
              <p:cNvSpPr>
                <a:spLocks noChangeArrowheads="1"/>
              </p:cNvSpPr>
              <p:nvPr/>
            </p:nvSpPr>
            <p:spPr bwMode="auto">
              <a:xfrm>
                <a:off x="863" y="2102"/>
                <a:ext cx="13" cy="385"/>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1" name="Rectangle 143"/>
              <p:cNvSpPr>
                <a:spLocks noChangeArrowheads="1"/>
              </p:cNvSpPr>
              <p:nvPr/>
            </p:nvSpPr>
            <p:spPr bwMode="auto">
              <a:xfrm>
                <a:off x="857" y="2102"/>
                <a:ext cx="12" cy="385"/>
              </a:xfrm>
              <a:prstGeom prst="rect">
                <a:avLst/>
              </a:prstGeom>
              <a:solidFill>
                <a:srgbClr val="0087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2" name="Rectangle 144"/>
              <p:cNvSpPr>
                <a:spLocks noChangeArrowheads="1"/>
              </p:cNvSpPr>
              <p:nvPr/>
            </p:nvSpPr>
            <p:spPr bwMode="auto">
              <a:xfrm>
                <a:off x="851" y="2102"/>
                <a:ext cx="12" cy="385"/>
              </a:xfrm>
              <a:prstGeom prst="rect">
                <a:avLst/>
              </a:prstGeom>
              <a:solidFill>
                <a:srgbClr val="0088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3" name="Rectangle 145"/>
              <p:cNvSpPr>
                <a:spLocks noChangeArrowheads="1"/>
              </p:cNvSpPr>
              <p:nvPr/>
            </p:nvSpPr>
            <p:spPr bwMode="auto">
              <a:xfrm>
                <a:off x="844" y="2102"/>
                <a:ext cx="13" cy="385"/>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4" name="Rectangle 146"/>
              <p:cNvSpPr>
                <a:spLocks noChangeArrowheads="1"/>
              </p:cNvSpPr>
              <p:nvPr/>
            </p:nvSpPr>
            <p:spPr bwMode="auto">
              <a:xfrm>
                <a:off x="838" y="2102"/>
                <a:ext cx="13" cy="385"/>
              </a:xfrm>
              <a:prstGeom prst="rect">
                <a:avLst/>
              </a:prstGeom>
              <a:solidFill>
                <a:srgbClr val="008A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5" name="Rectangle 147"/>
              <p:cNvSpPr>
                <a:spLocks noChangeArrowheads="1"/>
              </p:cNvSpPr>
              <p:nvPr/>
            </p:nvSpPr>
            <p:spPr bwMode="auto">
              <a:xfrm>
                <a:off x="832" y="2102"/>
                <a:ext cx="12" cy="385"/>
              </a:xfrm>
              <a:prstGeom prst="rect">
                <a:avLst/>
              </a:prstGeom>
              <a:solidFill>
                <a:srgbClr val="008D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6" name="Rectangle 148"/>
              <p:cNvSpPr>
                <a:spLocks noChangeArrowheads="1"/>
              </p:cNvSpPr>
              <p:nvPr/>
            </p:nvSpPr>
            <p:spPr bwMode="auto">
              <a:xfrm>
                <a:off x="825" y="2102"/>
                <a:ext cx="13" cy="385"/>
              </a:xfrm>
              <a:prstGeom prst="rect">
                <a:avLst/>
              </a:prstGeom>
              <a:solidFill>
                <a:srgbClr val="008E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7" name="Rectangle 149"/>
              <p:cNvSpPr>
                <a:spLocks noChangeArrowheads="1"/>
              </p:cNvSpPr>
              <p:nvPr/>
            </p:nvSpPr>
            <p:spPr bwMode="auto">
              <a:xfrm>
                <a:off x="819" y="2102"/>
                <a:ext cx="13" cy="385"/>
              </a:xfrm>
              <a:prstGeom prst="rect">
                <a:avLst/>
              </a:prstGeom>
              <a:solidFill>
                <a:srgbClr val="008F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8" name="Rectangle 150"/>
              <p:cNvSpPr>
                <a:spLocks noChangeArrowheads="1"/>
              </p:cNvSpPr>
              <p:nvPr/>
            </p:nvSpPr>
            <p:spPr bwMode="auto">
              <a:xfrm>
                <a:off x="813" y="2102"/>
                <a:ext cx="12" cy="385"/>
              </a:xfrm>
              <a:prstGeom prst="rect">
                <a:avLst/>
              </a:prstGeom>
              <a:solidFill>
                <a:srgbClr val="009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19" name="Rectangle 151"/>
              <p:cNvSpPr>
                <a:spLocks noChangeArrowheads="1"/>
              </p:cNvSpPr>
              <p:nvPr/>
            </p:nvSpPr>
            <p:spPr bwMode="auto">
              <a:xfrm>
                <a:off x="806" y="2102"/>
                <a:ext cx="13" cy="385"/>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0" name="Rectangle 152"/>
              <p:cNvSpPr>
                <a:spLocks noChangeArrowheads="1"/>
              </p:cNvSpPr>
              <p:nvPr/>
            </p:nvSpPr>
            <p:spPr bwMode="auto">
              <a:xfrm>
                <a:off x="800" y="2102"/>
                <a:ext cx="13" cy="385"/>
              </a:xfrm>
              <a:prstGeom prst="rect">
                <a:avLst/>
              </a:prstGeom>
              <a:solidFill>
                <a:srgbClr val="009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1" name="Rectangle 153"/>
              <p:cNvSpPr>
                <a:spLocks noChangeArrowheads="1"/>
              </p:cNvSpPr>
              <p:nvPr/>
            </p:nvSpPr>
            <p:spPr bwMode="auto">
              <a:xfrm>
                <a:off x="794" y="2102"/>
                <a:ext cx="12" cy="385"/>
              </a:xfrm>
              <a:prstGeom prst="rect">
                <a:avLst/>
              </a:prstGeom>
              <a:solidFill>
                <a:srgbClr val="009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2" name="Rectangle 154"/>
              <p:cNvSpPr>
                <a:spLocks noChangeArrowheads="1"/>
              </p:cNvSpPr>
              <p:nvPr/>
            </p:nvSpPr>
            <p:spPr bwMode="auto">
              <a:xfrm>
                <a:off x="787" y="2102"/>
                <a:ext cx="13" cy="385"/>
              </a:xfrm>
              <a:prstGeom prst="rect">
                <a:avLst/>
              </a:prstGeom>
              <a:solidFill>
                <a:srgbClr val="0097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3" name="Rectangle 155"/>
              <p:cNvSpPr>
                <a:spLocks noChangeArrowheads="1"/>
              </p:cNvSpPr>
              <p:nvPr/>
            </p:nvSpPr>
            <p:spPr bwMode="auto">
              <a:xfrm>
                <a:off x="781" y="2102"/>
                <a:ext cx="13" cy="385"/>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4" name="Rectangle 156"/>
              <p:cNvSpPr>
                <a:spLocks noChangeArrowheads="1"/>
              </p:cNvSpPr>
              <p:nvPr/>
            </p:nvSpPr>
            <p:spPr bwMode="auto">
              <a:xfrm>
                <a:off x="775" y="2102"/>
                <a:ext cx="12" cy="385"/>
              </a:xfrm>
              <a:prstGeom prst="rect">
                <a:avLst/>
              </a:prstGeom>
              <a:solidFill>
                <a:srgbClr val="009A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5" name="Rectangle 157"/>
              <p:cNvSpPr>
                <a:spLocks noChangeArrowheads="1"/>
              </p:cNvSpPr>
              <p:nvPr/>
            </p:nvSpPr>
            <p:spPr bwMode="auto">
              <a:xfrm>
                <a:off x="769" y="2102"/>
                <a:ext cx="12" cy="385"/>
              </a:xfrm>
              <a:prstGeom prst="rect">
                <a:avLst/>
              </a:prstGeom>
              <a:solidFill>
                <a:srgbClr val="009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6" name="Rectangle 158"/>
              <p:cNvSpPr>
                <a:spLocks noChangeArrowheads="1"/>
              </p:cNvSpPr>
              <p:nvPr/>
            </p:nvSpPr>
            <p:spPr bwMode="auto">
              <a:xfrm>
                <a:off x="762" y="2102"/>
                <a:ext cx="13" cy="385"/>
              </a:xfrm>
              <a:prstGeom prst="rect">
                <a:avLst/>
              </a:prstGeom>
              <a:solidFill>
                <a:srgbClr val="009D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7" name="Rectangle 159"/>
              <p:cNvSpPr>
                <a:spLocks noChangeArrowheads="1"/>
              </p:cNvSpPr>
              <p:nvPr/>
            </p:nvSpPr>
            <p:spPr bwMode="auto">
              <a:xfrm>
                <a:off x="756" y="2102"/>
                <a:ext cx="13" cy="385"/>
              </a:xfrm>
              <a:prstGeom prst="rect">
                <a:avLst/>
              </a:prstGeom>
              <a:solidFill>
                <a:srgbClr val="009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8" name="Rectangle 160"/>
              <p:cNvSpPr>
                <a:spLocks noChangeArrowheads="1"/>
              </p:cNvSpPr>
              <p:nvPr/>
            </p:nvSpPr>
            <p:spPr bwMode="auto">
              <a:xfrm>
                <a:off x="750" y="2102"/>
                <a:ext cx="12" cy="385"/>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29" name="Rectangle 161"/>
              <p:cNvSpPr>
                <a:spLocks noChangeArrowheads="1"/>
              </p:cNvSpPr>
              <p:nvPr/>
            </p:nvSpPr>
            <p:spPr bwMode="auto">
              <a:xfrm>
                <a:off x="743" y="2102"/>
                <a:ext cx="13" cy="385"/>
              </a:xfrm>
              <a:prstGeom prst="rect">
                <a:avLst/>
              </a:prstGeom>
              <a:solidFill>
                <a:srgbClr val="00A1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0" name="Rectangle 162"/>
              <p:cNvSpPr>
                <a:spLocks noChangeArrowheads="1"/>
              </p:cNvSpPr>
              <p:nvPr/>
            </p:nvSpPr>
            <p:spPr bwMode="auto">
              <a:xfrm>
                <a:off x="737" y="2102"/>
                <a:ext cx="13" cy="385"/>
              </a:xfrm>
              <a:prstGeom prst="rect">
                <a:avLst/>
              </a:prstGeom>
              <a:solidFill>
                <a:srgbClr val="00A2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1" name="Rectangle 163"/>
              <p:cNvSpPr>
                <a:spLocks noChangeArrowheads="1"/>
              </p:cNvSpPr>
              <p:nvPr/>
            </p:nvSpPr>
            <p:spPr bwMode="auto">
              <a:xfrm>
                <a:off x="731" y="2102"/>
                <a:ext cx="12" cy="385"/>
              </a:xfrm>
              <a:prstGeom prst="rect">
                <a:avLst/>
              </a:prstGeom>
              <a:solidFill>
                <a:srgbClr val="00A5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2" name="Rectangle 164"/>
              <p:cNvSpPr>
                <a:spLocks noChangeArrowheads="1"/>
              </p:cNvSpPr>
              <p:nvPr/>
            </p:nvSpPr>
            <p:spPr bwMode="auto">
              <a:xfrm>
                <a:off x="724" y="2102"/>
                <a:ext cx="13" cy="385"/>
              </a:xfrm>
              <a:prstGeom prst="rect">
                <a:avLst/>
              </a:prstGeom>
              <a:solidFill>
                <a:srgbClr val="00A7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3" name="Rectangle 165"/>
              <p:cNvSpPr>
                <a:spLocks noChangeArrowheads="1"/>
              </p:cNvSpPr>
              <p:nvPr/>
            </p:nvSpPr>
            <p:spPr bwMode="auto">
              <a:xfrm>
                <a:off x="718" y="2102"/>
                <a:ext cx="13" cy="385"/>
              </a:xfrm>
              <a:prstGeom prst="rect">
                <a:avLst/>
              </a:prstGeom>
              <a:solidFill>
                <a:srgbClr val="00A8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4" name="Rectangle 166"/>
              <p:cNvSpPr>
                <a:spLocks noChangeArrowheads="1"/>
              </p:cNvSpPr>
              <p:nvPr/>
            </p:nvSpPr>
            <p:spPr bwMode="auto">
              <a:xfrm>
                <a:off x="712" y="2102"/>
                <a:ext cx="12" cy="385"/>
              </a:xfrm>
              <a:prstGeom prst="rect">
                <a:avLst/>
              </a:prstGeom>
              <a:solidFill>
                <a:srgbClr val="00A8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5" name="Rectangle 167"/>
              <p:cNvSpPr>
                <a:spLocks noChangeArrowheads="1"/>
              </p:cNvSpPr>
              <p:nvPr/>
            </p:nvSpPr>
            <p:spPr bwMode="auto">
              <a:xfrm>
                <a:off x="705" y="2102"/>
                <a:ext cx="13" cy="385"/>
              </a:xfrm>
              <a:prstGeom prst="rect">
                <a:avLst/>
              </a:prstGeom>
              <a:solidFill>
                <a:srgbClr val="00AB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6" name="Rectangle 168"/>
              <p:cNvSpPr>
                <a:spLocks noChangeArrowheads="1"/>
              </p:cNvSpPr>
              <p:nvPr/>
            </p:nvSpPr>
            <p:spPr bwMode="auto">
              <a:xfrm>
                <a:off x="699" y="2102"/>
                <a:ext cx="13" cy="385"/>
              </a:xfrm>
              <a:prstGeom prst="rect">
                <a:avLst/>
              </a:prstGeom>
              <a:solidFill>
                <a:srgbClr val="00A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7" name="Rectangle 169"/>
              <p:cNvSpPr>
                <a:spLocks noChangeArrowheads="1"/>
              </p:cNvSpPr>
              <p:nvPr/>
            </p:nvSpPr>
            <p:spPr bwMode="auto">
              <a:xfrm>
                <a:off x="693" y="2102"/>
                <a:ext cx="12" cy="385"/>
              </a:xfrm>
              <a:prstGeom prst="rect">
                <a:avLst/>
              </a:prstGeom>
              <a:solidFill>
                <a:srgbClr val="00AE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8" name="Rectangle 170"/>
              <p:cNvSpPr>
                <a:spLocks noChangeArrowheads="1"/>
              </p:cNvSpPr>
              <p:nvPr/>
            </p:nvSpPr>
            <p:spPr bwMode="auto">
              <a:xfrm>
                <a:off x="686" y="2102"/>
                <a:ext cx="13" cy="385"/>
              </a:xfrm>
              <a:prstGeom prst="rect">
                <a:avLst/>
              </a:prstGeom>
              <a:solidFill>
                <a:srgbClr val="00B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39" name="Rectangle 171"/>
              <p:cNvSpPr>
                <a:spLocks noChangeArrowheads="1"/>
              </p:cNvSpPr>
              <p:nvPr/>
            </p:nvSpPr>
            <p:spPr bwMode="auto">
              <a:xfrm>
                <a:off x="680" y="2102"/>
                <a:ext cx="13" cy="385"/>
              </a:xfrm>
              <a:prstGeom prst="rect">
                <a:avLst/>
              </a:prstGeom>
              <a:solidFill>
                <a:srgbClr val="27B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0" name="Rectangle 172"/>
              <p:cNvSpPr>
                <a:spLocks noChangeArrowheads="1"/>
              </p:cNvSpPr>
              <p:nvPr/>
            </p:nvSpPr>
            <p:spPr bwMode="auto">
              <a:xfrm>
                <a:off x="674" y="2102"/>
                <a:ext cx="12" cy="385"/>
              </a:xfrm>
              <a:prstGeom prst="rect">
                <a:avLst/>
              </a:prstGeom>
              <a:solidFill>
                <a:srgbClr val="30B3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1" name="Rectangle 173"/>
              <p:cNvSpPr>
                <a:spLocks noChangeArrowheads="1"/>
              </p:cNvSpPr>
              <p:nvPr/>
            </p:nvSpPr>
            <p:spPr bwMode="auto">
              <a:xfrm>
                <a:off x="668" y="2102"/>
                <a:ext cx="12" cy="385"/>
              </a:xfrm>
              <a:prstGeom prst="rect">
                <a:avLst/>
              </a:prstGeom>
              <a:solidFill>
                <a:srgbClr val="3AB5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2" name="Rectangle 174"/>
              <p:cNvSpPr>
                <a:spLocks noChangeArrowheads="1"/>
              </p:cNvSpPr>
              <p:nvPr/>
            </p:nvSpPr>
            <p:spPr bwMode="auto">
              <a:xfrm>
                <a:off x="661" y="2102"/>
                <a:ext cx="13" cy="385"/>
              </a:xfrm>
              <a:prstGeom prst="rect">
                <a:avLst/>
              </a:prstGeom>
              <a:solidFill>
                <a:srgbClr val="40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3" name="Rectangle 175"/>
              <p:cNvSpPr>
                <a:spLocks noChangeArrowheads="1"/>
              </p:cNvSpPr>
              <p:nvPr/>
            </p:nvSpPr>
            <p:spPr bwMode="auto">
              <a:xfrm>
                <a:off x="655" y="2102"/>
                <a:ext cx="13" cy="385"/>
              </a:xfrm>
              <a:prstGeom prst="rect">
                <a:avLst/>
              </a:prstGeom>
              <a:solidFill>
                <a:srgbClr val="4BB9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4" name="Rectangle 176"/>
              <p:cNvSpPr>
                <a:spLocks noChangeArrowheads="1"/>
              </p:cNvSpPr>
              <p:nvPr/>
            </p:nvSpPr>
            <p:spPr bwMode="auto">
              <a:xfrm>
                <a:off x="649" y="2102"/>
                <a:ext cx="12" cy="385"/>
              </a:xfrm>
              <a:prstGeom prst="rect">
                <a:avLst/>
              </a:prstGeom>
              <a:solidFill>
                <a:srgbClr val="4FBA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5" name="Rectangle 177"/>
              <p:cNvSpPr>
                <a:spLocks noChangeArrowheads="1"/>
              </p:cNvSpPr>
              <p:nvPr/>
            </p:nvSpPr>
            <p:spPr bwMode="auto">
              <a:xfrm>
                <a:off x="642" y="2102"/>
                <a:ext cx="13" cy="385"/>
              </a:xfrm>
              <a:prstGeom prst="rect">
                <a:avLst/>
              </a:prstGeom>
              <a:solidFill>
                <a:srgbClr val="57BC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6" name="Rectangle 178"/>
              <p:cNvSpPr>
                <a:spLocks noChangeArrowheads="1"/>
              </p:cNvSpPr>
              <p:nvPr/>
            </p:nvSpPr>
            <p:spPr bwMode="auto">
              <a:xfrm>
                <a:off x="636" y="2102"/>
                <a:ext cx="13" cy="385"/>
              </a:xfrm>
              <a:prstGeom prst="rect">
                <a:avLst/>
              </a:prstGeom>
              <a:solidFill>
                <a:srgbClr val="5BBD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7" name="Rectangle 179"/>
              <p:cNvSpPr>
                <a:spLocks noChangeArrowheads="1"/>
              </p:cNvSpPr>
              <p:nvPr/>
            </p:nvSpPr>
            <p:spPr bwMode="auto">
              <a:xfrm>
                <a:off x="630" y="2102"/>
                <a:ext cx="12" cy="385"/>
              </a:xfrm>
              <a:prstGeom prst="rect">
                <a:avLst/>
              </a:prstGeom>
              <a:solidFill>
                <a:srgbClr val="69C1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8" name="Rectangle 180"/>
              <p:cNvSpPr>
                <a:spLocks noChangeArrowheads="1"/>
              </p:cNvSpPr>
              <p:nvPr/>
            </p:nvSpPr>
            <p:spPr bwMode="auto">
              <a:xfrm>
                <a:off x="623" y="2102"/>
                <a:ext cx="13" cy="385"/>
              </a:xfrm>
              <a:prstGeom prst="rect">
                <a:avLst/>
              </a:prstGeom>
              <a:solidFill>
                <a:srgbClr val="71C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49" name="Rectangle 181"/>
              <p:cNvSpPr>
                <a:spLocks noChangeArrowheads="1"/>
              </p:cNvSpPr>
              <p:nvPr/>
            </p:nvSpPr>
            <p:spPr bwMode="auto">
              <a:xfrm>
                <a:off x="617" y="2102"/>
                <a:ext cx="13" cy="385"/>
              </a:xfrm>
              <a:prstGeom prst="rect">
                <a:avLst/>
              </a:prstGeom>
              <a:solidFill>
                <a:srgbClr val="75C5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0" name="Rectangle 182"/>
              <p:cNvSpPr>
                <a:spLocks noChangeArrowheads="1"/>
              </p:cNvSpPr>
              <p:nvPr/>
            </p:nvSpPr>
            <p:spPr bwMode="auto">
              <a:xfrm>
                <a:off x="611" y="2102"/>
                <a:ext cx="12" cy="385"/>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1" name="Rectangle 183"/>
              <p:cNvSpPr>
                <a:spLocks noChangeArrowheads="1"/>
              </p:cNvSpPr>
              <p:nvPr/>
            </p:nvSpPr>
            <p:spPr bwMode="auto">
              <a:xfrm>
                <a:off x="604"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2" name="Rectangle 184"/>
              <p:cNvSpPr>
                <a:spLocks noChangeArrowheads="1"/>
              </p:cNvSpPr>
              <p:nvPr/>
            </p:nvSpPr>
            <p:spPr bwMode="auto">
              <a:xfrm>
                <a:off x="598"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3" name="Rectangle 185"/>
              <p:cNvSpPr>
                <a:spLocks noChangeArrowheads="1"/>
              </p:cNvSpPr>
              <p:nvPr/>
            </p:nvSpPr>
            <p:spPr bwMode="auto">
              <a:xfrm>
                <a:off x="592" y="2102"/>
                <a:ext cx="12"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4" name="Rectangle 186"/>
              <p:cNvSpPr>
                <a:spLocks noChangeArrowheads="1"/>
              </p:cNvSpPr>
              <p:nvPr/>
            </p:nvSpPr>
            <p:spPr bwMode="auto">
              <a:xfrm>
                <a:off x="585"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5" name="Rectangle 187"/>
              <p:cNvSpPr>
                <a:spLocks noChangeArrowheads="1"/>
              </p:cNvSpPr>
              <p:nvPr/>
            </p:nvSpPr>
            <p:spPr bwMode="auto">
              <a:xfrm>
                <a:off x="579"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6" name="Rectangle 188"/>
              <p:cNvSpPr>
                <a:spLocks noChangeArrowheads="1"/>
              </p:cNvSpPr>
              <p:nvPr/>
            </p:nvSpPr>
            <p:spPr bwMode="auto">
              <a:xfrm>
                <a:off x="573" y="2102"/>
                <a:ext cx="12"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7" name="Rectangle 189"/>
              <p:cNvSpPr>
                <a:spLocks noChangeArrowheads="1"/>
              </p:cNvSpPr>
              <p:nvPr/>
            </p:nvSpPr>
            <p:spPr bwMode="auto">
              <a:xfrm>
                <a:off x="567" y="2102"/>
                <a:ext cx="12"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8" name="Rectangle 190"/>
              <p:cNvSpPr>
                <a:spLocks noChangeArrowheads="1"/>
              </p:cNvSpPr>
              <p:nvPr/>
            </p:nvSpPr>
            <p:spPr bwMode="auto">
              <a:xfrm>
                <a:off x="567" y="2102"/>
                <a:ext cx="6"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59" name="Rectangle 191"/>
              <p:cNvSpPr>
                <a:spLocks noChangeArrowheads="1"/>
              </p:cNvSpPr>
              <p:nvPr/>
            </p:nvSpPr>
            <p:spPr bwMode="auto">
              <a:xfrm>
                <a:off x="560" y="2102"/>
                <a:ext cx="7"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0" name="Rectangle 192"/>
              <p:cNvSpPr>
                <a:spLocks noChangeArrowheads="1"/>
              </p:cNvSpPr>
              <p:nvPr/>
            </p:nvSpPr>
            <p:spPr bwMode="auto">
              <a:xfrm>
                <a:off x="554"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1" name="Rectangle 193"/>
              <p:cNvSpPr>
                <a:spLocks noChangeArrowheads="1"/>
              </p:cNvSpPr>
              <p:nvPr/>
            </p:nvSpPr>
            <p:spPr bwMode="auto">
              <a:xfrm>
                <a:off x="548" y="2102"/>
                <a:ext cx="12"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2" name="Rectangle 194"/>
              <p:cNvSpPr>
                <a:spLocks noChangeArrowheads="1"/>
              </p:cNvSpPr>
              <p:nvPr/>
            </p:nvSpPr>
            <p:spPr bwMode="auto">
              <a:xfrm>
                <a:off x="541"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3" name="Rectangle 195"/>
              <p:cNvSpPr>
                <a:spLocks noChangeArrowheads="1"/>
              </p:cNvSpPr>
              <p:nvPr/>
            </p:nvSpPr>
            <p:spPr bwMode="auto">
              <a:xfrm>
                <a:off x="535" y="2102"/>
                <a:ext cx="13" cy="385"/>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4" name="Rectangle 196"/>
              <p:cNvSpPr>
                <a:spLocks noChangeArrowheads="1"/>
              </p:cNvSpPr>
              <p:nvPr/>
            </p:nvSpPr>
            <p:spPr bwMode="auto">
              <a:xfrm>
                <a:off x="529" y="2102"/>
                <a:ext cx="12" cy="385"/>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5" name="Rectangle 197"/>
              <p:cNvSpPr>
                <a:spLocks noChangeArrowheads="1"/>
              </p:cNvSpPr>
              <p:nvPr/>
            </p:nvSpPr>
            <p:spPr bwMode="auto">
              <a:xfrm>
                <a:off x="522" y="2102"/>
                <a:ext cx="13" cy="385"/>
              </a:xfrm>
              <a:prstGeom prst="rect">
                <a:avLst/>
              </a:prstGeom>
              <a:solidFill>
                <a:srgbClr val="6EC3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6" name="Rectangle 198"/>
              <p:cNvSpPr>
                <a:spLocks noChangeArrowheads="1"/>
              </p:cNvSpPr>
              <p:nvPr/>
            </p:nvSpPr>
            <p:spPr bwMode="auto">
              <a:xfrm>
                <a:off x="516" y="2102"/>
                <a:ext cx="13" cy="385"/>
              </a:xfrm>
              <a:prstGeom prst="rect">
                <a:avLst/>
              </a:prstGeom>
              <a:solidFill>
                <a:srgbClr val="61BF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7" name="Rectangle 199"/>
              <p:cNvSpPr>
                <a:spLocks noChangeArrowheads="1"/>
              </p:cNvSpPr>
              <p:nvPr/>
            </p:nvSpPr>
            <p:spPr bwMode="auto">
              <a:xfrm>
                <a:off x="510" y="2102"/>
                <a:ext cx="12" cy="385"/>
              </a:xfrm>
              <a:prstGeom prst="rect">
                <a:avLst/>
              </a:prstGeom>
              <a:solidFill>
                <a:srgbClr val="43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8" name="Rectangle 200"/>
              <p:cNvSpPr>
                <a:spLocks noChangeArrowheads="1"/>
              </p:cNvSpPr>
              <p:nvPr/>
            </p:nvSpPr>
            <p:spPr bwMode="auto">
              <a:xfrm>
                <a:off x="503" y="2102"/>
                <a:ext cx="13" cy="385"/>
              </a:xfrm>
              <a:prstGeom prst="rect">
                <a:avLst/>
              </a:prstGeom>
              <a:solidFill>
                <a:srgbClr val="30B3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69" name="Rectangle 201"/>
              <p:cNvSpPr>
                <a:spLocks noChangeArrowheads="1"/>
              </p:cNvSpPr>
              <p:nvPr/>
            </p:nvSpPr>
            <p:spPr bwMode="auto">
              <a:xfrm>
                <a:off x="497" y="2102"/>
                <a:ext cx="13" cy="385"/>
              </a:xfrm>
              <a:prstGeom prst="rect">
                <a:avLst/>
              </a:prstGeom>
              <a:solidFill>
                <a:srgbClr val="10B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0" name="Rectangle 202"/>
              <p:cNvSpPr>
                <a:spLocks noChangeArrowheads="1"/>
              </p:cNvSpPr>
              <p:nvPr/>
            </p:nvSpPr>
            <p:spPr bwMode="auto">
              <a:xfrm>
                <a:off x="491" y="2102"/>
                <a:ext cx="12" cy="385"/>
              </a:xfrm>
              <a:prstGeom prst="rect">
                <a:avLst/>
              </a:prstGeom>
              <a:solidFill>
                <a:srgbClr val="00A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1" name="Rectangle 203"/>
              <p:cNvSpPr>
                <a:spLocks noChangeArrowheads="1"/>
              </p:cNvSpPr>
              <p:nvPr/>
            </p:nvSpPr>
            <p:spPr bwMode="auto">
              <a:xfrm>
                <a:off x="485" y="2102"/>
                <a:ext cx="12" cy="385"/>
              </a:xfrm>
              <a:prstGeom prst="rect">
                <a:avLst/>
              </a:prstGeom>
              <a:solidFill>
                <a:srgbClr val="00A7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2" name="Rectangle 204"/>
              <p:cNvSpPr>
                <a:spLocks noChangeArrowheads="1"/>
              </p:cNvSpPr>
              <p:nvPr/>
            </p:nvSpPr>
            <p:spPr bwMode="auto">
              <a:xfrm>
                <a:off x="478" y="2102"/>
                <a:ext cx="13" cy="385"/>
              </a:xfrm>
              <a:prstGeom prst="rect">
                <a:avLst/>
              </a:prstGeom>
              <a:solidFill>
                <a:srgbClr val="00A4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2573" name="Group 205"/>
            <p:cNvGrpSpPr>
              <a:grpSpLocks/>
            </p:cNvGrpSpPr>
            <p:nvPr/>
          </p:nvGrpSpPr>
          <p:grpSpPr bwMode="auto">
            <a:xfrm>
              <a:off x="440" y="2020"/>
              <a:ext cx="505" cy="568"/>
              <a:chOff x="440" y="2020"/>
              <a:chExt cx="505" cy="568"/>
            </a:xfrm>
          </p:grpSpPr>
          <p:sp>
            <p:nvSpPr>
              <p:cNvPr id="442574" name="Rectangle 206"/>
              <p:cNvSpPr>
                <a:spLocks noChangeArrowheads="1"/>
              </p:cNvSpPr>
              <p:nvPr/>
            </p:nvSpPr>
            <p:spPr bwMode="auto">
              <a:xfrm>
                <a:off x="472" y="2102"/>
                <a:ext cx="13" cy="385"/>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5" name="Rectangle 207"/>
              <p:cNvSpPr>
                <a:spLocks noChangeArrowheads="1"/>
              </p:cNvSpPr>
              <p:nvPr/>
            </p:nvSpPr>
            <p:spPr bwMode="auto">
              <a:xfrm>
                <a:off x="466" y="2102"/>
                <a:ext cx="12" cy="385"/>
              </a:xfrm>
              <a:prstGeom prst="rect">
                <a:avLst/>
              </a:prstGeom>
              <a:solidFill>
                <a:srgbClr val="009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6" name="Rectangle 208"/>
              <p:cNvSpPr>
                <a:spLocks noChangeArrowheads="1"/>
              </p:cNvSpPr>
              <p:nvPr/>
            </p:nvSpPr>
            <p:spPr bwMode="auto">
              <a:xfrm>
                <a:off x="459" y="2102"/>
                <a:ext cx="13" cy="385"/>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7" name="Rectangle 209"/>
              <p:cNvSpPr>
                <a:spLocks noChangeArrowheads="1"/>
              </p:cNvSpPr>
              <p:nvPr/>
            </p:nvSpPr>
            <p:spPr bwMode="auto">
              <a:xfrm>
                <a:off x="453" y="2102"/>
                <a:ext cx="13" cy="385"/>
              </a:xfrm>
              <a:prstGeom prst="rect">
                <a:avLst/>
              </a:prstGeom>
              <a:solidFill>
                <a:srgbClr val="009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8" name="Rectangle 210"/>
              <p:cNvSpPr>
                <a:spLocks noChangeArrowheads="1"/>
              </p:cNvSpPr>
              <p:nvPr/>
            </p:nvSpPr>
            <p:spPr bwMode="auto">
              <a:xfrm>
                <a:off x="447" y="2102"/>
                <a:ext cx="12" cy="385"/>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79" name="Rectangle 211"/>
              <p:cNvSpPr>
                <a:spLocks noChangeArrowheads="1"/>
              </p:cNvSpPr>
              <p:nvPr/>
            </p:nvSpPr>
            <p:spPr bwMode="auto">
              <a:xfrm>
                <a:off x="440" y="2102"/>
                <a:ext cx="13" cy="385"/>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80" name="Rectangle 212"/>
              <p:cNvSpPr>
                <a:spLocks noChangeArrowheads="1"/>
              </p:cNvSpPr>
              <p:nvPr/>
            </p:nvSpPr>
            <p:spPr bwMode="auto">
              <a:xfrm>
                <a:off x="447" y="2102"/>
                <a:ext cx="0" cy="385"/>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81" name="Freeform 213"/>
              <p:cNvSpPr>
                <a:spLocks/>
              </p:cNvSpPr>
              <p:nvPr/>
            </p:nvSpPr>
            <p:spPr bwMode="auto">
              <a:xfrm>
                <a:off x="447" y="2102"/>
                <a:ext cx="498" cy="385"/>
              </a:xfrm>
              <a:custGeom>
                <a:avLst/>
                <a:gdLst>
                  <a:gd name="T0" fmla="*/ 1 w 79"/>
                  <a:gd name="T1" fmla="*/ 42 h 61"/>
                  <a:gd name="T2" fmla="*/ 35 w 79"/>
                  <a:gd name="T3" fmla="*/ 8 h 61"/>
                  <a:gd name="T4" fmla="*/ 68 w 79"/>
                  <a:gd name="T5" fmla="*/ 42 h 61"/>
                  <a:gd name="T6" fmla="*/ 63 w 79"/>
                  <a:gd name="T7" fmla="*/ 60 h 61"/>
                  <a:gd name="T8" fmla="*/ 64 w 79"/>
                  <a:gd name="T9" fmla="*/ 60 h 61"/>
                  <a:gd name="T10" fmla="*/ 68 w 79"/>
                  <a:gd name="T11" fmla="*/ 57 h 61"/>
                  <a:gd name="T12" fmla="*/ 75 w 79"/>
                  <a:gd name="T13" fmla="*/ 57 h 61"/>
                  <a:gd name="T14" fmla="*/ 79 w 79"/>
                  <a:gd name="T15" fmla="*/ 61 h 61"/>
                  <a:gd name="T16" fmla="*/ 79 w 79"/>
                  <a:gd name="T17" fmla="*/ 22 h 61"/>
                  <a:gd name="T18" fmla="*/ 73 w 79"/>
                  <a:gd name="T19" fmla="*/ 24 h 61"/>
                  <a:gd name="T20" fmla="*/ 70 w 79"/>
                  <a:gd name="T21" fmla="*/ 22 h 61"/>
                  <a:gd name="T22" fmla="*/ 70 w 79"/>
                  <a:gd name="T23" fmla="*/ 0 h 61"/>
                  <a:gd name="T24" fmla="*/ 0 w 79"/>
                  <a:gd name="T25" fmla="*/ 0 h 61"/>
                  <a:gd name="T26" fmla="*/ 0 w 79"/>
                  <a:gd name="T27" fmla="*/ 43 h 61"/>
                  <a:gd name="T28" fmla="*/ 1 w 79"/>
                  <a:gd name="T29" fmla="*/ 44 h 61"/>
                  <a:gd name="T30" fmla="*/ 1 w 79"/>
                  <a:gd name="T3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61">
                    <a:moveTo>
                      <a:pt x="1" y="42"/>
                    </a:moveTo>
                    <a:cubicBezTo>
                      <a:pt x="1" y="23"/>
                      <a:pt x="16" y="8"/>
                      <a:pt x="35" y="8"/>
                    </a:cubicBezTo>
                    <a:cubicBezTo>
                      <a:pt x="53" y="8"/>
                      <a:pt x="68" y="23"/>
                      <a:pt x="68" y="42"/>
                    </a:cubicBezTo>
                    <a:cubicBezTo>
                      <a:pt x="68" y="48"/>
                      <a:pt x="66" y="55"/>
                      <a:pt x="63" y="60"/>
                    </a:cubicBezTo>
                    <a:lnTo>
                      <a:pt x="64" y="60"/>
                    </a:lnTo>
                    <a:cubicBezTo>
                      <a:pt x="64" y="60"/>
                      <a:pt x="65" y="57"/>
                      <a:pt x="68" y="57"/>
                    </a:cubicBezTo>
                    <a:lnTo>
                      <a:pt x="75" y="57"/>
                    </a:lnTo>
                    <a:cubicBezTo>
                      <a:pt x="79" y="57"/>
                      <a:pt x="79" y="60"/>
                      <a:pt x="79" y="61"/>
                    </a:cubicBezTo>
                    <a:cubicBezTo>
                      <a:pt x="79" y="48"/>
                      <a:pt x="79" y="35"/>
                      <a:pt x="79" y="22"/>
                    </a:cubicBezTo>
                    <a:cubicBezTo>
                      <a:pt x="79" y="24"/>
                      <a:pt x="75" y="25"/>
                      <a:pt x="73" y="24"/>
                    </a:cubicBezTo>
                    <a:cubicBezTo>
                      <a:pt x="72" y="24"/>
                      <a:pt x="69" y="24"/>
                      <a:pt x="70" y="22"/>
                    </a:cubicBezTo>
                    <a:cubicBezTo>
                      <a:pt x="70" y="14"/>
                      <a:pt x="70" y="7"/>
                      <a:pt x="70" y="0"/>
                    </a:cubicBezTo>
                    <a:lnTo>
                      <a:pt x="0" y="0"/>
                    </a:lnTo>
                    <a:lnTo>
                      <a:pt x="0" y="43"/>
                    </a:lnTo>
                    <a:lnTo>
                      <a:pt x="1" y="44"/>
                    </a:lnTo>
                    <a:cubicBezTo>
                      <a:pt x="1" y="43"/>
                      <a:pt x="1" y="42"/>
                      <a:pt x="1" y="42"/>
                    </a:cubicBez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582" name="Rectangle 214"/>
              <p:cNvSpPr>
                <a:spLocks noChangeArrowheads="1"/>
              </p:cNvSpPr>
              <p:nvPr/>
            </p:nvSpPr>
            <p:spPr bwMode="auto">
              <a:xfrm>
                <a:off x="939" y="2209"/>
                <a:ext cx="6" cy="38"/>
              </a:xfrm>
              <a:prstGeom prst="rect">
                <a:avLst/>
              </a:prstGeom>
              <a:solidFill>
                <a:srgbClr val="959493"/>
              </a:solidFill>
              <a:ln w="0">
                <a:solidFill>
                  <a:srgbClr val="25221E"/>
                </a:solidFill>
                <a:miter lim="800000"/>
                <a:headEnd/>
                <a:tailEnd/>
              </a:ln>
            </p:spPr>
            <p:txBody>
              <a:bodyPr/>
              <a:lstStyle/>
              <a:p>
                <a:endParaRPr lang="en-US"/>
              </a:p>
            </p:txBody>
          </p:sp>
          <p:sp>
            <p:nvSpPr>
              <p:cNvPr id="442583" name="Rectangle 215"/>
              <p:cNvSpPr>
                <a:spLocks noChangeArrowheads="1"/>
              </p:cNvSpPr>
              <p:nvPr/>
            </p:nvSpPr>
            <p:spPr bwMode="auto">
              <a:xfrm>
                <a:off x="926" y="2209"/>
                <a:ext cx="13" cy="38"/>
              </a:xfrm>
              <a:prstGeom prst="rect">
                <a:avLst/>
              </a:prstGeom>
              <a:solidFill>
                <a:srgbClr val="959493"/>
              </a:solidFill>
              <a:ln w="0">
                <a:solidFill>
                  <a:srgbClr val="25221E"/>
                </a:solidFill>
                <a:miter lim="800000"/>
                <a:headEnd/>
                <a:tailEnd/>
              </a:ln>
            </p:spPr>
            <p:txBody>
              <a:bodyPr/>
              <a:lstStyle/>
              <a:p>
                <a:endParaRPr lang="en-US"/>
              </a:p>
            </p:txBody>
          </p:sp>
          <p:sp>
            <p:nvSpPr>
              <p:cNvPr id="442584" name="Rectangle 216"/>
              <p:cNvSpPr>
                <a:spLocks noChangeArrowheads="1"/>
              </p:cNvSpPr>
              <p:nvPr/>
            </p:nvSpPr>
            <p:spPr bwMode="auto">
              <a:xfrm>
                <a:off x="939" y="2461"/>
                <a:ext cx="6" cy="38"/>
              </a:xfrm>
              <a:prstGeom prst="rect">
                <a:avLst/>
              </a:prstGeom>
              <a:solidFill>
                <a:srgbClr val="959493"/>
              </a:solidFill>
              <a:ln w="0">
                <a:solidFill>
                  <a:srgbClr val="25221E"/>
                </a:solidFill>
                <a:miter lim="800000"/>
                <a:headEnd/>
                <a:tailEnd/>
              </a:ln>
            </p:spPr>
            <p:txBody>
              <a:bodyPr/>
              <a:lstStyle/>
              <a:p>
                <a:endParaRPr lang="en-US"/>
              </a:p>
            </p:txBody>
          </p:sp>
          <p:sp>
            <p:nvSpPr>
              <p:cNvPr id="442585" name="Rectangle 217"/>
              <p:cNvSpPr>
                <a:spLocks noChangeArrowheads="1"/>
              </p:cNvSpPr>
              <p:nvPr/>
            </p:nvSpPr>
            <p:spPr bwMode="auto">
              <a:xfrm>
                <a:off x="926" y="2461"/>
                <a:ext cx="13" cy="38"/>
              </a:xfrm>
              <a:prstGeom prst="rect">
                <a:avLst/>
              </a:prstGeom>
              <a:solidFill>
                <a:srgbClr val="959493"/>
              </a:solidFill>
              <a:ln w="0">
                <a:solidFill>
                  <a:srgbClr val="25221E"/>
                </a:solidFill>
                <a:miter lim="800000"/>
                <a:headEnd/>
                <a:tailEnd/>
              </a:ln>
            </p:spPr>
            <p:txBody>
              <a:bodyPr/>
              <a:lstStyle/>
              <a:p>
                <a:endParaRPr lang="en-US"/>
              </a:p>
            </p:txBody>
          </p:sp>
          <p:sp>
            <p:nvSpPr>
              <p:cNvPr id="442586" name="Rectangle 218"/>
              <p:cNvSpPr>
                <a:spLocks noChangeArrowheads="1"/>
              </p:cNvSpPr>
              <p:nvPr/>
            </p:nvSpPr>
            <p:spPr bwMode="auto">
              <a:xfrm>
                <a:off x="857" y="2020"/>
                <a:ext cx="6" cy="75"/>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87" name="Rectangle 219"/>
              <p:cNvSpPr>
                <a:spLocks noChangeArrowheads="1"/>
              </p:cNvSpPr>
              <p:nvPr/>
            </p:nvSpPr>
            <p:spPr bwMode="auto">
              <a:xfrm>
                <a:off x="851" y="2020"/>
                <a:ext cx="12" cy="75"/>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88" name="Rectangle 220"/>
              <p:cNvSpPr>
                <a:spLocks noChangeArrowheads="1"/>
              </p:cNvSpPr>
              <p:nvPr/>
            </p:nvSpPr>
            <p:spPr bwMode="auto">
              <a:xfrm>
                <a:off x="844" y="2020"/>
                <a:ext cx="13" cy="75"/>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89" name="Rectangle 221"/>
              <p:cNvSpPr>
                <a:spLocks noChangeArrowheads="1"/>
              </p:cNvSpPr>
              <p:nvPr/>
            </p:nvSpPr>
            <p:spPr bwMode="auto">
              <a:xfrm>
                <a:off x="838" y="2020"/>
                <a:ext cx="13" cy="75"/>
              </a:xfrm>
              <a:prstGeom prst="rect">
                <a:avLst/>
              </a:prstGeom>
              <a:solidFill>
                <a:srgbClr val="99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0" name="Rectangle 222"/>
              <p:cNvSpPr>
                <a:spLocks noChangeArrowheads="1"/>
              </p:cNvSpPr>
              <p:nvPr/>
            </p:nvSpPr>
            <p:spPr bwMode="auto">
              <a:xfrm>
                <a:off x="832" y="2020"/>
                <a:ext cx="12" cy="75"/>
              </a:xfrm>
              <a:prstGeom prst="rect">
                <a:avLst/>
              </a:prstGeom>
              <a:solidFill>
                <a:srgbClr val="9C9B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1" name="Rectangle 223"/>
              <p:cNvSpPr>
                <a:spLocks noChangeArrowheads="1"/>
              </p:cNvSpPr>
              <p:nvPr/>
            </p:nvSpPr>
            <p:spPr bwMode="auto">
              <a:xfrm>
                <a:off x="832" y="2020"/>
                <a:ext cx="6" cy="75"/>
              </a:xfrm>
              <a:prstGeom prst="rect">
                <a:avLst/>
              </a:prstGeom>
              <a:solidFill>
                <a:srgbClr val="A09F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2" name="Rectangle 224"/>
              <p:cNvSpPr>
                <a:spLocks noChangeArrowheads="1"/>
              </p:cNvSpPr>
              <p:nvPr/>
            </p:nvSpPr>
            <p:spPr bwMode="auto">
              <a:xfrm>
                <a:off x="825" y="2020"/>
                <a:ext cx="7" cy="75"/>
              </a:xfrm>
              <a:prstGeom prst="rect">
                <a:avLst/>
              </a:prstGeom>
              <a:solidFill>
                <a:srgbClr val="A1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3" name="Rectangle 225"/>
              <p:cNvSpPr>
                <a:spLocks noChangeArrowheads="1"/>
              </p:cNvSpPr>
              <p:nvPr/>
            </p:nvSpPr>
            <p:spPr bwMode="auto">
              <a:xfrm>
                <a:off x="819" y="2020"/>
                <a:ext cx="13" cy="75"/>
              </a:xfrm>
              <a:prstGeom prst="rect">
                <a:avLst/>
              </a:prstGeom>
              <a:solidFill>
                <a:srgbClr val="A3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4" name="Rectangle 226"/>
              <p:cNvSpPr>
                <a:spLocks noChangeArrowheads="1"/>
              </p:cNvSpPr>
              <p:nvPr/>
            </p:nvSpPr>
            <p:spPr bwMode="auto">
              <a:xfrm>
                <a:off x="813" y="2020"/>
                <a:ext cx="12" cy="75"/>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5" name="Rectangle 227"/>
              <p:cNvSpPr>
                <a:spLocks noChangeArrowheads="1"/>
              </p:cNvSpPr>
              <p:nvPr/>
            </p:nvSpPr>
            <p:spPr bwMode="auto">
              <a:xfrm>
                <a:off x="806" y="2020"/>
                <a:ext cx="13" cy="75"/>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6" name="Rectangle 228"/>
              <p:cNvSpPr>
                <a:spLocks noChangeArrowheads="1"/>
              </p:cNvSpPr>
              <p:nvPr/>
            </p:nvSpPr>
            <p:spPr bwMode="auto">
              <a:xfrm>
                <a:off x="800" y="2020"/>
                <a:ext cx="13" cy="75"/>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7" name="Rectangle 229"/>
              <p:cNvSpPr>
                <a:spLocks noChangeArrowheads="1"/>
              </p:cNvSpPr>
              <p:nvPr/>
            </p:nvSpPr>
            <p:spPr bwMode="auto">
              <a:xfrm>
                <a:off x="794" y="2020"/>
                <a:ext cx="12" cy="75"/>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8" name="Rectangle 230"/>
              <p:cNvSpPr>
                <a:spLocks noChangeArrowheads="1"/>
              </p:cNvSpPr>
              <p:nvPr/>
            </p:nvSpPr>
            <p:spPr bwMode="auto">
              <a:xfrm>
                <a:off x="787" y="2020"/>
                <a:ext cx="13" cy="75"/>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599" name="Rectangle 231"/>
              <p:cNvSpPr>
                <a:spLocks noChangeArrowheads="1"/>
              </p:cNvSpPr>
              <p:nvPr/>
            </p:nvSpPr>
            <p:spPr bwMode="auto">
              <a:xfrm>
                <a:off x="781" y="2020"/>
                <a:ext cx="13" cy="75"/>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0" name="Rectangle 232"/>
              <p:cNvSpPr>
                <a:spLocks noChangeArrowheads="1"/>
              </p:cNvSpPr>
              <p:nvPr/>
            </p:nvSpPr>
            <p:spPr bwMode="auto">
              <a:xfrm>
                <a:off x="775" y="2020"/>
                <a:ext cx="12" cy="75"/>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1" name="Rectangle 233"/>
              <p:cNvSpPr>
                <a:spLocks noChangeArrowheads="1"/>
              </p:cNvSpPr>
              <p:nvPr/>
            </p:nvSpPr>
            <p:spPr bwMode="auto">
              <a:xfrm>
                <a:off x="769" y="2020"/>
                <a:ext cx="12" cy="75"/>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2" name="Rectangle 234"/>
              <p:cNvSpPr>
                <a:spLocks noChangeArrowheads="1"/>
              </p:cNvSpPr>
              <p:nvPr/>
            </p:nvSpPr>
            <p:spPr bwMode="auto">
              <a:xfrm>
                <a:off x="762" y="2020"/>
                <a:ext cx="13" cy="75"/>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3" name="Rectangle 235"/>
              <p:cNvSpPr>
                <a:spLocks noChangeArrowheads="1"/>
              </p:cNvSpPr>
              <p:nvPr/>
            </p:nvSpPr>
            <p:spPr bwMode="auto">
              <a:xfrm>
                <a:off x="756" y="2020"/>
                <a:ext cx="13" cy="75"/>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4" name="Rectangle 236"/>
              <p:cNvSpPr>
                <a:spLocks noChangeArrowheads="1"/>
              </p:cNvSpPr>
              <p:nvPr/>
            </p:nvSpPr>
            <p:spPr bwMode="auto">
              <a:xfrm>
                <a:off x="750" y="2020"/>
                <a:ext cx="12" cy="75"/>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5" name="Rectangle 237"/>
              <p:cNvSpPr>
                <a:spLocks noChangeArrowheads="1"/>
              </p:cNvSpPr>
              <p:nvPr/>
            </p:nvSpPr>
            <p:spPr bwMode="auto">
              <a:xfrm>
                <a:off x="743" y="2020"/>
                <a:ext cx="13" cy="75"/>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6" name="Rectangle 238"/>
              <p:cNvSpPr>
                <a:spLocks noChangeArrowheads="1"/>
              </p:cNvSpPr>
              <p:nvPr/>
            </p:nvSpPr>
            <p:spPr bwMode="auto">
              <a:xfrm>
                <a:off x="737" y="2020"/>
                <a:ext cx="13" cy="75"/>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7" name="Rectangle 239"/>
              <p:cNvSpPr>
                <a:spLocks noChangeArrowheads="1"/>
              </p:cNvSpPr>
              <p:nvPr/>
            </p:nvSpPr>
            <p:spPr bwMode="auto">
              <a:xfrm>
                <a:off x="731" y="2020"/>
                <a:ext cx="12" cy="75"/>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8" name="Rectangle 240"/>
              <p:cNvSpPr>
                <a:spLocks noChangeArrowheads="1"/>
              </p:cNvSpPr>
              <p:nvPr/>
            </p:nvSpPr>
            <p:spPr bwMode="auto">
              <a:xfrm>
                <a:off x="724" y="2020"/>
                <a:ext cx="13" cy="75"/>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09" name="Rectangle 241"/>
              <p:cNvSpPr>
                <a:spLocks noChangeArrowheads="1"/>
              </p:cNvSpPr>
              <p:nvPr/>
            </p:nvSpPr>
            <p:spPr bwMode="auto">
              <a:xfrm>
                <a:off x="718" y="2020"/>
                <a:ext cx="13" cy="75"/>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0" name="Rectangle 242"/>
              <p:cNvSpPr>
                <a:spLocks noChangeArrowheads="1"/>
              </p:cNvSpPr>
              <p:nvPr/>
            </p:nvSpPr>
            <p:spPr bwMode="auto">
              <a:xfrm>
                <a:off x="712" y="2020"/>
                <a:ext cx="12" cy="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1" name="Rectangle 243"/>
              <p:cNvSpPr>
                <a:spLocks noChangeArrowheads="1"/>
              </p:cNvSpPr>
              <p:nvPr/>
            </p:nvSpPr>
            <p:spPr bwMode="auto">
              <a:xfrm>
                <a:off x="705" y="2020"/>
                <a:ext cx="13" cy="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2" name="Rectangle 244"/>
              <p:cNvSpPr>
                <a:spLocks noChangeArrowheads="1"/>
              </p:cNvSpPr>
              <p:nvPr/>
            </p:nvSpPr>
            <p:spPr bwMode="auto">
              <a:xfrm>
                <a:off x="699" y="2020"/>
                <a:ext cx="13" cy="75"/>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3" name="Rectangle 245"/>
              <p:cNvSpPr>
                <a:spLocks noChangeArrowheads="1"/>
              </p:cNvSpPr>
              <p:nvPr/>
            </p:nvSpPr>
            <p:spPr bwMode="auto">
              <a:xfrm>
                <a:off x="693" y="2020"/>
                <a:ext cx="12" cy="75"/>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4" name="Rectangle 246"/>
              <p:cNvSpPr>
                <a:spLocks noChangeArrowheads="1"/>
              </p:cNvSpPr>
              <p:nvPr/>
            </p:nvSpPr>
            <p:spPr bwMode="auto">
              <a:xfrm>
                <a:off x="686" y="2020"/>
                <a:ext cx="13" cy="75"/>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5" name="Rectangle 247"/>
              <p:cNvSpPr>
                <a:spLocks noChangeArrowheads="1"/>
              </p:cNvSpPr>
              <p:nvPr/>
            </p:nvSpPr>
            <p:spPr bwMode="auto">
              <a:xfrm>
                <a:off x="680" y="2020"/>
                <a:ext cx="13" cy="75"/>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6" name="Rectangle 248"/>
              <p:cNvSpPr>
                <a:spLocks noChangeArrowheads="1"/>
              </p:cNvSpPr>
              <p:nvPr/>
            </p:nvSpPr>
            <p:spPr bwMode="auto">
              <a:xfrm>
                <a:off x="674" y="2020"/>
                <a:ext cx="12" cy="75"/>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7" name="Rectangle 249"/>
              <p:cNvSpPr>
                <a:spLocks noChangeArrowheads="1"/>
              </p:cNvSpPr>
              <p:nvPr/>
            </p:nvSpPr>
            <p:spPr bwMode="auto">
              <a:xfrm>
                <a:off x="668" y="2020"/>
                <a:ext cx="12" cy="75"/>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8" name="Rectangle 250"/>
              <p:cNvSpPr>
                <a:spLocks noChangeArrowheads="1"/>
              </p:cNvSpPr>
              <p:nvPr/>
            </p:nvSpPr>
            <p:spPr bwMode="auto">
              <a:xfrm>
                <a:off x="661" y="2020"/>
                <a:ext cx="13" cy="75"/>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19" name="Rectangle 251"/>
              <p:cNvSpPr>
                <a:spLocks noChangeArrowheads="1"/>
              </p:cNvSpPr>
              <p:nvPr/>
            </p:nvSpPr>
            <p:spPr bwMode="auto">
              <a:xfrm>
                <a:off x="655" y="2020"/>
                <a:ext cx="13" cy="75"/>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0" name="Rectangle 252"/>
              <p:cNvSpPr>
                <a:spLocks noChangeArrowheads="1"/>
              </p:cNvSpPr>
              <p:nvPr/>
            </p:nvSpPr>
            <p:spPr bwMode="auto">
              <a:xfrm>
                <a:off x="649" y="2020"/>
                <a:ext cx="12" cy="75"/>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1" name="Rectangle 253"/>
              <p:cNvSpPr>
                <a:spLocks noChangeArrowheads="1"/>
              </p:cNvSpPr>
              <p:nvPr/>
            </p:nvSpPr>
            <p:spPr bwMode="auto">
              <a:xfrm>
                <a:off x="642" y="2020"/>
                <a:ext cx="13" cy="75"/>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2" name="Rectangle 254"/>
              <p:cNvSpPr>
                <a:spLocks noChangeArrowheads="1"/>
              </p:cNvSpPr>
              <p:nvPr/>
            </p:nvSpPr>
            <p:spPr bwMode="auto">
              <a:xfrm>
                <a:off x="636" y="2020"/>
                <a:ext cx="13" cy="75"/>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3" name="Rectangle 255"/>
              <p:cNvSpPr>
                <a:spLocks noChangeArrowheads="1"/>
              </p:cNvSpPr>
              <p:nvPr/>
            </p:nvSpPr>
            <p:spPr bwMode="auto">
              <a:xfrm>
                <a:off x="630" y="2020"/>
                <a:ext cx="12" cy="75"/>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4" name="Rectangle 256"/>
              <p:cNvSpPr>
                <a:spLocks noChangeArrowheads="1"/>
              </p:cNvSpPr>
              <p:nvPr/>
            </p:nvSpPr>
            <p:spPr bwMode="auto">
              <a:xfrm>
                <a:off x="623" y="2020"/>
                <a:ext cx="13" cy="75"/>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5" name="Rectangle 257"/>
              <p:cNvSpPr>
                <a:spLocks noChangeArrowheads="1"/>
              </p:cNvSpPr>
              <p:nvPr/>
            </p:nvSpPr>
            <p:spPr bwMode="auto">
              <a:xfrm>
                <a:off x="617" y="2020"/>
                <a:ext cx="13" cy="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6" name="Rectangle 258"/>
              <p:cNvSpPr>
                <a:spLocks noChangeArrowheads="1"/>
              </p:cNvSpPr>
              <p:nvPr/>
            </p:nvSpPr>
            <p:spPr bwMode="auto">
              <a:xfrm>
                <a:off x="611" y="2020"/>
                <a:ext cx="12" cy="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7" name="Rectangle 259"/>
              <p:cNvSpPr>
                <a:spLocks noChangeArrowheads="1"/>
              </p:cNvSpPr>
              <p:nvPr/>
            </p:nvSpPr>
            <p:spPr bwMode="auto">
              <a:xfrm>
                <a:off x="604" y="2020"/>
                <a:ext cx="13" cy="75"/>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8" name="Rectangle 260"/>
              <p:cNvSpPr>
                <a:spLocks noChangeArrowheads="1"/>
              </p:cNvSpPr>
              <p:nvPr/>
            </p:nvSpPr>
            <p:spPr bwMode="auto">
              <a:xfrm>
                <a:off x="598" y="2020"/>
                <a:ext cx="13" cy="75"/>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29" name="Rectangle 261"/>
              <p:cNvSpPr>
                <a:spLocks noChangeArrowheads="1"/>
              </p:cNvSpPr>
              <p:nvPr/>
            </p:nvSpPr>
            <p:spPr bwMode="auto">
              <a:xfrm>
                <a:off x="592" y="2020"/>
                <a:ext cx="12" cy="75"/>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0" name="Rectangle 262"/>
              <p:cNvSpPr>
                <a:spLocks noChangeArrowheads="1"/>
              </p:cNvSpPr>
              <p:nvPr/>
            </p:nvSpPr>
            <p:spPr bwMode="auto">
              <a:xfrm>
                <a:off x="585"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1" name="Rectangle 263"/>
              <p:cNvSpPr>
                <a:spLocks noChangeArrowheads="1"/>
              </p:cNvSpPr>
              <p:nvPr/>
            </p:nvSpPr>
            <p:spPr bwMode="auto">
              <a:xfrm>
                <a:off x="579"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2" name="Rectangle 264"/>
              <p:cNvSpPr>
                <a:spLocks noChangeArrowheads="1"/>
              </p:cNvSpPr>
              <p:nvPr/>
            </p:nvSpPr>
            <p:spPr bwMode="auto">
              <a:xfrm>
                <a:off x="573" y="2020"/>
                <a:ext cx="12"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3" name="Rectangle 265"/>
              <p:cNvSpPr>
                <a:spLocks noChangeArrowheads="1"/>
              </p:cNvSpPr>
              <p:nvPr/>
            </p:nvSpPr>
            <p:spPr bwMode="auto">
              <a:xfrm>
                <a:off x="567" y="2020"/>
                <a:ext cx="12"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4" name="Rectangle 266"/>
              <p:cNvSpPr>
                <a:spLocks noChangeArrowheads="1"/>
              </p:cNvSpPr>
              <p:nvPr/>
            </p:nvSpPr>
            <p:spPr bwMode="auto">
              <a:xfrm>
                <a:off x="560"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5" name="Rectangle 267"/>
              <p:cNvSpPr>
                <a:spLocks noChangeArrowheads="1"/>
              </p:cNvSpPr>
              <p:nvPr/>
            </p:nvSpPr>
            <p:spPr bwMode="auto">
              <a:xfrm>
                <a:off x="554"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6" name="Rectangle 268"/>
              <p:cNvSpPr>
                <a:spLocks noChangeArrowheads="1"/>
              </p:cNvSpPr>
              <p:nvPr/>
            </p:nvSpPr>
            <p:spPr bwMode="auto">
              <a:xfrm>
                <a:off x="548" y="2020"/>
                <a:ext cx="12"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7" name="Rectangle 269"/>
              <p:cNvSpPr>
                <a:spLocks noChangeArrowheads="1"/>
              </p:cNvSpPr>
              <p:nvPr/>
            </p:nvSpPr>
            <p:spPr bwMode="auto">
              <a:xfrm>
                <a:off x="541"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8" name="Rectangle 270"/>
              <p:cNvSpPr>
                <a:spLocks noChangeArrowheads="1"/>
              </p:cNvSpPr>
              <p:nvPr/>
            </p:nvSpPr>
            <p:spPr bwMode="auto">
              <a:xfrm>
                <a:off x="535" y="2020"/>
                <a:ext cx="13"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39" name="Rectangle 271"/>
              <p:cNvSpPr>
                <a:spLocks noChangeArrowheads="1"/>
              </p:cNvSpPr>
              <p:nvPr/>
            </p:nvSpPr>
            <p:spPr bwMode="auto">
              <a:xfrm>
                <a:off x="529" y="2020"/>
                <a:ext cx="12" cy="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0" name="Rectangle 272"/>
              <p:cNvSpPr>
                <a:spLocks noChangeArrowheads="1"/>
              </p:cNvSpPr>
              <p:nvPr/>
            </p:nvSpPr>
            <p:spPr bwMode="auto">
              <a:xfrm>
                <a:off x="522" y="2020"/>
                <a:ext cx="13" cy="75"/>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1" name="Rectangle 273"/>
              <p:cNvSpPr>
                <a:spLocks noChangeArrowheads="1"/>
              </p:cNvSpPr>
              <p:nvPr/>
            </p:nvSpPr>
            <p:spPr bwMode="auto">
              <a:xfrm>
                <a:off x="516" y="2020"/>
                <a:ext cx="13" cy="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2" name="Rectangle 274"/>
              <p:cNvSpPr>
                <a:spLocks noChangeArrowheads="1"/>
              </p:cNvSpPr>
              <p:nvPr/>
            </p:nvSpPr>
            <p:spPr bwMode="auto">
              <a:xfrm>
                <a:off x="510" y="2020"/>
                <a:ext cx="12" cy="75"/>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3" name="Rectangle 275"/>
              <p:cNvSpPr>
                <a:spLocks noChangeArrowheads="1"/>
              </p:cNvSpPr>
              <p:nvPr/>
            </p:nvSpPr>
            <p:spPr bwMode="auto">
              <a:xfrm>
                <a:off x="503" y="2020"/>
                <a:ext cx="13" cy="75"/>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4" name="Rectangle 276"/>
              <p:cNvSpPr>
                <a:spLocks noChangeArrowheads="1"/>
              </p:cNvSpPr>
              <p:nvPr/>
            </p:nvSpPr>
            <p:spPr bwMode="auto">
              <a:xfrm>
                <a:off x="497" y="2020"/>
                <a:ext cx="13" cy="75"/>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5" name="Rectangle 277"/>
              <p:cNvSpPr>
                <a:spLocks noChangeArrowheads="1"/>
              </p:cNvSpPr>
              <p:nvPr/>
            </p:nvSpPr>
            <p:spPr bwMode="auto">
              <a:xfrm>
                <a:off x="491" y="2020"/>
                <a:ext cx="12" cy="75"/>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6" name="Rectangle 278"/>
              <p:cNvSpPr>
                <a:spLocks noChangeArrowheads="1"/>
              </p:cNvSpPr>
              <p:nvPr/>
            </p:nvSpPr>
            <p:spPr bwMode="auto">
              <a:xfrm>
                <a:off x="485" y="2020"/>
                <a:ext cx="12" cy="75"/>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7" name="Rectangle 279"/>
              <p:cNvSpPr>
                <a:spLocks noChangeArrowheads="1"/>
              </p:cNvSpPr>
              <p:nvPr/>
            </p:nvSpPr>
            <p:spPr bwMode="auto">
              <a:xfrm>
                <a:off x="478" y="2020"/>
                <a:ext cx="13" cy="75"/>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8" name="Rectangle 280"/>
              <p:cNvSpPr>
                <a:spLocks noChangeArrowheads="1"/>
              </p:cNvSpPr>
              <p:nvPr/>
            </p:nvSpPr>
            <p:spPr bwMode="auto">
              <a:xfrm>
                <a:off x="472" y="2020"/>
                <a:ext cx="13" cy="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49" name="Rectangle 281"/>
              <p:cNvSpPr>
                <a:spLocks noChangeArrowheads="1"/>
              </p:cNvSpPr>
              <p:nvPr/>
            </p:nvSpPr>
            <p:spPr bwMode="auto">
              <a:xfrm>
                <a:off x="466" y="2020"/>
                <a:ext cx="12" cy="75"/>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50" name="Rectangle 282"/>
              <p:cNvSpPr>
                <a:spLocks noChangeArrowheads="1"/>
              </p:cNvSpPr>
              <p:nvPr/>
            </p:nvSpPr>
            <p:spPr bwMode="auto">
              <a:xfrm>
                <a:off x="459" y="2020"/>
                <a:ext cx="13" cy="75"/>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51" name="Rectangle 283"/>
              <p:cNvSpPr>
                <a:spLocks noChangeArrowheads="1"/>
              </p:cNvSpPr>
              <p:nvPr/>
            </p:nvSpPr>
            <p:spPr bwMode="auto">
              <a:xfrm>
                <a:off x="453" y="2020"/>
                <a:ext cx="13" cy="75"/>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52" name="Rectangle 284"/>
              <p:cNvSpPr>
                <a:spLocks noChangeArrowheads="1"/>
              </p:cNvSpPr>
              <p:nvPr/>
            </p:nvSpPr>
            <p:spPr bwMode="auto">
              <a:xfrm>
                <a:off x="459" y="2020"/>
                <a:ext cx="0" cy="75"/>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53" name="Rectangle 285"/>
              <p:cNvSpPr>
                <a:spLocks noChangeArrowheads="1"/>
              </p:cNvSpPr>
              <p:nvPr/>
            </p:nvSpPr>
            <p:spPr bwMode="auto">
              <a:xfrm>
                <a:off x="459" y="2020"/>
                <a:ext cx="404" cy="75"/>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654" name="Freeform 286"/>
              <p:cNvSpPr>
                <a:spLocks/>
              </p:cNvSpPr>
              <p:nvPr/>
            </p:nvSpPr>
            <p:spPr bwMode="auto">
              <a:xfrm>
                <a:off x="851" y="2020"/>
                <a:ext cx="12" cy="50"/>
              </a:xfrm>
              <a:custGeom>
                <a:avLst/>
                <a:gdLst>
                  <a:gd name="T0" fmla="*/ 0 w 2"/>
                  <a:gd name="T1" fmla="*/ 0 h 8"/>
                  <a:gd name="T2" fmla="*/ 0 w 2"/>
                  <a:gd name="T3" fmla="*/ 5 h 8"/>
                  <a:gd name="T4" fmla="*/ 1 w 2"/>
                  <a:gd name="T5" fmla="*/ 8 h 8"/>
                  <a:gd name="T6" fmla="*/ 2 w 2"/>
                  <a:gd name="T7" fmla="*/ 5 h 8"/>
                  <a:gd name="T8" fmla="*/ 2 w 2"/>
                  <a:gd name="T9" fmla="*/ 0 h 8"/>
                  <a:gd name="T10" fmla="*/ 0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0" y="0"/>
                    </a:moveTo>
                    <a:lnTo>
                      <a:pt x="0" y="5"/>
                    </a:lnTo>
                    <a:cubicBezTo>
                      <a:pt x="0" y="7"/>
                      <a:pt x="0" y="8"/>
                      <a:pt x="1" y="8"/>
                    </a:cubicBezTo>
                    <a:cubicBezTo>
                      <a:pt x="2" y="8"/>
                      <a:pt x="2" y="7"/>
                      <a:pt x="2" y="5"/>
                    </a:cubicBezTo>
                    <a:lnTo>
                      <a:pt x="2" y="0"/>
                    </a:lnTo>
                    <a:lnTo>
                      <a:pt x="0" y="0"/>
                    </a:lnTo>
                  </a:path>
                </a:pathLst>
              </a:custGeom>
              <a:solidFill>
                <a:srgbClr val="959493"/>
              </a:solidFill>
              <a:ln w="0">
                <a:solidFill>
                  <a:srgbClr val="25221E"/>
                </a:solidFill>
                <a:prstDash val="solid"/>
                <a:round/>
                <a:headEnd/>
                <a:tailEnd/>
              </a:ln>
            </p:spPr>
            <p:txBody>
              <a:bodyPr/>
              <a:lstStyle/>
              <a:p>
                <a:endParaRPr lang="en-US"/>
              </a:p>
            </p:txBody>
          </p:sp>
          <p:sp>
            <p:nvSpPr>
              <p:cNvPr id="442655" name="Freeform 287"/>
              <p:cNvSpPr>
                <a:spLocks/>
              </p:cNvSpPr>
              <p:nvPr/>
            </p:nvSpPr>
            <p:spPr bwMode="auto">
              <a:xfrm>
                <a:off x="472" y="2020"/>
                <a:ext cx="13" cy="50"/>
              </a:xfrm>
              <a:custGeom>
                <a:avLst/>
                <a:gdLst>
                  <a:gd name="T0" fmla="*/ 2 w 2"/>
                  <a:gd name="T1" fmla="*/ 0 h 8"/>
                  <a:gd name="T2" fmla="*/ 2 w 2"/>
                  <a:gd name="T3" fmla="*/ 5 h 8"/>
                  <a:gd name="T4" fmla="*/ 1 w 2"/>
                  <a:gd name="T5" fmla="*/ 8 h 8"/>
                  <a:gd name="T6" fmla="*/ 0 w 2"/>
                  <a:gd name="T7" fmla="*/ 5 h 8"/>
                  <a:gd name="T8" fmla="*/ 0 w 2"/>
                  <a:gd name="T9" fmla="*/ 0 h 8"/>
                  <a:gd name="T10" fmla="*/ 2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2" y="0"/>
                    </a:moveTo>
                    <a:lnTo>
                      <a:pt x="2" y="5"/>
                    </a:lnTo>
                    <a:cubicBezTo>
                      <a:pt x="2" y="7"/>
                      <a:pt x="2" y="8"/>
                      <a:pt x="1" y="8"/>
                    </a:cubicBezTo>
                    <a:cubicBezTo>
                      <a:pt x="0" y="8"/>
                      <a:pt x="0" y="7"/>
                      <a:pt x="0" y="5"/>
                    </a:cubicBezTo>
                    <a:lnTo>
                      <a:pt x="0" y="0"/>
                    </a:lnTo>
                    <a:lnTo>
                      <a:pt x="2" y="0"/>
                    </a:lnTo>
                  </a:path>
                </a:pathLst>
              </a:custGeom>
              <a:solidFill>
                <a:srgbClr val="DEDEDE"/>
              </a:solidFill>
              <a:ln w="0">
                <a:solidFill>
                  <a:srgbClr val="25221E"/>
                </a:solidFill>
                <a:prstDash val="solid"/>
                <a:round/>
                <a:headEnd/>
                <a:tailEnd/>
              </a:ln>
            </p:spPr>
            <p:txBody>
              <a:bodyPr/>
              <a:lstStyle/>
              <a:p>
                <a:endParaRPr lang="en-US"/>
              </a:p>
            </p:txBody>
          </p:sp>
          <p:sp>
            <p:nvSpPr>
              <p:cNvPr id="442656" name="Freeform 288"/>
              <p:cNvSpPr>
                <a:spLocks/>
              </p:cNvSpPr>
              <p:nvPr/>
            </p:nvSpPr>
            <p:spPr bwMode="auto">
              <a:xfrm>
                <a:off x="642" y="2020"/>
                <a:ext cx="44" cy="50"/>
              </a:xfrm>
              <a:custGeom>
                <a:avLst/>
                <a:gdLst>
                  <a:gd name="T0" fmla="*/ 7 w 7"/>
                  <a:gd name="T1" fmla="*/ 0 h 8"/>
                  <a:gd name="T2" fmla="*/ 7 w 7"/>
                  <a:gd name="T3" fmla="*/ 5 h 8"/>
                  <a:gd name="T4" fmla="*/ 4 w 7"/>
                  <a:gd name="T5" fmla="*/ 8 h 8"/>
                  <a:gd name="T6" fmla="*/ 0 w 7"/>
                  <a:gd name="T7" fmla="*/ 5 h 8"/>
                  <a:gd name="T8" fmla="*/ 0 w 7"/>
                  <a:gd name="T9" fmla="*/ 0 h 8"/>
                  <a:gd name="T10" fmla="*/ 7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0"/>
                    </a:moveTo>
                    <a:lnTo>
                      <a:pt x="7" y="5"/>
                    </a:lnTo>
                    <a:cubicBezTo>
                      <a:pt x="7" y="7"/>
                      <a:pt x="5" y="8"/>
                      <a:pt x="4" y="8"/>
                    </a:cubicBezTo>
                    <a:cubicBezTo>
                      <a:pt x="2" y="8"/>
                      <a:pt x="0" y="7"/>
                      <a:pt x="0" y="5"/>
                    </a:cubicBezTo>
                    <a:lnTo>
                      <a:pt x="0" y="0"/>
                    </a:lnTo>
                    <a:lnTo>
                      <a:pt x="7" y="0"/>
                    </a:lnTo>
                  </a:path>
                </a:pathLst>
              </a:custGeom>
              <a:solidFill>
                <a:srgbClr val="DEDEDE"/>
              </a:solidFill>
              <a:ln w="0">
                <a:solidFill>
                  <a:srgbClr val="25221E"/>
                </a:solidFill>
                <a:prstDash val="solid"/>
                <a:round/>
                <a:headEnd/>
                <a:tailEnd/>
              </a:ln>
            </p:spPr>
            <p:txBody>
              <a:bodyPr/>
              <a:lstStyle/>
              <a:p>
                <a:endParaRPr lang="en-US"/>
              </a:p>
            </p:txBody>
          </p:sp>
          <p:sp>
            <p:nvSpPr>
              <p:cNvPr id="442657" name="Freeform 289"/>
              <p:cNvSpPr>
                <a:spLocks/>
              </p:cNvSpPr>
              <p:nvPr/>
            </p:nvSpPr>
            <p:spPr bwMode="auto">
              <a:xfrm>
                <a:off x="466" y="2020"/>
                <a:ext cx="12" cy="50"/>
              </a:xfrm>
              <a:custGeom>
                <a:avLst/>
                <a:gdLst>
                  <a:gd name="T0" fmla="*/ 2 w 2"/>
                  <a:gd name="T1" fmla="*/ 8 h 8"/>
                  <a:gd name="T2" fmla="*/ 1 w 2"/>
                  <a:gd name="T3" fmla="*/ 5 h 8"/>
                  <a:gd name="T4" fmla="*/ 1 w 2"/>
                  <a:gd name="T5" fmla="*/ 0 h 8"/>
                  <a:gd name="T6" fmla="*/ 0 w 2"/>
                  <a:gd name="T7" fmla="*/ 0 h 8"/>
                  <a:gd name="T8" fmla="*/ 0 w 2"/>
                  <a:gd name="T9" fmla="*/ 5 h 8"/>
                  <a:gd name="T10" fmla="*/ 2 w 2"/>
                  <a:gd name="T11" fmla="*/ 8 h 8"/>
                </a:gdLst>
                <a:ahLst/>
                <a:cxnLst>
                  <a:cxn ang="0">
                    <a:pos x="T0" y="T1"/>
                  </a:cxn>
                  <a:cxn ang="0">
                    <a:pos x="T2" y="T3"/>
                  </a:cxn>
                  <a:cxn ang="0">
                    <a:pos x="T4" y="T5"/>
                  </a:cxn>
                  <a:cxn ang="0">
                    <a:pos x="T6" y="T7"/>
                  </a:cxn>
                  <a:cxn ang="0">
                    <a:pos x="T8" y="T9"/>
                  </a:cxn>
                  <a:cxn ang="0">
                    <a:pos x="T10" y="T11"/>
                  </a:cxn>
                </a:cxnLst>
                <a:rect l="0" t="0" r="r" b="b"/>
                <a:pathLst>
                  <a:path w="2" h="8">
                    <a:moveTo>
                      <a:pt x="2" y="8"/>
                    </a:moveTo>
                    <a:cubicBezTo>
                      <a:pt x="1" y="8"/>
                      <a:pt x="1" y="6"/>
                      <a:pt x="1" y="5"/>
                    </a:cubicBezTo>
                    <a:lnTo>
                      <a:pt x="1" y="0"/>
                    </a:lnTo>
                    <a:lnTo>
                      <a:pt x="0" y="0"/>
                    </a:lnTo>
                    <a:lnTo>
                      <a:pt x="0" y="5"/>
                    </a:lnTo>
                    <a:cubicBezTo>
                      <a:pt x="0" y="6"/>
                      <a:pt x="0" y="8"/>
                      <a:pt x="2" y="8"/>
                    </a:cubicBezTo>
                  </a:path>
                </a:pathLst>
              </a:custGeom>
              <a:solidFill>
                <a:srgbClr val="EFEFEF"/>
              </a:solidFill>
              <a:ln w="0">
                <a:solidFill>
                  <a:srgbClr val="25221E"/>
                </a:solidFill>
                <a:prstDash val="solid"/>
                <a:round/>
                <a:headEnd/>
                <a:tailEnd/>
              </a:ln>
            </p:spPr>
            <p:txBody>
              <a:bodyPr/>
              <a:lstStyle/>
              <a:p>
                <a:endParaRPr lang="en-US"/>
              </a:p>
            </p:txBody>
          </p:sp>
          <p:sp>
            <p:nvSpPr>
              <p:cNvPr id="442658" name="Freeform 290"/>
              <p:cNvSpPr>
                <a:spLocks/>
              </p:cNvSpPr>
              <p:nvPr/>
            </p:nvSpPr>
            <p:spPr bwMode="auto">
              <a:xfrm>
                <a:off x="857" y="2020"/>
                <a:ext cx="6" cy="50"/>
              </a:xfrm>
              <a:custGeom>
                <a:avLst/>
                <a:gdLst>
                  <a:gd name="T0" fmla="*/ 0 w 1"/>
                  <a:gd name="T1" fmla="*/ 8 h 8"/>
                  <a:gd name="T2" fmla="*/ 1 w 1"/>
                  <a:gd name="T3" fmla="*/ 5 h 8"/>
                  <a:gd name="T4" fmla="*/ 1 w 1"/>
                  <a:gd name="T5" fmla="*/ 0 h 8"/>
                  <a:gd name="T6" fmla="*/ 1 w 1"/>
                  <a:gd name="T7" fmla="*/ 0 h 8"/>
                  <a:gd name="T8" fmla="*/ 1 w 1"/>
                  <a:gd name="T9" fmla="*/ 5 h 8"/>
                  <a:gd name="T10" fmla="*/ 0 w 1"/>
                  <a:gd name="T11" fmla="*/ 8 h 8"/>
                </a:gdLst>
                <a:ahLst/>
                <a:cxnLst>
                  <a:cxn ang="0">
                    <a:pos x="T0" y="T1"/>
                  </a:cxn>
                  <a:cxn ang="0">
                    <a:pos x="T2" y="T3"/>
                  </a:cxn>
                  <a:cxn ang="0">
                    <a:pos x="T4" y="T5"/>
                  </a:cxn>
                  <a:cxn ang="0">
                    <a:pos x="T6" y="T7"/>
                  </a:cxn>
                  <a:cxn ang="0">
                    <a:pos x="T8" y="T9"/>
                  </a:cxn>
                  <a:cxn ang="0">
                    <a:pos x="T10" y="T11"/>
                  </a:cxn>
                </a:cxnLst>
                <a:rect l="0" t="0" r="r" b="b"/>
                <a:pathLst>
                  <a:path w="1" h="8">
                    <a:moveTo>
                      <a:pt x="0" y="8"/>
                    </a:moveTo>
                    <a:cubicBezTo>
                      <a:pt x="1" y="8"/>
                      <a:pt x="1" y="6"/>
                      <a:pt x="1" y="5"/>
                    </a:cubicBezTo>
                    <a:lnTo>
                      <a:pt x="1" y="0"/>
                    </a:lnTo>
                    <a:lnTo>
                      <a:pt x="1" y="0"/>
                    </a:lnTo>
                    <a:lnTo>
                      <a:pt x="1" y="5"/>
                    </a:lnTo>
                    <a:cubicBezTo>
                      <a:pt x="1" y="6"/>
                      <a:pt x="1" y="8"/>
                      <a:pt x="0" y="8"/>
                    </a:cubicBezTo>
                  </a:path>
                </a:pathLst>
              </a:custGeom>
              <a:solidFill>
                <a:srgbClr val="C2C1C1"/>
              </a:solidFill>
              <a:ln w="0">
                <a:solidFill>
                  <a:srgbClr val="25221E"/>
                </a:solidFill>
                <a:prstDash val="solid"/>
                <a:round/>
                <a:headEnd/>
                <a:tailEnd/>
              </a:ln>
            </p:spPr>
            <p:txBody>
              <a:bodyPr/>
              <a:lstStyle/>
              <a:p>
                <a:endParaRPr lang="en-US"/>
              </a:p>
            </p:txBody>
          </p:sp>
          <p:sp>
            <p:nvSpPr>
              <p:cNvPr id="442659" name="Freeform 291"/>
              <p:cNvSpPr>
                <a:spLocks/>
              </p:cNvSpPr>
              <p:nvPr/>
            </p:nvSpPr>
            <p:spPr bwMode="auto">
              <a:xfrm>
                <a:off x="497" y="2020"/>
                <a:ext cx="32" cy="50"/>
              </a:xfrm>
              <a:custGeom>
                <a:avLst/>
                <a:gdLst>
                  <a:gd name="T0" fmla="*/ 5 w 5"/>
                  <a:gd name="T1" fmla="*/ 0 h 8"/>
                  <a:gd name="T2" fmla="*/ 5 w 5"/>
                  <a:gd name="T3" fmla="*/ 5 h 8"/>
                  <a:gd name="T4" fmla="*/ 3 w 5"/>
                  <a:gd name="T5" fmla="*/ 8 h 8"/>
                  <a:gd name="T6" fmla="*/ 0 w 5"/>
                  <a:gd name="T7" fmla="*/ 5 h 8"/>
                  <a:gd name="T8" fmla="*/ 0 w 5"/>
                  <a:gd name="T9" fmla="*/ 0 h 8"/>
                  <a:gd name="T10" fmla="*/ 5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5" y="0"/>
                    </a:moveTo>
                    <a:lnTo>
                      <a:pt x="5" y="5"/>
                    </a:lnTo>
                    <a:cubicBezTo>
                      <a:pt x="5" y="6"/>
                      <a:pt x="4" y="8"/>
                      <a:pt x="3" y="8"/>
                    </a:cubicBezTo>
                    <a:cubicBezTo>
                      <a:pt x="2" y="8"/>
                      <a:pt x="0" y="7"/>
                      <a:pt x="0" y="5"/>
                    </a:cubicBezTo>
                    <a:lnTo>
                      <a:pt x="0" y="0"/>
                    </a:lnTo>
                    <a:lnTo>
                      <a:pt x="5" y="0"/>
                    </a:lnTo>
                  </a:path>
                </a:pathLst>
              </a:custGeom>
              <a:solidFill>
                <a:srgbClr val="EFEFEF"/>
              </a:solidFill>
              <a:ln w="0">
                <a:solidFill>
                  <a:srgbClr val="25221E"/>
                </a:solidFill>
                <a:prstDash val="solid"/>
                <a:round/>
                <a:headEnd/>
                <a:tailEnd/>
              </a:ln>
            </p:spPr>
            <p:txBody>
              <a:bodyPr/>
              <a:lstStyle/>
              <a:p>
                <a:endParaRPr lang="en-US"/>
              </a:p>
            </p:txBody>
          </p:sp>
          <p:sp>
            <p:nvSpPr>
              <p:cNvPr id="442660" name="Freeform 292"/>
              <p:cNvSpPr>
                <a:spLocks/>
              </p:cNvSpPr>
              <p:nvPr/>
            </p:nvSpPr>
            <p:spPr bwMode="auto">
              <a:xfrm>
                <a:off x="497" y="2020"/>
                <a:ext cx="19" cy="50"/>
              </a:xfrm>
              <a:custGeom>
                <a:avLst/>
                <a:gdLst>
                  <a:gd name="T0" fmla="*/ 1 w 3"/>
                  <a:gd name="T1" fmla="*/ 0 h 8"/>
                  <a:gd name="T2" fmla="*/ 1 w 3"/>
                  <a:gd name="T3" fmla="*/ 5 h 8"/>
                  <a:gd name="T4" fmla="*/ 3 w 3"/>
                  <a:gd name="T5" fmla="*/ 8 h 8"/>
                  <a:gd name="T6" fmla="*/ 0 w 3"/>
                  <a:gd name="T7" fmla="*/ 5 h 8"/>
                  <a:gd name="T8" fmla="*/ 0 w 3"/>
                  <a:gd name="T9" fmla="*/ 0 h 8"/>
                  <a:gd name="T10" fmla="*/ 1 w 3"/>
                  <a:gd name="T11" fmla="*/ 0 h 8"/>
                </a:gdLst>
                <a:ahLst/>
                <a:cxnLst>
                  <a:cxn ang="0">
                    <a:pos x="T0" y="T1"/>
                  </a:cxn>
                  <a:cxn ang="0">
                    <a:pos x="T2" y="T3"/>
                  </a:cxn>
                  <a:cxn ang="0">
                    <a:pos x="T4" y="T5"/>
                  </a:cxn>
                  <a:cxn ang="0">
                    <a:pos x="T6" y="T7"/>
                  </a:cxn>
                  <a:cxn ang="0">
                    <a:pos x="T8" y="T9"/>
                  </a:cxn>
                  <a:cxn ang="0">
                    <a:pos x="T10" y="T11"/>
                  </a:cxn>
                </a:cxnLst>
                <a:rect l="0" t="0" r="r" b="b"/>
                <a:pathLst>
                  <a:path w="3" h="8">
                    <a:moveTo>
                      <a:pt x="1" y="0"/>
                    </a:moveTo>
                    <a:cubicBezTo>
                      <a:pt x="1" y="2"/>
                      <a:pt x="1" y="3"/>
                      <a:pt x="1" y="5"/>
                    </a:cubicBezTo>
                    <a:cubicBezTo>
                      <a:pt x="1" y="6"/>
                      <a:pt x="2" y="8"/>
                      <a:pt x="3" y="8"/>
                    </a:cubicBezTo>
                    <a:cubicBezTo>
                      <a:pt x="1" y="8"/>
                      <a:pt x="0" y="7"/>
                      <a:pt x="0" y="5"/>
                    </a:cubicBezTo>
                    <a:lnTo>
                      <a:pt x="0" y="0"/>
                    </a:lnTo>
                    <a:lnTo>
                      <a:pt x="1" y="0"/>
                    </a:lnTo>
                  </a:path>
                </a:pathLst>
              </a:custGeom>
              <a:solidFill>
                <a:srgbClr val="DEDEDE"/>
              </a:solidFill>
              <a:ln w="0">
                <a:solidFill>
                  <a:srgbClr val="25221E"/>
                </a:solidFill>
                <a:prstDash val="solid"/>
                <a:round/>
                <a:headEnd/>
                <a:tailEnd/>
              </a:ln>
            </p:spPr>
            <p:txBody>
              <a:bodyPr/>
              <a:lstStyle/>
              <a:p>
                <a:endParaRPr lang="en-US"/>
              </a:p>
            </p:txBody>
          </p:sp>
          <p:sp>
            <p:nvSpPr>
              <p:cNvPr id="442661" name="Freeform 293"/>
              <p:cNvSpPr>
                <a:spLocks/>
              </p:cNvSpPr>
              <p:nvPr/>
            </p:nvSpPr>
            <p:spPr bwMode="auto">
              <a:xfrm>
                <a:off x="806" y="2020"/>
                <a:ext cx="32" cy="50"/>
              </a:xfrm>
              <a:custGeom>
                <a:avLst/>
                <a:gdLst>
                  <a:gd name="T0" fmla="*/ 0 w 5"/>
                  <a:gd name="T1" fmla="*/ 0 h 8"/>
                  <a:gd name="T2" fmla="*/ 0 w 5"/>
                  <a:gd name="T3" fmla="*/ 5 h 8"/>
                  <a:gd name="T4" fmla="*/ 2 w 5"/>
                  <a:gd name="T5" fmla="*/ 8 h 8"/>
                  <a:gd name="T6" fmla="*/ 5 w 5"/>
                  <a:gd name="T7" fmla="*/ 5 h 8"/>
                  <a:gd name="T8" fmla="*/ 5 w 5"/>
                  <a:gd name="T9" fmla="*/ 0 h 8"/>
                  <a:gd name="T10" fmla="*/ 0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0" y="0"/>
                    </a:moveTo>
                    <a:lnTo>
                      <a:pt x="0" y="5"/>
                    </a:lnTo>
                    <a:cubicBezTo>
                      <a:pt x="0" y="6"/>
                      <a:pt x="1" y="8"/>
                      <a:pt x="2" y="8"/>
                    </a:cubicBezTo>
                    <a:cubicBezTo>
                      <a:pt x="3" y="8"/>
                      <a:pt x="5" y="7"/>
                      <a:pt x="5" y="5"/>
                    </a:cubicBezTo>
                    <a:lnTo>
                      <a:pt x="5" y="0"/>
                    </a:lnTo>
                    <a:lnTo>
                      <a:pt x="0" y="0"/>
                    </a:lnTo>
                  </a:path>
                </a:pathLst>
              </a:custGeom>
              <a:solidFill>
                <a:srgbClr val="A09F9E"/>
              </a:solidFill>
              <a:ln w="0">
                <a:solidFill>
                  <a:srgbClr val="25221E"/>
                </a:solidFill>
                <a:prstDash val="solid"/>
                <a:round/>
                <a:headEnd/>
                <a:tailEnd/>
              </a:ln>
            </p:spPr>
            <p:txBody>
              <a:bodyPr/>
              <a:lstStyle/>
              <a:p>
                <a:endParaRPr lang="en-US"/>
              </a:p>
            </p:txBody>
          </p:sp>
          <p:sp>
            <p:nvSpPr>
              <p:cNvPr id="442662" name="Freeform 294"/>
              <p:cNvSpPr>
                <a:spLocks/>
              </p:cNvSpPr>
              <p:nvPr/>
            </p:nvSpPr>
            <p:spPr bwMode="auto">
              <a:xfrm>
                <a:off x="819" y="2020"/>
                <a:ext cx="19" cy="50"/>
              </a:xfrm>
              <a:custGeom>
                <a:avLst/>
                <a:gdLst>
                  <a:gd name="T0" fmla="*/ 2 w 3"/>
                  <a:gd name="T1" fmla="*/ 0 h 8"/>
                  <a:gd name="T2" fmla="*/ 2 w 3"/>
                  <a:gd name="T3" fmla="*/ 5 h 8"/>
                  <a:gd name="T4" fmla="*/ 0 w 3"/>
                  <a:gd name="T5" fmla="*/ 8 h 8"/>
                  <a:gd name="T6" fmla="*/ 3 w 3"/>
                  <a:gd name="T7" fmla="*/ 5 h 8"/>
                  <a:gd name="T8" fmla="*/ 3 w 3"/>
                  <a:gd name="T9" fmla="*/ 0 h 8"/>
                  <a:gd name="T10" fmla="*/ 2 w 3"/>
                  <a:gd name="T11" fmla="*/ 0 h 8"/>
                </a:gdLst>
                <a:ahLst/>
                <a:cxnLst>
                  <a:cxn ang="0">
                    <a:pos x="T0" y="T1"/>
                  </a:cxn>
                  <a:cxn ang="0">
                    <a:pos x="T2" y="T3"/>
                  </a:cxn>
                  <a:cxn ang="0">
                    <a:pos x="T4" y="T5"/>
                  </a:cxn>
                  <a:cxn ang="0">
                    <a:pos x="T6" y="T7"/>
                  </a:cxn>
                  <a:cxn ang="0">
                    <a:pos x="T8" y="T9"/>
                  </a:cxn>
                  <a:cxn ang="0">
                    <a:pos x="T10" y="T11"/>
                  </a:cxn>
                </a:cxnLst>
                <a:rect l="0" t="0" r="r" b="b"/>
                <a:pathLst>
                  <a:path w="3" h="8">
                    <a:moveTo>
                      <a:pt x="2" y="0"/>
                    </a:moveTo>
                    <a:cubicBezTo>
                      <a:pt x="2" y="2"/>
                      <a:pt x="2" y="3"/>
                      <a:pt x="2" y="5"/>
                    </a:cubicBezTo>
                    <a:cubicBezTo>
                      <a:pt x="2" y="6"/>
                      <a:pt x="1" y="8"/>
                      <a:pt x="0" y="8"/>
                    </a:cubicBezTo>
                    <a:cubicBezTo>
                      <a:pt x="2" y="8"/>
                      <a:pt x="3" y="7"/>
                      <a:pt x="3" y="5"/>
                    </a:cubicBezTo>
                    <a:lnTo>
                      <a:pt x="3" y="0"/>
                    </a:lnTo>
                    <a:lnTo>
                      <a:pt x="2" y="0"/>
                    </a:lnTo>
                  </a:path>
                </a:pathLst>
              </a:custGeom>
              <a:solidFill>
                <a:srgbClr val="DEDEDE"/>
              </a:solidFill>
              <a:ln w="0">
                <a:solidFill>
                  <a:srgbClr val="25221E"/>
                </a:solidFill>
                <a:prstDash val="solid"/>
                <a:round/>
                <a:headEnd/>
                <a:tailEnd/>
              </a:ln>
            </p:spPr>
            <p:txBody>
              <a:bodyPr/>
              <a:lstStyle/>
              <a:p>
                <a:endParaRPr lang="en-US"/>
              </a:p>
            </p:txBody>
          </p:sp>
          <p:sp>
            <p:nvSpPr>
              <p:cNvPr id="442663" name="Freeform 295"/>
              <p:cNvSpPr>
                <a:spLocks/>
              </p:cNvSpPr>
              <p:nvPr/>
            </p:nvSpPr>
            <p:spPr bwMode="auto">
              <a:xfrm>
                <a:off x="567" y="2020"/>
                <a:ext cx="37" cy="50"/>
              </a:xfrm>
              <a:custGeom>
                <a:avLst/>
                <a:gdLst>
                  <a:gd name="T0" fmla="*/ 6 w 6"/>
                  <a:gd name="T1" fmla="*/ 0 h 8"/>
                  <a:gd name="T2" fmla="*/ 6 w 6"/>
                  <a:gd name="T3" fmla="*/ 5 h 8"/>
                  <a:gd name="T4" fmla="*/ 3 w 6"/>
                  <a:gd name="T5" fmla="*/ 8 h 8"/>
                  <a:gd name="T6" fmla="*/ 0 w 6"/>
                  <a:gd name="T7" fmla="*/ 5 h 8"/>
                  <a:gd name="T8" fmla="*/ 0 w 6"/>
                  <a:gd name="T9" fmla="*/ 0 h 8"/>
                  <a:gd name="T10" fmla="*/ 6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6" y="0"/>
                    </a:moveTo>
                    <a:lnTo>
                      <a:pt x="6" y="5"/>
                    </a:lnTo>
                    <a:cubicBezTo>
                      <a:pt x="6" y="7"/>
                      <a:pt x="4" y="8"/>
                      <a:pt x="3" y="8"/>
                    </a:cubicBezTo>
                    <a:cubicBezTo>
                      <a:pt x="2" y="8"/>
                      <a:pt x="0" y="7"/>
                      <a:pt x="0" y="5"/>
                    </a:cubicBezTo>
                    <a:lnTo>
                      <a:pt x="0" y="0"/>
                    </a:lnTo>
                    <a:lnTo>
                      <a:pt x="6" y="0"/>
                    </a:lnTo>
                  </a:path>
                </a:pathLst>
              </a:custGeom>
              <a:solidFill>
                <a:srgbClr val="EFEFEF"/>
              </a:solidFill>
              <a:ln w="0">
                <a:solidFill>
                  <a:srgbClr val="25221E"/>
                </a:solidFill>
                <a:prstDash val="solid"/>
                <a:round/>
                <a:headEnd/>
                <a:tailEnd/>
              </a:ln>
            </p:spPr>
            <p:txBody>
              <a:bodyPr/>
              <a:lstStyle/>
              <a:p>
                <a:endParaRPr lang="en-US"/>
              </a:p>
            </p:txBody>
          </p:sp>
          <p:sp>
            <p:nvSpPr>
              <p:cNvPr id="442664" name="Freeform 296"/>
              <p:cNvSpPr>
                <a:spLocks/>
              </p:cNvSpPr>
              <p:nvPr/>
            </p:nvSpPr>
            <p:spPr bwMode="auto">
              <a:xfrm>
                <a:off x="567" y="2020"/>
                <a:ext cx="18" cy="50"/>
              </a:xfrm>
              <a:custGeom>
                <a:avLst/>
                <a:gdLst>
                  <a:gd name="T0" fmla="*/ 1 w 3"/>
                  <a:gd name="T1" fmla="*/ 0 h 8"/>
                  <a:gd name="T2" fmla="*/ 1 w 3"/>
                  <a:gd name="T3" fmla="*/ 5 h 8"/>
                  <a:gd name="T4" fmla="*/ 3 w 3"/>
                  <a:gd name="T5" fmla="*/ 8 h 8"/>
                  <a:gd name="T6" fmla="*/ 0 w 3"/>
                  <a:gd name="T7" fmla="*/ 5 h 8"/>
                  <a:gd name="T8" fmla="*/ 0 w 3"/>
                  <a:gd name="T9" fmla="*/ 0 h 8"/>
                  <a:gd name="T10" fmla="*/ 1 w 3"/>
                  <a:gd name="T11" fmla="*/ 0 h 8"/>
                </a:gdLst>
                <a:ahLst/>
                <a:cxnLst>
                  <a:cxn ang="0">
                    <a:pos x="T0" y="T1"/>
                  </a:cxn>
                  <a:cxn ang="0">
                    <a:pos x="T2" y="T3"/>
                  </a:cxn>
                  <a:cxn ang="0">
                    <a:pos x="T4" y="T5"/>
                  </a:cxn>
                  <a:cxn ang="0">
                    <a:pos x="T6" y="T7"/>
                  </a:cxn>
                  <a:cxn ang="0">
                    <a:pos x="T8" y="T9"/>
                  </a:cxn>
                  <a:cxn ang="0">
                    <a:pos x="T10" y="T11"/>
                  </a:cxn>
                </a:cxnLst>
                <a:rect l="0" t="0" r="r" b="b"/>
                <a:pathLst>
                  <a:path w="3" h="8">
                    <a:moveTo>
                      <a:pt x="1" y="0"/>
                    </a:moveTo>
                    <a:cubicBezTo>
                      <a:pt x="1" y="2"/>
                      <a:pt x="1" y="3"/>
                      <a:pt x="1" y="5"/>
                    </a:cubicBezTo>
                    <a:cubicBezTo>
                      <a:pt x="1" y="6"/>
                      <a:pt x="3" y="8"/>
                      <a:pt x="3" y="8"/>
                    </a:cubicBezTo>
                    <a:cubicBezTo>
                      <a:pt x="2" y="8"/>
                      <a:pt x="0" y="7"/>
                      <a:pt x="0" y="5"/>
                    </a:cubicBezTo>
                    <a:lnTo>
                      <a:pt x="0" y="0"/>
                    </a:lnTo>
                    <a:lnTo>
                      <a:pt x="1" y="0"/>
                    </a:lnTo>
                  </a:path>
                </a:pathLst>
              </a:custGeom>
              <a:solidFill>
                <a:srgbClr val="CECDCD"/>
              </a:solidFill>
              <a:ln w="0">
                <a:solidFill>
                  <a:srgbClr val="25221E"/>
                </a:solidFill>
                <a:prstDash val="solid"/>
                <a:round/>
                <a:headEnd/>
                <a:tailEnd/>
              </a:ln>
            </p:spPr>
            <p:txBody>
              <a:bodyPr/>
              <a:lstStyle/>
              <a:p>
                <a:endParaRPr lang="en-US"/>
              </a:p>
            </p:txBody>
          </p:sp>
          <p:sp>
            <p:nvSpPr>
              <p:cNvPr id="442665" name="Freeform 297"/>
              <p:cNvSpPr>
                <a:spLocks/>
              </p:cNvSpPr>
              <p:nvPr/>
            </p:nvSpPr>
            <p:spPr bwMode="auto">
              <a:xfrm>
                <a:off x="731" y="2020"/>
                <a:ext cx="38" cy="50"/>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lnTo>
                      <a:pt x="0" y="5"/>
                    </a:lnTo>
                    <a:cubicBezTo>
                      <a:pt x="0" y="7"/>
                      <a:pt x="1" y="8"/>
                      <a:pt x="3" y="8"/>
                    </a:cubicBezTo>
                    <a:cubicBezTo>
                      <a:pt x="4" y="8"/>
                      <a:pt x="6" y="7"/>
                      <a:pt x="6" y="5"/>
                    </a:cubicBezTo>
                    <a:lnTo>
                      <a:pt x="6" y="0"/>
                    </a:lnTo>
                    <a:lnTo>
                      <a:pt x="0" y="0"/>
                    </a:lnTo>
                  </a:path>
                </a:pathLst>
              </a:custGeom>
              <a:solidFill>
                <a:srgbClr val="B5B4B4"/>
              </a:solidFill>
              <a:ln w="0">
                <a:solidFill>
                  <a:srgbClr val="25221E"/>
                </a:solidFill>
                <a:prstDash val="solid"/>
                <a:round/>
                <a:headEnd/>
                <a:tailEnd/>
              </a:ln>
            </p:spPr>
            <p:txBody>
              <a:bodyPr/>
              <a:lstStyle/>
              <a:p>
                <a:endParaRPr lang="en-US"/>
              </a:p>
            </p:txBody>
          </p:sp>
          <p:sp>
            <p:nvSpPr>
              <p:cNvPr id="442666" name="Freeform 298"/>
              <p:cNvSpPr>
                <a:spLocks/>
              </p:cNvSpPr>
              <p:nvPr/>
            </p:nvSpPr>
            <p:spPr bwMode="auto">
              <a:xfrm>
                <a:off x="750" y="2020"/>
                <a:ext cx="19" cy="50"/>
              </a:xfrm>
              <a:custGeom>
                <a:avLst/>
                <a:gdLst>
                  <a:gd name="T0" fmla="*/ 2 w 3"/>
                  <a:gd name="T1" fmla="*/ 0 h 8"/>
                  <a:gd name="T2" fmla="*/ 2 w 3"/>
                  <a:gd name="T3" fmla="*/ 5 h 8"/>
                  <a:gd name="T4" fmla="*/ 0 w 3"/>
                  <a:gd name="T5" fmla="*/ 8 h 8"/>
                  <a:gd name="T6" fmla="*/ 3 w 3"/>
                  <a:gd name="T7" fmla="*/ 5 h 8"/>
                  <a:gd name="T8" fmla="*/ 3 w 3"/>
                  <a:gd name="T9" fmla="*/ 0 h 8"/>
                  <a:gd name="T10" fmla="*/ 2 w 3"/>
                  <a:gd name="T11" fmla="*/ 0 h 8"/>
                </a:gdLst>
                <a:ahLst/>
                <a:cxnLst>
                  <a:cxn ang="0">
                    <a:pos x="T0" y="T1"/>
                  </a:cxn>
                  <a:cxn ang="0">
                    <a:pos x="T2" y="T3"/>
                  </a:cxn>
                  <a:cxn ang="0">
                    <a:pos x="T4" y="T5"/>
                  </a:cxn>
                  <a:cxn ang="0">
                    <a:pos x="T6" y="T7"/>
                  </a:cxn>
                  <a:cxn ang="0">
                    <a:pos x="T8" y="T9"/>
                  </a:cxn>
                  <a:cxn ang="0">
                    <a:pos x="T10" y="T11"/>
                  </a:cxn>
                </a:cxnLst>
                <a:rect l="0" t="0" r="r" b="b"/>
                <a:pathLst>
                  <a:path w="3" h="8">
                    <a:moveTo>
                      <a:pt x="2" y="0"/>
                    </a:moveTo>
                    <a:cubicBezTo>
                      <a:pt x="2" y="2"/>
                      <a:pt x="2" y="3"/>
                      <a:pt x="2" y="5"/>
                    </a:cubicBezTo>
                    <a:cubicBezTo>
                      <a:pt x="2" y="6"/>
                      <a:pt x="0" y="8"/>
                      <a:pt x="0" y="8"/>
                    </a:cubicBezTo>
                    <a:cubicBezTo>
                      <a:pt x="1" y="8"/>
                      <a:pt x="3" y="7"/>
                      <a:pt x="3" y="5"/>
                    </a:cubicBezTo>
                    <a:lnTo>
                      <a:pt x="3" y="0"/>
                    </a:lnTo>
                    <a:lnTo>
                      <a:pt x="2" y="0"/>
                    </a:lnTo>
                  </a:path>
                </a:pathLst>
              </a:custGeom>
              <a:solidFill>
                <a:srgbClr val="EFEFEF"/>
              </a:solidFill>
              <a:ln w="0">
                <a:solidFill>
                  <a:srgbClr val="25221E"/>
                </a:solidFill>
                <a:prstDash val="solid"/>
                <a:round/>
                <a:headEnd/>
                <a:tailEnd/>
              </a:ln>
            </p:spPr>
            <p:txBody>
              <a:bodyPr/>
              <a:lstStyle/>
              <a:p>
                <a:endParaRPr lang="en-US"/>
              </a:p>
            </p:txBody>
          </p:sp>
          <p:sp>
            <p:nvSpPr>
              <p:cNvPr id="442667" name="Rectangle 299"/>
              <p:cNvSpPr>
                <a:spLocks noChangeArrowheads="1"/>
              </p:cNvSpPr>
              <p:nvPr/>
            </p:nvSpPr>
            <p:spPr bwMode="auto">
              <a:xfrm>
                <a:off x="876" y="2095"/>
                <a:ext cx="6" cy="7"/>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68" name="Rectangle 300"/>
              <p:cNvSpPr>
                <a:spLocks noChangeArrowheads="1"/>
              </p:cNvSpPr>
              <p:nvPr/>
            </p:nvSpPr>
            <p:spPr bwMode="auto">
              <a:xfrm>
                <a:off x="869" y="2095"/>
                <a:ext cx="13" cy="7"/>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69" name="Rectangle 301"/>
              <p:cNvSpPr>
                <a:spLocks noChangeArrowheads="1"/>
              </p:cNvSpPr>
              <p:nvPr/>
            </p:nvSpPr>
            <p:spPr bwMode="auto">
              <a:xfrm>
                <a:off x="863" y="2095"/>
                <a:ext cx="13" cy="7"/>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0" name="Rectangle 302"/>
              <p:cNvSpPr>
                <a:spLocks noChangeArrowheads="1"/>
              </p:cNvSpPr>
              <p:nvPr/>
            </p:nvSpPr>
            <p:spPr bwMode="auto">
              <a:xfrm>
                <a:off x="857" y="2095"/>
                <a:ext cx="12" cy="7"/>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1" name="Rectangle 303"/>
              <p:cNvSpPr>
                <a:spLocks noChangeArrowheads="1"/>
              </p:cNvSpPr>
              <p:nvPr/>
            </p:nvSpPr>
            <p:spPr bwMode="auto">
              <a:xfrm>
                <a:off x="851" y="2095"/>
                <a:ext cx="12" cy="7"/>
              </a:xfrm>
              <a:prstGeom prst="rect">
                <a:avLst/>
              </a:prstGeom>
              <a:solidFill>
                <a:srgbClr val="9C9B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2" name="Rectangle 304"/>
              <p:cNvSpPr>
                <a:spLocks noChangeArrowheads="1"/>
              </p:cNvSpPr>
              <p:nvPr/>
            </p:nvSpPr>
            <p:spPr bwMode="auto">
              <a:xfrm>
                <a:off x="844" y="2095"/>
                <a:ext cx="13" cy="7"/>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3" name="Rectangle 305"/>
              <p:cNvSpPr>
                <a:spLocks noChangeArrowheads="1"/>
              </p:cNvSpPr>
              <p:nvPr/>
            </p:nvSpPr>
            <p:spPr bwMode="auto">
              <a:xfrm>
                <a:off x="838" y="2095"/>
                <a:ext cx="13" cy="7"/>
              </a:xfrm>
              <a:prstGeom prst="rect">
                <a:avLst/>
              </a:prstGeom>
              <a:solidFill>
                <a:srgbClr val="A1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4" name="Rectangle 306"/>
              <p:cNvSpPr>
                <a:spLocks noChangeArrowheads="1"/>
              </p:cNvSpPr>
              <p:nvPr/>
            </p:nvSpPr>
            <p:spPr bwMode="auto">
              <a:xfrm>
                <a:off x="832" y="2095"/>
                <a:ext cx="12" cy="7"/>
              </a:xfrm>
              <a:prstGeom prst="rect">
                <a:avLst/>
              </a:prstGeom>
              <a:solidFill>
                <a:srgbClr val="A3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5" name="Rectangle 307"/>
              <p:cNvSpPr>
                <a:spLocks noChangeArrowheads="1"/>
              </p:cNvSpPr>
              <p:nvPr/>
            </p:nvSpPr>
            <p:spPr bwMode="auto">
              <a:xfrm>
                <a:off x="825" y="2095"/>
                <a:ext cx="13" cy="7"/>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6" name="Rectangle 308"/>
              <p:cNvSpPr>
                <a:spLocks noChangeArrowheads="1"/>
              </p:cNvSpPr>
              <p:nvPr/>
            </p:nvSpPr>
            <p:spPr bwMode="auto">
              <a:xfrm>
                <a:off x="819" y="2095"/>
                <a:ext cx="13" cy="7"/>
              </a:xfrm>
              <a:prstGeom prst="rect">
                <a:avLst/>
              </a:prstGeom>
              <a:solidFill>
                <a:srgbClr val="A7A6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7" name="Rectangle 309"/>
              <p:cNvSpPr>
                <a:spLocks noChangeArrowheads="1"/>
              </p:cNvSpPr>
              <p:nvPr/>
            </p:nvSpPr>
            <p:spPr bwMode="auto">
              <a:xfrm>
                <a:off x="813" y="2095"/>
                <a:ext cx="12" cy="7"/>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8" name="Rectangle 310"/>
              <p:cNvSpPr>
                <a:spLocks noChangeArrowheads="1"/>
              </p:cNvSpPr>
              <p:nvPr/>
            </p:nvSpPr>
            <p:spPr bwMode="auto">
              <a:xfrm>
                <a:off x="806" y="2095"/>
                <a:ext cx="13" cy="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79" name="Rectangle 311"/>
              <p:cNvSpPr>
                <a:spLocks noChangeArrowheads="1"/>
              </p:cNvSpPr>
              <p:nvPr/>
            </p:nvSpPr>
            <p:spPr bwMode="auto">
              <a:xfrm>
                <a:off x="800" y="2095"/>
                <a:ext cx="13" cy="7"/>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0" name="Rectangle 312"/>
              <p:cNvSpPr>
                <a:spLocks noChangeArrowheads="1"/>
              </p:cNvSpPr>
              <p:nvPr/>
            </p:nvSpPr>
            <p:spPr bwMode="auto">
              <a:xfrm>
                <a:off x="794" y="2095"/>
                <a:ext cx="12"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1" name="Rectangle 313"/>
              <p:cNvSpPr>
                <a:spLocks noChangeArrowheads="1"/>
              </p:cNvSpPr>
              <p:nvPr/>
            </p:nvSpPr>
            <p:spPr bwMode="auto">
              <a:xfrm>
                <a:off x="787" y="2095"/>
                <a:ext cx="13"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2" name="Rectangle 314"/>
              <p:cNvSpPr>
                <a:spLocks noChangeArrowheads="1"/>
              </p:cNvSpPr>
              <p:nvPr/>
            </p:nvSpPr>
            <p:spPr bwMode="auto">
              <a:xfrm>
                <a:off x="781" y="2095"/>
                <a:ext cx="13" cy="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3" name="Rectangle 315"/>
              <p:cNvSpPr>
                <a:spLocks noChangeArrowheads="1"/>
              </p:cNvSpPr>
              <p:nvPr/>
            </p:nvSpPr>
            <p:spPr bwMode="auto">
              <a:xfrm>
                <a:off x="775" y="2095"/>
                <a:ext cx="12" cy="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4" name="Rectangle 316"/>
              <p:cNvSpPr>
                <a:spLocks noChangeArrowheads="1"/>
              </p:cNvSpPr>
              <p:nvPr/>
            </p:nvSpPr>
            <p:spPr bwMode="auto">
              <a:xfrm>
                <a:off x="769" y="2095"/>
                <a:ext cx="12" cy="7"/>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5" name="Rectangle 317"/>
              <p:cNvSpPr>
                <a:spLocks noChangeArrowheads="1"/>
              </p:cNvSpPr>
              <p:nvPr/>
            </p:nvSpPr>
            <p:spPr bwMode="auto">
              <a:xfrm>
                <a:off x="762" y="2095"/>
                <a:ext cx="13" cy="7"/>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6" name="Rectangle 318"/>
              <p:cNvSpPr>
                <a:spLocks noChangeArrowheads="1"/>
              </p:cNvSpPr>
              <p:nvPr/>
            </p:nvSpPr>
            <p:spPr bwMode="auto">
              <a:xfrm>
                <a:off x="756" y="2095"/>
                <a:ext cx="13" cy="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7" name="Rectangle 319"/>
              <p:cNvSpPr>
                <a:spLocks noChangeArrowheads="1"/>
              </p:cNvSpPr>
              <p:nvPr/>
            </p:nvSpPr>
            <p:spPr bwMode="auto">
              <a:xfrm>
                <a:off x="750" y="2095"/>
                <a:ext cx="12" cy="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8" name="Rectangle 320"/>
              <p:cNvSpPr>
                <a:spLocks noChangeArrowheads="1"/>
              </p:cNvSpPr>
              <p:nvPr/>
            </p:nvSpPr>
            <p:spPr bwMode="auto">
              <a:xfrm>
                <a:off x="743" y="2095"/>
                <a:ext cx="13" cy="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89" name="Rectangle 321"/>
              <p:cNvSpPr>
                <a:spLocks noChangeArrowheads="1"/>
              </p:cNvSpPr>
              <p:nvPr/>
            </p:nvSpPr>
            <p:spPr bwMode="auto">
              <a:xfrm>
                <a:off x="737" y="2095"/>
                <a:ext cx="13" cy="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0" name="Rectangle 322"/>
              <p:cNvSpPr>
                <a:spLocks noChangeArrowheads="1"/>
              </p:cNvSpPr>
              <p:nvPr/>
            </p:nvSpPr>
            <p:spPr bwMode="auto">
              <a:xfrm>
                <a:off x="731" y="2095"/>
                <a:ext cx="12" cy="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1" name="Rectangle 323"/>
              <p:cNvSpPr>
                <a:spLocks noChangeArrowheads="1"/>
              </p:cNvSpPr>
              <p:nvPr/>
            </p:nvSpPr>
            <p:spPr bwMode="auto">
              <a:xfrm>
                <a:off x="724" y="2095"/>
                <a:ext cx="13" cy="7"/>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2" name="Rectangle 324"/>
              <p:cNvSpPr>
                <a:spLocks noChangeArrowheads="1"/>
              </p:cNvSpPr>
              <p:nvPr/>
            </p:nvSpPr>
            <p:spPr bwMode="auto">
              <a:xfrm>
                <a:off x="718" y="2095"/>
                <a:ext cx="13" cy="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3" name="Rectangle 325"/>
              <p:cNvSpPr>
                <a:spLocks noChangeArrowheads="1"/>
              </p:cNvSpPr>
              <p:nvPr/>
            </p:nvSpPr>
            <p:spPr bwMode="auto">
              <a:xfrm>
                <a:off x="712" y="2095"/>
                <a:ext cx="12" cy="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4" name="Rectangle 326"/>
              <p:cNvSpPr>
                <a:spLocks noChangeArrowheads="1"/>
              </p:cNvSpPr>
              <p:nvPr/>
            </p:nvSpPr>
            <p:spPr bwMode="auto">
              <a:xfrm>
                <a:off x="705" y="2095"/>
                <a:ext cx="13" cy="7"/>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5" name="Rectangle 327"/>
              <p:cNvSpPr>
                <a:spLocks noChangeArrowheads="1"/>
              </p:cNvSpPr>
              <p:nvPr/>
            </p:nvSpPr>
            <p:spPr bwMode="auto">
              <a:xfrm>
                <a:off x="699" y="2095"/>
                <a:ext cx="13" cy="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6" name="Rectangle 328"/>
              <p:cNvSpPr>
                <a:spLocks noChangeArrowheads="1"/>
              </p:cNvSpPr>
              <p:nvPr/>
            </p:nvSpPr>
            <p:spPr bwMode="auto">
              <a:xfrm>
                <a:off x="693" y="2095"/>
                <a:ext cx="12" cy="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7" name="Rectangle 329"/>
              <p:cNvSpPr>
                <a:spLocks noChangeArrowheads="1"/>
              </p:cNvSpPr>
              <p:nvPr/>
            </p:nvSpPr>
            <p:spPr bwMode="auto">
              <a:xfrm>
                <a:off x="686" y="2095"/>
                <a:ext cx="13" cy="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8" name="Rectangle 330"/>
              <p:cNvSpPr>
                <a:spLocks noChangeArrowheads="1"/>
              </p:cNvSpPr>
              <p:nvPr/>
            </p:nvSpPr>
            <p:spPr bwMode="auto">
              <a:xfrm>
                <a:off x="680" y="2095"/>
                <a:ext cx="13" cy="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699" name="Rectangle 331"/>
              <p:cNvSpPr>
                <a:spLocks noChangeArrowheads="1"/>
              </p:cNvSpPr>
              <p:nvPr/>
            </p:nvSpPr>
            <p:spPr bwMode="auto">
              <a:xfrm>
                <a:off x="674" y="2095"/>
                <a:ext cx="12" cy="7"/>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0" name="Rectangle 332"/>
              <p:cNvSpPr>
                <a:spLocks noChangeArrowheads="1"/>
              </p:cNvSpPr>
              <p:nvPr/>
            </p:nvSpPr>
            <p:spPr bwMode="auto">
              <a:xfrm>
                <a:off x="668" y="2095"/>
                <a:ext cx="12" cy="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1" name="Rectangle 333"/>
              <p:cNvSpPr>
                <a:spLocks noChangeArrowheads="1"/>
              </p:cNvSpPr>
              <p:nvPr/>
            </p:nvSpPr>
            <p:spPr bwMode="auto">
              <a:xfrm>
                <a:off x="661" y="2095"/>
                <a:ext cx="13" cy="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2" name="Rectangle 334"/>
              <p:cNvSpPr>
                <a:spLocks noChangeArrowheads="1"/>
              </p:cNvSpPr>
              <p:nvPr/>
            </p:nvSpPr>
            <p:spPr bwMode="auto">
              <a:xfrm>
                <a:off x="655" y="2095"/>
                <a:ext cx="13" cy="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3" name="Rectangle 335"/>
              <p:cNvSpPr>
                <a:spLocks noChangeArrowheads="1"/>
              </p:cNvSpPr>
              <p:nvPr/>
            </p:nvSpPr>
            <p:spPr bwMode="auto">
              <a:xfrm>
                <a:off x="649" y="2095"/>
                <a:ext cx="12" cy="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4" name="Rectangle 336"/>
              <p:cNvSpPr>
                <a:spLocks noChangeArrowheads="1"/>
              </p:cNvSpPr>
              <p:nvPr/>
            </p:nvSpPr>
            <p:spPr bwMode="auto">
              <a:xfrm>
                <a:off x="642" y="2095"/>
                <a:ext cx="13" cy="7"/>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5" name="Rectangle 337"/>
              <p:cNvSpPr>
                <a:spLocks noChangeArrowheads="1"/>
              </p:cNvSpPr>
              <p:nvPr/>
            </p:nvSpPr>
            <p:spPr bwMode="auto">
              <a:xfrm>
                <a:off x="636" y="2095"/>
                <a:ext cx="13" cy="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6" name="Rectangle 338"/>
              <p:cNvSpPr>
                <a:spLocks noChangeArrowheads="1"/>
              </p:cNvSpPr>
              <p:nvPr/>
            </p:nvSpPr>
            <p:spPr bwMode="auto">
              <a:xfrm>
                <a:off x="630" y="2095"/>
                <a:ext cx="12" cy="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7" name="Rectangle 339"/>
              <p:cNvSpPr>
                <a:spLocks noChangeArrowheads="1"/>
              </p:cNvSpPr>
              <p:nvPr/>
            </p:nvSpPr>
            <p:spPr bwMode="auto">
              <a:xfrm>
                <a:off x="623" y="2095"/>
                <a:ext cx="13" cy="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8" name="Rectangle 340"/>
              <p:cNvSpPr>
                <a:spLocks noChangeArrowheads="1"/>
              </p:cNvSpPr>
              <p:nvPr/>
            </p:nvSpPr>
            <p:spPr bwMode="auto">
              <a:xfrm>
                <a:off x="617" y="2095"/>
                <a:ext cx="13" cy="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09" name="Rectangle 341"/>
              <p:cNvSpPr>
                <a:spLocks noChangeArrowheads="1"/>
              </p:cNvSpPr>
              <p:nvPr/>
            </p:nvSpPr>
            <p:spPr bwMode="auto">
              <a:xfrm>
                <a:off x="611" y="2095"/>
                <a:ext cx="12"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0" name="Rectangle 342"/>
              <p:cNvSpPr>
                <a:spLocks noChangeArrowheads="1"/>
              </p:cNvSpPr>
              <p:nvPr/>
            </p:nvSpPr>
            <p:spPr bwMode="auto">
              <a:xfrm>
                <a:off x="604" y="2095"/>
                <a:ext cx="13"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1" name="Rectangle 343"/>
              <p:cNvSpPr>
                <a:spLocks noChangeArrowheads="1"/>
              </p:cNvSpPr>
              <p:nvPr/>
            </p:nvSpPr>
            <p:spPr bwMode="auto">
              <a:xfrm>
                <a:off x="598" y="2095"/>
                <a:ext cx="13" cy="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2" name="Rectangle 344"/>
              <p:cNvSpPr>
                <a:spLocks noChangeArrowheads="1"/>
              </p:cNvSpPr>
              <p:nvPr/>
            </p:nvSpPr>
            <p:spPr bwMode="auto">
              <a:xfrm>
                <a:off x="592" y="2095"/>
                <a:ext cx="12" cy="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3" name="Rectangle 345"/>
              <p:cNvSpPr>
                <a:spLocks noChangeArrowheads="1"/>
              </p:cNvSpPr>
              <p:nvPr/>
            </p:nvSpPr>
            <p:spPr bwMode="auto">
              <a:xfrm>
                <a:off x="585"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4" name="Rectangle 346"/>
              <p:cNvSpPr>
                <a:spLocks noChangeArrowheads="1"/>
              </p:cNvSpPr>
              <p:nvPr/>
            </p:nvSpPr>
            <p:spPr bwMode="auto">
              <a:xfrm>
                <a:off x="579"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5" name="Rectangle 347"/>
              <p:cNvSpPr>
                <a:spLocks noChangeArrowheads="1"/>
              </p:cNvSpPr>
              <p:nvPr/>
            </p:nvSpPr>
            <p:spPr bwMode="auto">
              <a:xfrm>
                <a:off x="573" y="2095"/>
                <a:ext cx="12"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6" name="Rectangle 348"/>
              <p:cNvSpPr>
                <a:spLocks noChangeArrowheads="1"/>
              </p:cNvSpPr>
              <p:nvPr/>
            </p:nvSpPr>
            <p:spPr bwMode="auto">
              <a:xfrm>
                <a:off x="567" y="2095"/>
                <a:ext cx="12"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7" name="Rectangle 349"/>
              <p:cNvSpPr>
                <a:spLocks noChangeArrowheads="1"/>
              </p:cNvSpPr>
              <p:nvPr/>
            </p:nvSpPr>
            <p:spPr bwMode="auto">
              <a:xfrm>
                <a:off x="560"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8" name="Rectangle 350"/>
              <p:cNvSpPr>
                <a:spLocks noChangeArrowheads="1"/>
              </p:cNvSpPr>
              <p:nvPr/>
            </p:nvSpPr>
            <p:spPr bwMode="auto">
              <a:xfrm>
                <a:off x="554"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19" name="Rectangle 351"/>
              <p:cNvSpPr>
                <a:spLocks noChangeArrowheads="1"/>
              </p:cNvSpPr>
              <p:nvPr/>
            </p:nvSpPr>
            <p:spPr bwMode="auto">
              <a:xfrm>
                <a:off x="548" y="2095"/>
                <a:ext cx="12"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0" name="Rectangle 352"/>
              <p:cNvSpPr>
                <a:spLocks noChangeArrowheads="1"/>
              </p:cNvSpPr>
              <p:nvPr/>
            </p:nvSpPr>
            <p:spPr bwMode="auto">
              <a:xfrm>
                <a:off x="541"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1" name="Rectangle 353"/>
              <p:cNvSpPr>
                <a:spLocks noChangeArrowheads="1"/>
              </p:cNvSpPr>
              <p:nvPr/>
            </p:nvSpPr>
            <p:spPr bwMode="auto">
              <a:xfrm>
                <a:off x="535"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2" name="Rectangle 354"/>
              <p:cNvSpPr>
                <a:spLocks noChangeArrowheads="1"/>
              </p:cNvSpPr>
              <p:nvPr/>
            </p:nvSpPr>
            <p:spPr bwMode="auto">
              <a:xfrm>
                <a:off x="529" y="2095"/>
                <a:ext cx="12"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3" name="Rectangle 355"/>
              <p:cNvSpPr>
                <a:spLocks noChangeArrowheads="1"/>
              </p:cNvSpPr>
              <p:nvPr/>
            </p:nvSpPr>
            <p:spPr bwMode="auto">
              <a:xfrm>
                <a:off x="522" y="2095"/>
                <a:ext cx="13" cy="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4" name="Rectangle 356"/>
              <p:cNvSpPr>
                <a:spLocks noChangeArrowheads="1"/>
              </p:cNvSpPr>
              <p:nvPr/>
            </p:nvSpPr>
            <p:spPr bwMode="auto">
              <a:xfrm>
                <a:off x="516" y="2095"/>
                <a:ext cx="13" cy="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5" name="Rectangle 357"/>
              <p:cNvSpPr>
                <a:spLocks noChangeArrowheads="1"/>
              </p:cNvSpPr>
              <p:nvPr/>
            </p:nvSpPr>
            <p:spPr bwMode="auto">
              <a:xfrm>
                <a:off x="510" y="2095"/>
                <a:ext cx="12" cy="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6" name="Rectangle 358"/>
              <p:cNvSpPr>
                <a:spLocks noChangeArrowheads="1"/>
              </p:cNvSpPr>
              <p:nvPr/>
            </p:nvSpPr>
            <p:spPr bwMode="auto">
              <a:xfrm>
                <a:off x="503" y="2095"/>
                <a:ext cx="13" cy="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7" name="Rectangle 359"/>
              <p:cNvSpPr>
                <a:spLocks noChangeArrowheads="1"/>
              </p:cNvSpPr>
              <p:nvPr/>
            </p:nvSpPr>
            <p:spPr bwMode="auto">
              <a:xfrm>
                <a:off x="497" y="2095"/>
                <a:ext cx="13" cy="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8" name="Rectangle 360"/>
              <p:cNvSpPr>
                <a:spLocks noChangeArrowheads="1"/>
              </p:cNvSpPr>
              <p:nvPr/>
            </p:nvSpPr>
            <p:spPr bwMode="auto">
              <a:xfrm>
                <a:off x="491" y="2095"/>
                <a:ext cx="12" cy="7"/>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29" name="Rectangle 361"/>
              <p:cNvSpPr>
                <a:spLocks noChangeArrowheads="1"/>
              </p:cNvSpPr>
              <p:nvPr/>
            </p:nvSpPr>
            <p:spPr bwMode="auto">
              <a:xfrm>
                <a:off x="485" y="2095"/>
                <a:ext cx="12" cy="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0" name="Rectangle 362"/>
              <p:cNvSpPr>
                <a:spLocks noChangeArrowheads="1"/>
              </p:cNvSpPr>
              <p:nvPr/>
            </p:nvSpPr>
            <p:spPr bwMode="auto">
              <a:xfrm>
                <a:off x="478" y="2095"/>
                <a:ext cx="13" cy="7"/>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1" name="Rectangle 363"/>
              <p:cNvSpPr>
                <a:spLocks noChangeArrowheads="1"/>
              </p:cNvSpPr>
              <p:nvPr/>
            </p:nvSpPr>
            <p:spPr bwMode="auto">
              <a:xfrm>
                <a:off x="472" y="2095"/>
                <a:ext cx="13" cy="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2" name="Rectangle 364"/>
              <p:cNvSpPr>
                <a:spLocks noChangeArrowheads="1"/>
              </p:cNvSpPr>
              <p:nvPr/>
            </p:nvSpPr>
            <p:spPr bwMode="auto">
              <a:xfrm>
                <a:off x="466" y="2095"/>
                <a:ext cx="12" cy="7"/>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3" name="Rectangle 365"/>
              <p:cNvSpPr>
                <a:spLocks noChangeArrowheads="1"/>
              </p:cNvSpPr>
              <p:nvPr/>
            </p:nvSpPr>
            <p:spPr bwMode="auto">
              <a:xfrm>
                <a:off x="459" y="2095"/>
                <a:ext cx="13" cy="7"/>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4" name="Rectangle 366"/>
              <p:cNvSpPr>
                <a:spLocks noChangeArrowheads="1"/>
              </p:cNvSpPr>
              <p:nvPr/>
            </p:nvSpPr>
            <p:spPr bwMode="auto">
              <a:xfrm>
                <a:off x="453" y="2095"/>
                <a:ext cx="13" cy="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5" name="Rectangle 367"/>
              <p:cNvSpPr>
                <a:spLocks noChangeArrowheads="1"/>
              </p:cNvSpPr>
              <p:nvPr/>
            </p:nvSpPr>
            <p:spPr bwMode="auto">
              <a:xfrm>
                <a:off x="447" y="2095"/>
                <a:ext cx="12" cy="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6" name="Rectangle 368"/>
              <p:cNvSpPr>
                <a:spLocks noChangeArrowheads="1"/>
              </p:cNvSpPr>
              <p:nvPr/>
            </p:nvSpPr>
            <p:spPr bwMode="auto">
              <a:xfrm>
                <a:off x="440" y="2095"/>
                <a:ext cx="13"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7" name="Rectangle 369"/>
              <p:cNvSpPr>
                <a:spLocks noChangeArrowheads="1"/>
              </p:cNvSpPr>
              <p:nvPr/>
            </p:nvSpPr>
            <p:spPr bwMode="auto">
              <a:xfrm>
                <a:off x="447" y="2095"/>
                <a:ext cx="0"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38" name="Rectangle 370"/>
              <p:cNvSpPr>
                <a:spLocks noChangeArrowheads="1"/>
              </p:cNvSpPr>
              <p:nvPr/>
            </p:nvSpPr>
            <p:spPr bwMode="auto">
              <a:xfrm>
                <a:off x="447" y="2095"/>
                <a:ext cx="435" cy="7"/>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739" name="Rectangle 371"/>
              <p:cNvSpPr>
                <a:spLocks noChangeArrowheads="1"/>
              </p:cNvSpPr>
              <p:nvPr/>
            </p:nvSpPr>
            <p:spPr bwMode="auto">
              <a:xfrm>
                <a:off x="680" y="2070"/>
                <a:ext cx="6" cy="25"/>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0" name="Rectangle 372"/>
              <p:cNvSpPr>
                <a:spLocks noChangeArrowheads="1"/>
              </p:cNvSpPr>
              <p:nvPr/>
            </p:nvSpPr>
            <p:spPr bwMode="auto">
              <a:xfrm>
                <a:off x="674" y="2070"/>
                <a:ext cx="12" cy="25"/>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1" name="Rectangle 373"/>
              <p:cNvSpPr>
                <a:spLocks noChangeArrowheads="1"/>
              </p:cNvSpPr>
              <p:nvPr/>
            </p:nvSpPr>
            <p:spPr bwMode="auto">
              <a:xfrm>
                <a:off x="668" y="2070"/>
                <a:ext cx="12" cy="25"/>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2" name="Rectangle 374"/>
              <p:cNvSpPr>
                <a:spLocks noChangeArrowheads="1"/>
              </p:cNvSpPr>
              <p:nvPr/>
            </p:nvSpPr>
            <p:spPr bwMode="auto">
              <a:xfrm>
                <a:off x="661" y="2070"/>
                <a:ext cx="13" cy="25"/>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3" name="Rectangle 375"/>
              <p:cNvSpPr>
                <a:spLocks noChangeArrowheads="1"/>
              </p:cNvSpPr>
              <p:nvPr/>
            </p:nvSpPr>
            <p:spPr bwMode="auto">
              <a:xfrm>
                <a:off x="655" y="2070"/>
                <a:ext cx="13" cy="25"/>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4" name="Rectangle 376"/>
              <p:cNvSpPr>
                <a:spLocks noChangeArrowheads="1"/>
              </p:cNvSpPr>
              <p:nvPr/>
            </p:nvSpPr>
            <p:spPr bwMode="auto">
              <a:xfrm>
                <a:off x="649" y="2070"/>
                <a:ext cx="12" cy="25"/>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5" name="Rectangle 377"/>
              <p:cNvSpPr>
                <a:spLocks noChangeArrowheads="1"/>
              </p:cNvSpPr>
              <p:nvPr/>
            </p:nvSpPr>
            <p:spPr bwMode="auto">
              <a:xfrm>
                <a:off x="642" y="2070"/>
                <a:ext cx="13" cy="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6" name="Rectangle 378"/>
              <p:cNvSpPr>
                <a:spLocks noChangeArrowheads="1"/>
              </p:cNvSpPr>
              <p:nvPr/>
            </p:nvSpPr>
            <p:spPr bwMode="auto">
              <a:xfrm>
                <a:off x="636" y="2070"/>
                <a:ext cx="13" cy="25"/>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7" name="Rectangle 379"/>
              <p:cNvSpPr>
                <a:spLocks noChangeArrowheads="1"/>
              </p:cNvSpPr>
              <p:nvPr/>
            </p:nvSpPr>
            <p:spPr bwMode="auto">
              <a:xfrm>
                <a:off x="642" y="2070"/>
                <a:ext cx="0" cy="25"/>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48" name="Rectangle 380"/>
              <p:cNvSpPr>
                <a:spLocks noChangeArrowheads="1"/>
              </p:cNvSpPr>
              <p:nvPr/>
            </p:nvSpPr>
            <p:spPr bwMode="auto">
              <a:xfrm>
                <a:off x="642" y="2070"/>
                <a:ext cx="44" cy="25"/>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749" name="Rectangle 381"/>
              <p:cNvSpPr>
                <a:spLocks noChangeArrowheads="1"/>
              </p:cNvSpPr>
              <p:nvPr/>
            </p:nvSpPr>
            <p:spPr bwMode="auto">
              <a:xfrm>
                <a:off x="623" y="2537"/>
                <a:ext cx="7" cy="51"/>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0" name="Rectangle 382"/>
              <p:cNvSpPr>
                <a:spLocks noChangeArrowheads="1"/>
              </p:cNvSpPr>
              <p:nvPr/>
            </p:nvSpPr>
            <p:spPr bwMode="auto">
              <a:xfrm>
                <a:off x="617" y="2537"/>
                <a:ext cx="13" cy="51"/>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1" name="Rectangle 383"/>
              <p:cNvSpPr>
                <a:spLocks noChangeArrowheads="1"/>
              </p:cNvSpPr>
              <p:nvPr/>
            </p:nvSpPr>
            <p:spPr bwMode="auto">
              <a:xfrm>
                <a:off x="611" y="2537"/>
                <a:ext cx="12" cy="51"/>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2" name="Rectangle 384"/>
              <p:cNvSpPr>
                <a:spLocks noChangeArrowheads="1"/>
              </p:cNvSpPr>
              <p:nvPr/>
            </p:nvSpPr>
            <p:spPr bwMode="auto">
              <a:xfrm>
                <a:off x="604" y="2537"/>
                <a:ext cx="13" cy="51"/>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3" name="Rectangle 385"/>
              <p:cNvSpPr>
                <a:spLocks noChangeArrowheads="1"/>
              </p:cNvSpPr>
              <p:nvPr/>
            </p:nvSpPr>
            <p:spPr bwMode="auto">
              <a:xfrm>
                <a:off x="598" y="2537"/>
                <a:ext cx="13" cy="51"/>
              </a:xfrm>
              <a:prstGeom prst="rect">
                <a:avLst/>
              </a:prstGeom>
              <a:solidFill>
                <a:srgbClr val="008A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4" name="Rectangle 386"/>
              <p:cNvSpPr>
                <a:spLocks noChangeArrowheads="1"/>
              </p:cNvSpPr>
              <p:nvPr/>
            </p:nvSpPr>
            <p:spPr bwMode="auto">
              <a:xfrm>
                <a:off x="592" y="2537"/>
                <a:ext cx="12" cy="51"/>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5" name="Rectangle 387"/>
              <p:cNvSpPr>
                <a:spLocks noChangeArrowheads="1"/>
              </p:cNvSpPr>
              <p:nvPr/>
            </p:nvSpPr>
            <p:spPr bwMode="auto">
              <a:xfrm>
                <a:off x="585" y="2537"/>
                <a:ext cx="13" cy="51"/>
              </a:xfrm>
              <a:prstGeom prst="rect">
                <a:avLst/>
              </a:prstGeom>
              <a:solidFill>
                <a:srgbClr val="009A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6" name="Rectangle 388"/>
              <p:cNvSpPr>
                <a:spLocks noChangeArrowheads="1"/>
              </p:cNvSpPr>
              <p:nvPr/>
            </p:nvSpPr>
            <p:spPr bwMode="auto">
              <a:xfrm>
                <a:off x="579" y="2537"/>
                <a:ext cx="13" cy="51"/>
              </a:xfrm>
              <a:prstGeom prst="rect">
                <a:avLst/>
              </a:prstGeom>
              <a:solidFill>
                <a:srgbClr val="00A1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7" name="Rectangle 389"/>
              <p:cNvSpPr>
                <a:spLocks noChangeArrowheads="1"/>
              </p:cNvSpPr>
              <p:nvPr/>
            </p:nvSpPr>
            <p:spPr bwMode="auto">
              <a:xfrm>
                <a:off x="573" y="2537"/>
                <a:ext cx="12" cy="51"/>
              </a:xfrm>
              <a:prstGeom prst="rect">
                <a:avLst/>
              </a:prstGeom>
              <a:solidFill>
                <a:srgbClr val="00A8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8" name="Rectangle 390"/>
              <p:cNvSpPr>
                <a:spLocks noChangeArrowheads="1"/>
              </p:cNvSpPr>
              <p:nvPr/>
            </p:nvSpPr>
            <p:spPr bwMode="auto">
              <a:xfrm>
                <a:off x="567" y="2537"/>
                <a:ext cx="12" cy="51"/>
              </a:xfrm>
              <a:prstGeom prst="rect">
                <a:avLst/>
              </a:prstGeom>
              <a:solidFill>
                <a:srgbClr val="27B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59" name="Rectangle 391"/>
              <p:cNvSpPr>
                <a:spLocks noChangeArrowheads="1"/>
              </p:cNvSpPr>
              <p:nvPr/>
            </p:nvSpPr>
            <p:spPr bwMode="auto">
              <a:xfrm>
                <a:off x="567" y="2537"/>
                <a:ext cx="6" cy="51"/>
              </a:xfrm>
              <a:prstGeom prst="rect">
                <a:avLst/>
              </a:prstGeom>
              <a:solidFill>
                <a:srgbClr val="4FBA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0" name="Rectangle 392"/>
              <p:cNvSpPr>
                <a:spLocks noChangeArrowheads="1"/>
              </p:cNvSpPr>
              <p:nvPr/>
            </p:nvSpPr>
            <p:spPr bwMode="auto">
              <a:xfrm>
                <a:off x="560" y="2537"/>
                <a:ext cx="7" cy="51"/>
              </a:xfrm>
              <a:prstGeom prst="rect">
                <a:avLst/>
              </a:prstGeom>
              <a:solidFill>
                <a:srgbClr val="75C5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1" name="Rectangle 393"/>
              <p:cNvSpPr>
                <a:spLocks noChangeArrowheads="1"/>
              </p:cNvSpPr>
              <p:nvPr/>
            </p:nvSpPr>
            <p:spPr bwMode="auto">
              <a:xfrm>
                <a:off x="554" y="2537"/>
                <a:ext cx="13" cy="51"/>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2" name="Rectangle 394"/>
              <p:cNvSpPr>
                <a:spLocks noChangeArrowheads="1"/>
              </p:cNvSpPr>
              <p:nvPr/>
            </p:nvSpPr>
            <p:spPr bwMode="auto">
              <a:xfrm>
                <a:off x="548" y="2537"/>
                <a:ext cx="12" cy="51"/>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3" name="Rectangle 395"/>
              <p:cNvSpPr>
                <a:spLocks noChangeArrowheads="1"/>
              </p:cNvSpPr>
              <p:nvPr/>
            </p:nvSpPr>
            <p:spPr bwMode="auto">
              <a:xfrm>
                <a:off x="541" y="2537"/>
                <a:ext cx="13" cy="51"/>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4" name="Rectangle 396"/>
              <p:cNvSpPr>
                <a:spLocks noChangeArrowheads="1"/>
              </p:cNvSpPr>
              <p:nvPr/>
            </p:nvSpPr>
            <p:spPr bwMode="auto">
              <a:xfrm>
                <a:off x="535" y="2537"/>
                <a:ext cx="13" cy="51"/>
              </a:xfrm>
              <a:prstGeom prst="rect">
                <a:avLst/>
              </a:prstGeom>
              <a:solidFill>
                <a:srgbClr val="10B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5" name="Rectangle 397"/>
              <p:cNvSpPr>
                <a:spLocks noChangeArrowheads="1"/>
              </p:cNvSpPr>
              <p:nvPr/>
            </p:nvSpPr>
            <p:spPr bwMode="auto">
              <a:xfrm>
                <a:off x="529" y="2537"/>
                <a:ext cx="12" cy="51"/>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6" name="Rectangle 398"/>
              <p:cNvSpPr>
                <a:spLocks noChangeArrowheads="1"/>
              </p:cNvSpPr>
              <p:nvPr/>
            </p:nvSpPr>
            <p:spPr bwMode="auto">
              <a:xfrm>
                <a:off x="535" y="2537"/>
                <a:ext cx="0" cy="51"/>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7" name="Freeform 399"/>
              <p:cNvSpPr>
                <a:spLocks/>
              </p:cNvSpPr>
              <p:nvPr/>
            </p:nvSpPr>
            <p:spPr bwMode="auto">
              <a:xfrm>
                <a:off x="535" y="2537"/>
                <a:ext cx="95" cy="51"/>
              </a:xfrm>
              <a:custGeom>
                <a:avLst/>
                <a:gdLst>
                  <a:gd name="T0" fmla="*/ 2 w 15"/>
                  <a:gd name="T1" fmla="*/ 0 h 8"/>
                  <a:gd name="T2" fmla="*/ 15 w 15"/>
                  <a:gd name="T3" fmla="*/ 6 h 8"/>
                  <a:gd name="T4" fmla="*/ 15 w 15"/>
                  <a:gd name="T5" fmla="*/ 8 h 8"/>
                  <a:gd name="T6" fmla="*/ 0 w 15"/>
                  <a:gd name="T7" fmla="*/ 8 h 8"/>
                  <a:gd name="T8" fmla="*/ 0 w 15"/>
                  <a:gd name="T9" fmla="*/ 0 h 8"/>
                  <a:gd name="T10" fmla="*/ 2 w 15"/>
                  <a:gd name="T11" fmla="*/ 0 h 8"/>
                </a:gdLst>
                <a:ahLst/>
                <a:cxnLst>
                  <a:cxn ang="0">
                    <a:pos x="T0" y="T1"/>
                  </a:cxn>
                  <a:cxn ang="0">
                    <a:pos x="T2" y="T3"/>
                  </a:cxn>
                  <a:cxn ang="0">
                    <a:pos x="T4" y="T5"/>
                  </a:cxn>
                  <a:cxn ang="0">
                    <a:pos x="T6" y="T7"/>
                  </a:cxn>
                  <a:cxn ang="0">
                    <a:pos x="T8" y="T9"/>
                  </a:cxn>
                  <a:cxn ang="0">
                    <a:pos x="T10" y="T11"/>
                  </a:cxn>
                </a:cxnLst>
                <a:rect l="0" t="0" r="r" b="b"/>
                <a:pathLst>
                  <a:path w="15" h="8">
                    <a:moveTo>
                      <a:pt x="2" y="0"/>
                    </a:moveTo>
                    <a:cubicBezTo>
                      <a:pt x="6" y="3"/>
                      <a:pt x="10" y="5"/>
                      <a:pt x="15" y="6"/>
                    </a:cubicBezTo>
                    <a:lnTo>
                      <a:pt x="15" y="8"/>
                    </a:lnTo>
                    <a:lnTo>
                      <a:pt x="0" y="8"/>
                    </a:lnTo>
                    <a:lnTo>
                      <a:pt x="0" y="0"/>
                    </a:lnTo>
                    <a:lnTo>
                      <a:pt x="2" y="0"/>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768" name="Rectangle 400"/>
              <p:cNvSpPr>
                <a:spLocks noChangeArrowheads="1"/>
              </p:cNvSpPr>
              <p:nvPr/>
            </p:nvSpPr>
            <p:spPr bwMode="auto">
              <a:xfrm>
                <a:off x="800" y="2537"/>
                <a:ext cx="6" cy="51"/>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69" name="Rectangle 401"/>
              <p:cNvSpPr>
                <a:spLocks noChangeArrowheads="1"/>
              </p:cNvSpPr>
              <p:nvPr/>
            </p:nvSpPr>
            <p:spPr bwMode="auto">
              <a:xfrm>
                <a:off x="794" y="2537"/>
                <a:ext cx="12" cy="51"/>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0" name="Rectangle 402"/>
              <p:cNvSpPr>
                <a:spLocks noChangeArrowheads="1"/>
              </p:cNvSpPr>
              <p:nvPr/>
            </p:nvSpPr>
            <p:spPr bwMode="auto">
              <a:xfrm>
                <a:off x="787" y="2537"/>
                <a:ext cx="13" cy="51"/>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1" name="Rectangle 403"/>
              <p:cNvSpPr>
                <a:spLocks noChangeArrowheads="1"/>
              </p:cNvSpPr>
              <p:nvPr/>
            </p:nvSpPr>
            <p:spPr bwMode="auto">
              <a:xfrm>
                <a:off x="781" y="2537"/>
                <a:ext cx="13" cy="51"/>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2" name="Rectangle 404"/>
              <p:cNvSpPr>
                <a:spLocks noChangeArrowheads="1"/>
              </p:cNvSpPr>
              <p:nvPr/>
            </p:nvSpPr>
            <p:spPr bwMode="auto">
              <a:xfrm>
                <a:off x="775" y="2537"/>
                <a:ext cx="12" cy="51"/>
              </a:xfrm>
              <a:prstGeom prst="rect">
                <a:avLst/>
              </a:prstGeom>
              <a:solidFill>
                <a:srgbClr val="008A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3" name="Rectangle 405"/>
              <p:cNvSpPr>
                <a:spLocks noChangeArrowheads="1"/>
              </p:cNvSpPr>
              <p:nvPr/>
            </p:nvSpPr>
            <p:spPr bwMode="auto">
              <a:xfrm>
                <a:off x="769" y="2537"/>
                <a:ext cx="12" cy="51"/>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2774" name="Group 406"/>
            <p:cNvGrpSpPr>
              <a:grpSpLocks/>
            </p:cNvGrpSpPr>
            <p:nvPr/>
          </p:nvGrpSpPr>
          <p:grpSpPr bwMode="auto">
            <a:xfrm>
              <a:off x="434" y="2102"/>
              <a:ext cx="536" cy="555"/>
              <a:chOff x="434" y="2102"/>
              <a:chExt cx="536" cy="555"/>
            </a:xfrm>
          </p:grpSpPr>
          <p:sp>
            <p:nvSpPr>
              <p:cNvPr id="442775" name="Rectangle 407"/>
              <p:cNvSpPr>
                <a:spLocks noChangeArrowheads="1"/>
              </p:cNvSpPr>
              <p:nvPr/>
            </p:nvSpPr>
            <p:spPr bwMode="auto">
              <a:xfrm>
                <a:off x="762" y="2537"/>
                <a:ext cx="13" cy="51"/>
              </a:xfrm>
              <a:prstGeom prst="rect">
                <a:avLst/>
              </a:prstGeom>
              <a:solidFill>
                <a:srgbClr val="009A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6" name="Rectangle 408"/>
              <p:cNvSpPr>
                <a:spLocks noChangeArrowheads="1"/>
              </p:cNvSpPr>
              <p:nvPr/>
            </p:nvSpPr>
            <p:spPr bwMode="auto">
              <a:xfrm>
                <a:off x="756" y="2537"/>
                <a:ext cx="13" cy="51"/>
              </a:xfrm>
              <a:prstGeom prst="rect">
                <a:avLst/>
              </a:prstGeom>
              <a:solidFill>
                <a:srgbClr val="00A1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7" name="Rectangle 409"/>
              <p:cNvSpPr>
                <a:spLocks noChangeArrowheads="1"/>
              </p:cNvSpPr>
              <p:nvPr/>
            </p:nvSpPr>
            <p:spPr bwMode="auto">
              <a:xfrm>
                <a:off x="750" y="2537"/>
                <a:ext cx="12" cy="51"/>
              </a:xfrm>
              <a:prstGeom prst="rect">
                <a:avLst/>
              </a:prstGeom>
              <a:solidFill>
                <a:srgbClr val="00A8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8" name="Rectangle 410"/>
              <p:cNvSpPr>
                <a:spLocks noChangeArrowheads="1"/>
              </p:cNvSpPr>
              <p:nvPr/>
            </p:nvSpPr>
            <p:spPr bwMode="auto">
              <a:xfrm>
                <a:off x="743" y="2537"/>
                <a:ext cx="13" cy="51"/>
              </a:xfrm>
              <a:prstGeom prst="rect">
                <a:avLst/>
              </a:prstGeom>
              <a:solidFill>
                <a:srgbClr val="27B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79" name="Rectangle 411"/>
              <p:cNvSpPr>
                <a:spLocks noChangeArrowheads="1"/>
              </p:cNvSpPr>
              <p:nvPr/>
            </p:nvSpPr>
            <p:spPr bwMode="auto">
              <a:xfrm>
                <a:off x="737" y="2537"/>
                <a:ext cx="13" cy="51"/>
              </a:xfrm>
              <a:prstGeom prst="rect">
                <a:avLst/>
              </a:prstGeom>
              <a:solidFill>
                <a:srgbClr val="4FBA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0" name="Rectangle 412"/>
              <p:cNvSpPr>
                <a:spLocks noChangeArrowheads="1"/>
              </p:cNvSpPr>
              <p:nvPr/>
            </p:nvSpPr>
            <p:spPr bwMode="auto">
              <a:xfrm>
                <a:off x="731" y="2537"/>
                <a:ext cx="12" cy="51"/>
              </a:xfrm>
              <a:prstGeom prst="rect">
                <a:avLst/>
              </a:prstGeom>
              <a:solidFill>
                <a:srgbClr val="75C5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1" name="Rectangle 413"/>
              <p:cNvSpPr>
                <a:spLocks noChangeArrowheads="1"/>
              </p:cNvSpPr>
              <p:nvPr/>
            </p:nvSpPr>
            <p:spPr bwMode="auto">
              <a:xfrm>
                <a:off x="724" y="2537"/>
                <a:ext cx="13" cy="51"/>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2" name="Rectangle 414"/>
              <p:cNvSpPr>
                <a:spLocks noChangeArrowheads="1"/>
              </p:cNvSpPr>
              <p:nvPr/>
            </p:nvSpPr>
            <p:spPr bwMode="auto">
              <a:xfrm>
                <a:off x="718" y="2537"/>
                <a:ext cx="13" cy="51"/>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3" name="Rectangle 415"/>
              <p:cNvSpPr>
                <a:spLocks noChangeArrowheads="1"/>
              </p:cNvSpPr>
              <p:nvPr/>
            </p:nvSpPr>
            <p:spPr bwMode="auto">
              <a:xfrm>
                <a:off x="712" y="2537"/>
                <a:ext cx="12" cy="51"/>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4" name="Rectangle 416"/>
              <p:cNvSpPr>
                <a:spLocks noChangeArrowheads="1"/>
              </p:cNvSpPr>
              <p:nvPr/>
            </p:nvSpPr>
            <p:spPr bwMode="auto">
              <a:xfrm>
                <a:off x="705" y="2537"/>
                <a:ext cx="13" cy="51"/>
              </a:xfrm>
              <a:prstGeom prst="rect">
                <a:avLst/>
              </a:prstGeom>
              <a:solidFill>
                <a:srgbClr val="10B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5" name="Rectangle 417"/>
              <p:cNvSpPr>
                <a:spLocks noChangeArrowheads="1"/>
              </p:cNvSpPr>
              <p:nvPr/>
            </p:nvSpPr>
            <p:spPr bwMode="auto">
              <a:xfrm>
                <a:off x="699" y="2537"/>
                <a:ext cx="13" cy="51"/>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6" name="Rectangle 418"/>
              <p:cNvSpPr>
                <a:spLocks noChangeArrowheads="1"/>
              </p:cNvSpPr>
              <p:nvPr/>
            </p:nvSpPr>
            <p:spPr bwMode="auto">
              <a:xfrm>
                <a:off x="705" y="2537"/>
                <a:ext cx="0" cy="51"/>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7" name="Freeform 419"/>
              <p:cNvSpPr>
                <a:spLocks/>
              </p:cNvSpPr>
              <p:nvPr/>
            </p:nvSpPr>
            <p:spPr bwMode="auto">
              <a:xfrm>
                <a:off x="705" y="2537"/>
                <a:ext cx="101" cy="51"/>
              </a:xfrm>
              <a:custGeom>
                <a:avLst/>
                <a:gdLst>
                  <a:gd name="T0" fmla="*/ 0 w 16"/>
                  <a:gd name="T1" fmla="*/ 5 h 8"/>
                  <a:gd name="T2" fmla="*/ 12 w 16"/>
                  <a:gd name="T3" fmla="*/ 0 h 8"/>
                  <a:gd name="T4" fmla="*/ 16 w 16"/>
                  <a:gd name="T5" fmla="*/ 0 h 8"/>
                  <a:gd name="T6" fmla="*/ 16 w 16"/>
                  <a:gd name="T7" fmla="*/ 8 h 8"/>
                  <a:gd name="T8" fmla="*/ 0 w 16"/>
                  <a:gd name="T9" fmla="*/ 8 h 8"/>
                  <a:gd name="T10" fmla="*/ 0 w 16"/>
                  <a:gd name="T11" fmla="*/ 5 h 8"/>
                </a:gdLst>
                <a:ahLst/>
                <a:cxnLst>
                  <a:cxn ang="0">
                    <a:pos x="T0" y="T1"/>
                  </a:cxn>
                  <a:cxn ang="0">
                    <a:pos x="T2" y="T3"/>
                  </a:cxn>
                  <a:cxn ang="0">
                    <a:pos x="T4" y="T5"/>
                  </a:cxn>
                  <a:cxn ang="0">
                    <a:pos x="T6" y="T7"/>
                  </a:cxn>
                  <a:cxn ang="0">
                    <a:pos x="T8" y="T9"/>
                  </a:cxn>
                  <a:cxn ang="0">
                    <a:pos x="T10" y="T11"/>
                  </a:cxn>
                </a:cxnLst>
                <a:rect l="0" t="0" r="r" b="b"/>
                <a:pathLst>
                  <a:path w="16" h="8">
                    <a:moveTo>
                      <a:pt x="0" y="5"/>
                    </a:moveTo>
                    <a:cubicBezTo>
                      <a:pt x="5" y="4"/>
                      <a:pt x="9" y="3"/>
                      <a:pt x="12" y="0"/>
                    </a:cubicBezTo>
                    <a:lnTo>
                      <a:pt x="16" y="0"/>
                    </a:lnTo>
                    <a:lnTo>
                      <a:pt x="16" y="8"/>
                    </a:lnTo>
                    <a:lnTo>
                      <a:pt x="0" y="8"/>
                    </a:lnTo>
                    <a:lnTo>
                      <a:pt x="0" y="5"/>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788" name="Rectangle 420"/>
              <p:cNvSpPr>
                <a:spLocks noChangeArrowheads="1"/>
              </p:cNvSpPr>
              <p:nvPr/>
            </p:nvSpPr>
            <p:spPr bwMode="auto">
              <a:xfrm>
                <a:off x="882" y="2140"/>
                <a:ext cx="6" cy="448"/>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89" name="Rectangle 421"/>
              <p:cNvSpPr>
                <a:spLocks noChangeArrowheads="1"/>
              </p:cNvSpPr>
              <p:nvPr/>
            </p:nvSpPr>
            <p:spPr bwMode="auto">
              <a:xfrm>
                <a:off x="876" y="2140"/>
                <a:ext cx="12" cy="448"/>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0" name="Rectangle 422"/>
              <p:cNvSpPr>
                <a:spLocks noChangeArrowheads="1"/>
              </p:cNvSpPr>
              <p:nvPr/>
            </p:nvSpPr>
            <p:spPr bwMode="auto">
              <a:xfrm>
                <a:off x="869" y="2140"/>
                <a:ext cx="13" cy="448"/>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1" name="Rectangle 423"/>
              <p:cNvSpPr>
                <a:spLocks noChangeArrowheads="1"/>
              </p:cNvSpPr>
              <p:nvPr/>
            </p:nvSpPr>
            <p:spPr bwMode="auto">
              <a:xfrm>
                <a:off x="863" y="2140"/>
                <a:ext cx="13" cy="448"/>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2" name="Rectangle 424"/>
              <p:cNvSpPr>
                <a:spLocks noChangeArrowheads="1"/>
              </p:cNvSpPr>
              <p:nvPr/>
            </p:nvSpPr>
            <p:spPr bwMode="auto">
              <a:xfrm>
                <a:off x="857" y="2140"/>
                <a:ext cx="12" cy="448"/>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3" name="Rectangle 425"/>
              <p:cNvSpPr>
                <a:spLocks noChangeArrowheads="1"/>
              </p:cNvSpPr>
              <p:nvPr/>
            </p:nvSpPr>
            <p:spPr bwMode="auto">
              <a:xfrm>
                <a:off x="851" y="2140"/>
                <a:ext cx="12" cy="448"/>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4" name="Rectangle 426"/>
              <p:cNvSpPr>
                <a:spLocks noChangeArrowheads="1"/>
              </p:cNvSpPr>
              <p:nvPr/>
            </p:nvSpPr>
            <p:spPr bwMode="auto">
              <a:xfrm>
                <a:off x="844" y="2140"/>
                <a:ext cx="13" cy="448"/>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5" name="Rectangle 427"/>
              <p:cNvSpPr>
                <a:spLocks noChangeArrowheads="1"/>
              </p:cNvSpPr>
              <p:nvPr/>
            </p:nvSpPr>
            <p:spPr bwMode="auto">
              <a:xfrm>
                <a:off x="838" y="2140"/>
                <a:ext cx="13" cy="448"/>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6" name="Rectangle 428"/>
              <p:cNvSpPr>
                <a:spLocks noChangeArrowheads="1"/>
              </p:cNvSpPr>
              <p:nvPr/>
            </p:nvSpPr>
            <p:spPr bwMode="auto">
              <a:xfrm>
                <a:off x="832" y="2140"/>
                <a:ext cx="12" cy="448"/>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7" name="Rectangle 429"/>
              <p:cNvSpPr>
                <a:spLocks noChangeArrowheads="1"/>
              </p:cNvSpPr>
              <p:nvPr/>
            </p:nvSpPr>
            <p:spPr bwMode="auto">
              <a:xfrm>
                <a:off x="825" y="2140"/>
                <a:ext cx="13" cy="448"/>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8" name="Rectangle 430"/>
              <p:cNvSpPr>
                <a:spLocks noChangeArrowheads="1"/>
              </p:cNvSpPr>
              <p:nvPr/>
            </p:nvSpPr>
            <p:spPr bwMode="auto">
              <a:xfrm>
                <a:off x="819" y="2140"/>
                <a:ext cx="13" cy="448"/>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799" name="Rectangle 431"/>
              <p:cNvSpPr>
                <a:spLocks noChangeArrowheads="1"/>
              </p:cNvSpPr>
              <p:nvPr/>
            </p:nvSpPr>
            <p:spPr bwMode="auto">
              <a:xfrm>
                <a:off x="813" y="2140"/>
                <a:ext cx="12" cy="448"/>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0" name="Rectangle 432"/>
              <p:cNvSpPr>
                <a:spLocks noChangeArrowheads="1"/>
              </p:cNvSpPr>
              <p:nvPr/>
            </p:nvSpPr>
            <p:spPr bwMode="auto">
              <a:xfrm>
                <a:off x="806" y="2140"/>
                <a:ext cx="13" cy="448"/>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1" name="Rectangle 433"/>
              <p:cNvSpPr>
                <a:spLocks noChangeArrowheads="1"/>
              </p:cNvSpPr>
              <p:nvPr/>
            </p:nvSpPr>
            <p:spPr bwMode="auto">
              <a:xfrm>
                <a:off x="800" y="2140"/>
                <a:ext cx="13" cy="448"/>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2" name="Rectangle 434"/>
              <p:cNvSpPr>
                <a:spLocks noChangeArrowheads="1"/>
              </p:cNvSpPr>
              <p:nvPr/>
            </p:nvSpPr>
            <p:spPr bwMode="auto">
              <a:xfrm>
                <a:off x="794" y="2140"/>
                <a:ext cx="12" cy="448"/>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3" name="Rectangle 435"/>
              <p:cNvSpPr>
                <a:spLocks noChangeArrowheads="1"/>
              </p:cNvSpPr>
              <p:nvPr/>
            </p:nvSpPr>
            <p:spPr bwMode="auto">
              <a:xfrm>
                <a:off x="787" y="2140"/>
                <a:ext cx="13" cy="448"/>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4" name="Rectangle 436"/>
              <p:cNvSpPr>
                <a:spLocks noChangeArrowheads="1"/>
              </p:cNvSpPr>
              <p:nvPr/>
            </p:nvSpPr>
            <p:spPr bwMode="auto">
              <a:xfrm>
                <a:off x="781" y="2140"/>
                <a:ext cx="13" cy="44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5" name="Rectangle 437"/>
              <p:cNvSpPr>
                <a:spLocks noChangeArrowheads="1"/>
              </p:cNvSpPr>
              <p:nvPr/>
            </p:nvSpPr>
            <p:spPr bwMode="auto">
              <a:xfrm>
                <a:off x="775" y="2140"/>
                <a:ext cx="12" cy="44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6" name="Rectangle 438"/>
              <p:cNvSpPr>
                <a:spLocks noChangeArrowheads="1"/>
              </p:cNvSpPr>
              <p:nvPr/>
            </p:nvSpPr>
            <p:spPr bwMode="auto">
              <a:xfrm>
                <a:off x="769" y="2140"/>
                <a:ext cx="12" cy="448"/>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7" name="Rectangle 439"/>
              <p:cNvSpPr>
                <a:spLocks noChangeArrowheads="1"/>
              </p:cNvSpPr>
              <p:nvPr/>
            </p:nvSpPr>
            <p:spPr bwMode="auto">
              <a:xfrm>
                <a:off x="762" y="2140"/>
                <a:ext cx="13" cy="44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8" name="Rectangle 440"/>
              <p:cNvSpPr>
                <a:spLocks noChangeArrowheads="1"/>
              </p:cNvSpPr>
              <p:nvPr/>
            </p:nvSpPr>
            <p:spPr bwMode="auto">
              <a:xfrm>
                <a:off x="756" y="2140"/>
                <a:ext cx="13" cy="44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09" name="Rectangle 441"/>
              <p:cNvSpPr>
                <a:spLocks noChangeArrowheads="1"/>
              </p:cNvSpPr>
              <p:nvPr/>
            </p:nvSpPr>
            <p:spPr bwMode="auto">
              <a:xfrm>
                <a:off x="750" y="2140"/>
                <a:ext cx="12" cy="448"/>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0" name="Rectangle 442"/>
              <p:cNvSpPr>
                <a:spLocks noChangeArrowheads="1"/>
              </p:cNvSpPr>
              <p:nvPr/>
            </p:nvSpPr>
            <p:spPr bwMode="auto">
              <a:xfrm>
                <a:off x="743" y="2140"/>
                <a:ext cx="13" cy="448"/>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1" name="Rectangle 443"/>
              <p:cNvSpPr>
                <a:spLocks noChangeArrowheads="1"/>
              </p:cNvSpPr>
              <p:nvPr/>
            </p:nvSpPr>
            <p:spPr bwMode="auto">
              <a:xfrm>
                <a:off x="737" y="2140"/>
                <a:ext cx="13" cy="448"/>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2" name="Rectangle 444"/>
              <p:cNvSpPr>
                <a:spLocks noChangeArrowheads="1"/>
              </p:cNvSpPr>
              <p:nvPr/>
            </p:nvSpPr>
            <p:spPr bwMode="auto">
              <a:xfrm>
                <a:off x="731" y="2140"/>
                <a:ext cx="12" cy="448"/>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3" name="Rectangle 445"/>
              <p:cNvSpPr>
                <a:spLocks noChangeArrowheads="1"/>
              </p:cNvSpPr>
              <p:nvPr/>
            </p:nvSpPr>
            <p:spPr bwMode="auto">
              <a:xfrm>
                <a:off x="724" y="2140"/>
                <a:ext cx="13" cy="448"/>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4" name="Rectangle 446"/>
              <p:cNvSpPr>
                <a:spLocks noChangeArrowheads="1"/>
              </p:cNvSpPr>
              <p:nvPr/>
            </p:nvSpPr>
            <p:spPr bwMode="auto">
              <a:xfrm>
                <a:off x="718" y="2140"/>
                <a:ext cx="13" cy="448"/>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5" name="Rectangle 447"/>
              <p:cNvSpPr>
                <a:spLocks noChangeArrowheads="1"/>
              </p:cNvSpPr>
              <p:nvPr/>
            </p:nvSpPr>
            <p:spPr bwMode="auto">
              <a:xfrm>
                <a:off x="712" y="2140"/>
                <a:ext cx="12" cy="448"/>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6" name="Rectangle 448"/>
              <p:cNvSpPr>
                <a:spLocks noChangeArrowheads="1"/>
              </p:cNvSpPr>
              <p:nvPr/>
            </p:nvSpPr>
            <p:spPr bwMode="auto">
              <a:xfrm>
                <a:off x="705" y="2140"/>
                <a:ext cx="13" cy="448"/>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7" name="Rectangle 449"/>
              <p:cNvSpPr>
                <a:spLocks noChangeArrowheads="1"/>
              </p:cNvSpPr>
              <p:nvPr/>
            </p:nvSpPr>
            <p:spPr bwMode="auto">
              <a:xfrm>
                <a:off x="699" y="2140"/>
                <a:ext cx="13" cy="448"/>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8" name="Rectangle 450"/>
              <p:cNvSpPr>
                <a:spLocks noChangeArrowheads="1"/>
              </p:cNvSpPr>
              <p:nvPr/>
            </p:nvSpPr>
            <p:spPr bwMode="auto">
              <a:xfrm>
                <a:off x="693" y="2140"/>
                <a:ext cx="12" cy="448"/>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19" name="Rectangle 451"/>
              <p:cNvSpPr>
                <a:spLocks noChangeArrowheads="1"/>
              </p:cNvSpPr>
              <p:nvPr/>
            </p:nvSpPr>
            <p:spPr bwMode="auto">
              <a:xfrm>
                <a:off x="686" y="2140"/>
                <a:ext cx="13" cy="44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0" name="Rectangle 452"/>
              <p:cNvSpPr>
                <a:spLocks noChangeArrowheads="1"/>
              </p:cNvSpPr>
              <p:nvPr/>
            </p:nvSpPr>
            <p:spPr bwMode="auto">
              <a:xfrm>
                <a:off x="680" y="2140"/>
                <a:ext cx="13" cy="44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1" name="Rectangle 453"/>
              <p:cNvSpPr>
                <a:spLocks noChangeArrowheads="1"/>
              </p:cNvSpPr>
              <p:nvPr/>
            </p:nvSpPr>
            <p:spPr bwMode="auto">
              <a:xfrm>
                <a:off x="674" y="2140"/>
                <a:ext cx="12" cy="448"/>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2" name="Rectangle 454"/>
              <p:cNvSpPr>
                <a:spLocks noChangeArrowheads="1"/>
              </p:cNvSpPr>
              <p:nvPr/>
            </p:nvSpPr>
            <p:spPr bwMode="auto">
              <a:xfrm>
                <a:off x="668" y="2140"/>
                <a:ext cx="12" cy="448"/>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3" name="Rectangle 455"/>
              <p:cNvSpPr>
                <a:spLocks noChangeArrowheads="1"/>
              </p:cNvSpPr>
              <p:nvPr/>
            </p:nvSpPr>
            <p:spPr bwMode="auto">
              <a:xfrm>
                <a:off x="661" y="2140"/>
                <a:ext cx="13" cy="448"/>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4" name="Rectangle 456"/>
              <p:cNvSpPr>
                <a:spLocks noChangeArrowheads="1"/>
              </p:cNvSpPr>
              <p:nvPr/>
            </p:nvSpPr>
            <p:spPr bwMode="auto">
              <a:xfrm>
                <a:off x="655" y="2140"/>
                <a:ext cx="13" cy="4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5" name="Rectangle 457"/>
              <p:cNvSpPr>
                <a:spLocks noChangeArrowheads="1"/>
              </p:cNvSpPr>
              <p:nvPr/>
            </p:nvSpPr>
            <p:spPr bwMode="auto">
              <a:xfrm>
                <a:off x="649" y="2140"/>
                <a:ext cx="12" cy="4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6" name="Rectangle 458"/>
              <p:cNvSpPr>
                <a:spLocks noChangeArrowheads="1"/>
              </p:cNvSpPr>
              <p:nvPr/>
            </p:nvSpPr>
            <p:spPr bwMode="auto">
              <a:xfrm>
                <a:off x="642" y="2140"/>
                <a:ext cx="13" cy="448"/>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7" name="Rectangle 459"/>
              <p:cNvSpPr>
                <a:spLocks noChangeArrowheads="1"/>
              </p:cNvSpPr>
              <p:nvPr/>
            </p:nvSpPr>
            <p:spPr bwMode="auto">
              <a:xfrm>
                <a:off x="636" y="2140"/>
                <a:ext cx="13" cy="448"/>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8" name="Rectangle 460"/>
              <p:cNvSpPr>
                <a:spLocks noChangeArrowheads="1"/>
              </p:cNvSpPr>
              <p:nvPr/>
            </p:nvSpPr>
            <p:spPr bwMode="auto">
              <a:xfrm>
                <a:off x="630" y="2140"/>
                <a:ext cx="12" cy="448"/>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29" name="Rectangle 461"/>
              <p:cNvSpPr>
                <a:spLocks noChangeArrowheads="1"/>
              </p:cNvSpPr>
              <p:nvPr/>
            </p:nvSpPr>
            <p:spPr bwMode="auto">
              <a:xfrm>
                <a:off x="623"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0" name="Rectangle 462"/>
              <p:cNvSpPr>
                <a:spLocks noChangeArrowheads="1"/>
              </p:cNvSpPr>
              <p:nvPr/>
            </p:nvSpPr>
            <p:spPr bwMode="auto">
              <a:xfrm>
                <a:off x="617"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1" name="Rectangle 463"/>
              <p:cNvSpPr>
                <a:spLocks noChangeArrowheads="1"/>
              </p:cNvSpPr>
              <p:nvPr/>
            </p:nvSpPr>
            <p:spPr bwMode="auto">
              <a:xfrm>
                <a:off x="611"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2" name="Rectangle 464"/>
              <p:cNvSpPr>
                <a:spLocks noChangeArrowheads="1"/>
              </p:cNvSpPr>
              <p:nvPr/>
            </p:nvSpPr>
            <p:spPr bwMode="auto">
              <a:xfrm>
                <a:off x="604"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3" name="Rectangle 465"/>
              <p:cNvSpPr>
                <a:spLocks noChangeArrowheads="1"/>
              </p:cNvSpPr>
              <p:nvPr/>
            </p:nvSpPr>
            <p:spPr bwMode="auto">
              <a:xfrm>
                <a:off x="598"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4" name="Rectangle 466"/>
              <p:cNvSpPr>
                <a:spLocks noChangeArrowheads="1"/>
              </p:cNvSpPr>
              <p:nvPr/>
            </p:nvSpPr>
            <p:spPr bwMode="auto">
              <a:xfrm>
                <a:off x="592"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5" name="Rectangle 467"/>
              <p:cNvSpPr>
                <a:spLocks noChangeArrowheads="1"/>
              </p:cNvSpPr>
              <p:nvPr/>
            </p:nvSpPr>
            <p:spPr bwMode="auto">
              <a:xfrm>
                <a:off x="585"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6" name="Rectangle 468"/>
              <p:cNvSpPr>
                <a:spLocks noChangeArrowheads="1"/>
              </p:cNvSpPr>
              <p:nvPr/>
            </p:nvSpPr>
            <p:spPr bwMode="auto">
              <a:xfrm>
                <a:off x="579"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7" name="Rectangle 469"/>
              <p:cNvSpPr>
                <a:spLocks noChangeArrowheads="1"/>
              </p:cNvSpPr>
              <p:nvPr/>
            </p:nvSpPr>
            <p:spPr bwMode="auto">
              <a:xfrm>
                <a:off x="573"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8" name="Rectangle 470"/>
              <p:cNvSpPr>
                <a:spLocks noChangeArrowheads="1"/>
              </p:cNvSpPr>
              <p:nvPr/>
            </p:nvSpPr>
            <p:spPr bwMode="auto">
              <a:xfrm>
                <a:off x="567"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39" name="Rectangle 471"/>
              <p:cNvSpPr>
                <a:spLocks noChangeArrowheads="1"/>
              </p:cNvSpPr>
              <p:nvPr/>
            </p:nvSpPr>
            <p:spPr bwMode="auto">
              <a:xfrm>
                <a:off x="560"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0" name="Rectangle 472"/>
              <p:cNvSpPr>
                <a:spLocks noChangeArrowheads="1"/>
              </p:cNvSpPr>
              <p:nvPr/>
            </p:nvSpPr>
            <p:spPr bwMode="auto">
              <a:xfrm>
                <a:off x="554"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1" name="Rectangle 473"/>
              <p:cNvSpPr>
                <a:spLocks noChangeArrowheads="1"/>
              </p:cNvSpPr>
              <p:nvPr/>
            </p:nvSpPr>
            <p:spPr bwMode="auto">
              <a:xfrm>
                <a:off x="548"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2" name="Rectangle 474"/>
              <p:cNvSpPr>
                <a:spLocks noChangeArrowheads="1"/>
              </p:cNvSpPr>
              <p:nvPr/>
            </p:nvSpPr>
            <p:spPr bwMode="auto">
              <a:xfrm>
                <a:off x="541"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3" name="Rectangle 475"/>
              <p:cNvSpPr>
                <a:spLocks noChangeArrowheads="1"/>
              </p:cNvSpPr>
              <p:nvPr/>
            </p:nvSpPr>
            <p:spPr bwMode="auto">
              <a:xfrm>
                <a:off x="535"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4" name="Rectangle 476"/>
              <p:cNvSpPr>
                <a:spLocks noChangeArrowheads="1"/>
              </p:cNvSpPr>
              <p:nvPr/>
            </p:nvSpPr>
            <p:spPr bwMode="auto">
              <a:xfrm>
                <a:off x="529"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5" name="Rectangle 477"/>
              <p:cNvSpPr>
                <a:spLocks noChangeArrowheads="1"/>
              </p:cNvSpPr>
              <p:nvPr/>
            </p:nvSpPr>
            <p:spPr bwMode="auto">
              <a:xfrm>
                <a:off x="522"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6" name="Rectangle 478"/>
              <p:cNvSpPr>
                <a:spLocks noChangeArrowheads="1"/>
              </p:cNvSpPr>
              <p:nvPr/>
            </p:nvSpPr>
            <p:spPr bwMode="auto">
              <a:xfrm>
                <a:off x="516"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7" name="Rectangle 479"/>
              <p:cNvSpPr>
                <a:spLocks noChangeArrowheads="1"/>
              </p:cNvSpPr>
              <p:nvPr/>
            </p:nvSpPr>
            <p:spPr bwMode="auto">
              <a:xfrm>
                <a:off x="510"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8" name="Rectangle 480"/>
              <p:cNvSpPr>
                <a:spLocks noChangeArrowheads="1"/>
              </p:cNvSpPr>
              <p:nvPr/>
            </p:nvSpPr>
            <p:spPr bwMode="auto">
              <a:xfrm>
                <a:off x="503"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49" name="Rectangle 481"/>
              <p:cNvSpPr>
                <a:spLocks noChangeArrowheads="1"/>
              </p:cNvSpPr>
              <p:nvPr/>
            </p:nvSpPr>
            <p:spPr bwMode="auto">
              <a:xfrm>
                <a:off x="497"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0" name="Rectangle 482"/>
              <p:cNvSpPr>
                <a:spLocks noChangeArrowheads="1"/>
              </p:cNvSpPr>
              <p:nvPr/>
            </p:nvSpPr>
            <p:spPr bwMode="auto">
              <a:xfrm>
                <a:off x="491"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1" name="Rectangle 483"/>
              <p:cNvSpPr>
                <a:spLocks noChangeArrowheads="1"/>
              </p:cNvSpPr>
              <p:nvPr/>
            </p:nvSpPr>
            <p:spPr bwMode="auto">
              <a:xfrm>
                <a:off x="485"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2" name="Rectangle 484"/>
              <p:cNvSpPr>
                <a:spLocks noChangeArrowheads="1"/>
              </p:cNvSpPr>
              <p:nvPr/>
            </p:nvSpPr>
            <p:spPr bwMode="auto">
              <a:xfrm>
                <a:off x="478"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3" name="Rectangle 485"/>
              <p:cNvSpPr>
                <a:spLocks noChangeArrowheads="1"/>
              </p:cNvSpPr>
              <p:nvPr/>
            </p:nvSpPr>
            <p:spPr bwMode="auto">
              <a:xfrm>
                <a:off x="472"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4" name="Rectangle 486"/>
              <p:cNvSpPr>
                <a:spLocks noChangeArrowheads="1"/>
              </p:cNvSpPr>
              <p:nvPr/>
            </p:nvSpPr>
            <p:spPr bwMode="auto">
              <a:xfrm>
                <a:off x="466"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5" name="Rectangle 487"/>
              <p:cNvSpPr>
                <a:spLocks noChangeArrowheads="1"/>
              </p:cNvSpPr>
              <p:nvPr/>
            </p:nvSpPr>
            <p:spPr bwMode="auto">
              <a:xfrm>
                <a:off x="459"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6" name="Rectangle 488"/>
              <p:cNvSpPr>
                <a:spLocks noChangeArrowheads="1"/>
              </p:cNvSpPr>
              <p:nvPr/>
            </p:nvSpPr>
            <p:spPr bwMode="auto">
              <a:xfrm>
                <a:off x="453"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7" name="Rectangle 489"/>
              <p:cNvSpPr>
                <a:spLocks noChangeArrowheads="1"/>
              </p:cNvSpPr>
              <p:nvPr/>
            </p:nvSpPr>
            <p:spPr bwMode="auto">
              <a:xfrm>
                <a:off x="447" y="2140"/>
                <a:ext cx="12"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8" name="Rectangle 490"/>
              <p:cNvSpPr>
                <a:spLocks noChangeArrowheads="1"/>
              </p:cNvSpPr>
              <p:nvPr/>
            </p:nvSpPr>
            <p:spPr bwMode="auto">
              <a:xfrm>
                <a:off x="440"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59" name="Rectangle 491"/>
              <p:cNvSpPr>
                <a:spLocks noChangeArrowheads="1"/>
              </p:cNvSpPr>
              <p:nvPr/>
            </p:nvSpPr>
            <p:spPr bwMode="auto">
              <a:xfrm>
                <a:off x="434" y="2140"/>
                <a:ext cx="13"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0" name="Rectangle 492"/>
              <p:cNvSpPr>
                <a:spLocks noChangeArrowheads="1"/>
              </p:cNvSpPr>
              <p:nvPr/>
            </p:nvSpPr>
            <p:spPr bwMode="auto">
              <a:xfrm>
                <a:off x="440" y="2140"/>
                <a:ext cx="0" cy="44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1" name="Freeform 493"/>
              <p:cNvSpPr>
                <a:spLocks/>
              </p:cNvSpPr>
              <p:nvPr/>
            </p:nvSpPr>
            <p:spPr bwMode="auto">
              <a:xfrm>
                <a:off x="440" y="2140"/>
                <a:ext cx="448" cy="448"/>
              </a:xfrm>
              <a:custGeom>
                <a:avLst/>
                <a:gdLst>
                  <a:gd name="T0" fmla="*/ 36 w 71"/>
                  <a:gd name="T1" fmla="*/ 71 h 71"/>
                  <a:gd name="T2" fmla="*/ 71 w 71"/>
                  <a:gd name="T3" fmla="*/ 36 h 71"/>
                  <a:gd name="T4" fmla="*/ 36 w 71"/>
                  <a:gd name="T5" fmla="*/ 0 h 71"/>
                  <a:gd name="T6" fmla="*/ 0 w 71"/>
                  <a:gd name="T7" fmla="*/ 36 h 71"/>
                  <a:gd name="T8" fmla="*/ 36 w 71"/>
                  <a:gd name="T9" fmla="*/ 71 h 71"/>
                  <a:gd name="T10" fmla="*/ 2 w 71"/>
                  <a:gd name="T11" fmla="*/ 36 h 71"/>
                  <a:gd name="T12" fmla="*/ 36 w 71"/>
                  <a:gd name="T13" fmla="*/ 2 h 71"/>
                  <a:gd name="T14" fmla="*/ 69 w 71"/>
                  <a:gd name="T15" fmla="*/ 36 h 71"/>
                  <a:gd name="T16" fmla="*/ 36 w 71"/>
                  <a:gd name="T17" fmla="*/ 69 h 71"/>
                  <a:gd name="T18" fmla="*/ 2 w 71"/>
                  <a:gd name="T19"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1">
                    <a:moveTo>
                      <a:pt x="36" y="71"/>
                    </a:moveTo>
                    <a:cubicBezTo>
                      <a:pt x="55" y="71"/>
                      <a:pt x="71" y="55"/>
                      <a:pt x="71" y="36"/>
                    </a:cubicBezTo>
                    <a:cubicBezTo>
                      <a:pt x="71" y="16"/>
                      <a:pt x="55" y="0"/>
                      <a:pt x="36" y="0"/>
                    </a:cubicBezTo>
                    <a:cubicBezTo>
                      <a:pt x="16" y="0"/>
                      <a:pt x="0" y="16"/>
                      <a:pt x="0" y="36"/>
                    </a:cubicBezTo>
                    <a:cubicBezTo>
                      <a:pt x="0" y="55"/>
                      <a:pt x="16" y="71"/>
                      <a:pt x="36" y="71"/>
                    </a:cubicBezTo>
                    <a:moveTo>
                      <a:pt x="2" y="36"/>
                    </a:moveTo>
                    <a:cubicBezTo>
                      <a:pt x="2" y="17"/>
                      <a:pt x="17" y="2"/>
                      <a:pt x="36" y="2"/>
                    </a:cubicBezTo>
                    <a:cubicBezTo>
                      <a:pt x="54" y="2"/>
                      <a:pt x="69" y="17"/>
                      <a:pt x="69" y="36"/>
                    </a:cubicBezTo>
                    <a:cubicBezTo>
                      <a:pt x="69" y="54"/>
                      <a:pt x="54" y="69"/>
                      <a:pt x="36" y="69"/>
                    </a:cubicBezTo>
                    <a:cubicBezTo>
                      <a:pt x="17" y="69"/>
                      <a:pt x="2" y="54"/>
                      <a:pt x="2" y="36"/>
                    </a:cubicBez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862" name="Freeform 494"/>
              <p:cNvSpPr>
                <a:spLocks/>
              </p:cNvSpPr>
              <p:nvPr/>
            </p:nvSpPr>
            <p:spPr bwMode="auto">
              <a:xfrm>
                <a:off x="642" y="2102"/>
                <a:ext cx="44" cy="57"/>
              </a:xfrm>
              <a:custGeom>
                <a:avLst/>
                <a:gdLst>
                  <a:gd name="T0" fmla="*/ 0 w 7"/>
                  <a:gd name="T1" fmla="*/ 9 h 9"/>
                  <a:gd name="T2" fmla="*/ 4 w 7"/>
                  <a:gd name="T3" fmla="*/ 8 h 9"/>
                  <a:gd name="T4" fmla="*/ 7 w 7"/>
                  <a:gd name="T5" fmla="*/ 9 h 9"/>
                  <a:gd name="T6" fmla="*/ 7 w 7"/>
                  <a:gd name="T7" fmla="*/ 0 h 9"/>
                  <a:gd name="T8" fmla="*/ 0 w 7"/>
                  <a:gd name="T9" fmla="*/ 0 h 9"/>
                  <a:gd name="T10" fmla="*/ 0 w 7"/>
                  <a:gd name="T11" fmla="*/ 9 h 9"/>
                </a:gdLst>
                <a:ahLst/>
                <a:cxnLst>
                  <a:cxn ang="0">
                    <a:pos x="T0" y="T1"/>
                  </a:cxn>
                  <a:cxn ang="0">
                    <a:pos x="T2" y="T3"/>
                  </a:cxn>
                  <a:cxn ang="0">
                    <a:pos x="T4" y="T5"/>
                  </a:cxn>
                  <a:cxn ang="0">
                    <a:pos x="T6" y="T7"/>
                  </a:cxn>
                  <a:cxn ang="0">
                    <a:pos x="T8" y="T9"/>
                  </a:cxn>
                  <a:cxn ang="0">
                    <a:pos x="T10" y="T11"/>
                  </a:cxn>
                </a:cxnLst>
                <a:rect l="0" t="0" r="r" b="b"/>
                <a:pathLst>
                  <a:path w="7" h="9">
                    <a:moveTo>
                      <a:pt x="0" y="9"/>
                    </a:moveTo>
                    <a:cubicBezTo>
                      <a:pt x="1" y="8"/>
                      <a:pt x="2" y="8"/>
                      <a:pt x="4" y="8"/>
                    </a:cubicBezTo>
                    <a:cubicBezTo>
                      <a:pt x="5" y="8"/>
                      <a:pt x="6" y="8"/>
                      <a:pt x="7" y="9"/>
                    </a:cubicBezTo>
                    <a:lnTo>
                      <a:pt x="7" y="0"/>
                    </a:lnTo>
                    <a:lnTo>
                      <a:pt x="0" y="0"/>
                    </a:lnTo>
                    <a:lnTo>
                      <a:pt x="0" y="9"/>
                    </a:lnTo>
                  </a:path>
                </a:pathLst>
              </a:custGeom>
              <a:solidFill>
                <a:srgbClr val="DEDEDE"/>
              </a:solidFill>
              <a:ln w="0">
                <a:solidFill>
                  <a:srgbClr val="25221E"/>
                </a:solidFill>
                <a:prstDash val="solid"/>
                <a:round/>
                <a:headEnd/>
                <a:tailEnd/>
              </a:ln>
            </p:spPr>
            <p:txBody>
              <a:bodyPr/>
              <a:lstStyle/>
              <a:p>
                <a:endParaRPr lang="en-US"/>
              </a:p>
            </p:txBody>
          </p:sp>
          <p:sp>
            <p:nvSpPr>
              <p:cNvPr id="442863" name="Freeform 495"/>
              <p:cNvSpPr>
                <a:spLocks/>
              </p:cNvSpPr>
              <p:nvPr/>
            </p:nvSpPr>
            <p:spPr bwMode="auto">
              <a:xfrm>
                <a:off x="642" y="2108"/>
                <a:ext cx="44" cy="51"/>
              </a:xfrm>
              <a:custGeom>
                <a:avLst/>
                <a:gdLst>
                  <a:gd name="T0" fmla="*/ 2 w 7"/>
                  <a:gd name="T1" fmla="*/ 7 h 8"/>
                  <a:gd name="T2" fmla="*/ 0 w 7"/>
                  <a:gd name="T3" fmla="*/ 8 h 8"/>
                  <a:gd name="T4" fmla="*/ 0 w 7"/>
                  <a:gd name="T5" fmla="*/ 5 h 8"/>
                  <a:gd name="T6" fmla="*/ 0 w 7"/>
                  <a:gd name="T7" fmla="*/ 5 h 8"/>
                  <a:gd name="T8" fmla="*/ 0 w 7"/>
                  <a:gd name="T9" fmla="*/ 3 h 8"/>
                  <a:gd name="T10" fmla="*/ 4 w 7"/>
                  <a:gd name="T11" fmla="*/ 0 h 8"/>
                  <a:gd name="T12" fmla="*/ 4 w 7"/>
                  <a:gd name="T13" fmla="*/ 0 h 8"/>
                  <a:gd name="T14" fmla="*/ 7 w 7"/>
                  <a:gd name="T15" fmla="*/ 3 h 8"/>
                  <a:gd name="T16" fmla="*/ 7 w 7"/>
                  <a:gd name="T17" fmla="*/ 5 h 8"/>
                  <a:gd name="T18" fmla="*/ 7 w 7"/>
                  <a:gd name="T19" fmla="*/ 5 h 8"/>
                  <a:gd name="T20" fmla="*/ 7 w 7"/>
                  <a:gd name="T21" fmla="*/ 8 h 8"/>
                  <a:gd name="T22" fmla="*/ 6 w 7"/>
                  <a:gd name="T23" fmla="*/ 8 h 8"/>
                  <a:gd name="T24" fmla="*/ 5 w 7"/>
                  <a:gd name="T25" fmla="*/ 8 h 8"/>
                  <a:gd name="T26" fmla="*/ 4 w 7"/>
                  <a:gd name="T27" fmla="*/ 7 h 8"/>
                  <a:gd name="T28" fmla="*/ 2 w 7"/>
                  <a:gd name="T29" fmla="*/ 7 h 8"/>
                  <a:gd name="T30" fmla="*/ 2 w 7"/>
                  <a:gd name="T3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8">
                    <a:moveTo>
                      <a:pt x="2" y="7"/>
                    </a:moveTo>
                    <a:cubicBezTo>
                      <a:pt x="1" y="8"/>
                      <a:pt x="1" y="8"/>
                      <a:pt x="0" y="8"/>
                    </a:cubicBezTo>
                    <a:lnTo>
                      <a:pt x="0" y="5"/>
                    </a:lnTo>
                    <a:lnTo>
                      <a:pt x="0" y="5"/>
                    </a:lnTo>
                    <a:lnTo>
                      <a:pt x="0" y="3"/>
                    </a:lnTo>
                    <a:cubicBezTo>
                      <a:pt x="0" y="2"/>
                      <a:pt x="2" y="0"/>
                      <a:pt x="4" y="0"/>
                    </a:cubicBezTo>
                    <a:lnTo>
                      <a:pt x="4" y="0"/>
                    </a:lnTo>
                    <a:cubicBezTo>
                      <a:pt x="5" y="0"/>
                      <a:pt x="7" y="2"/>
                      <a:pt x="7" y="3"/>
                    </a:cubicBezTo>
                    <a:lnTo>
                      <a:pt x="7" y="5"/>
                    </a:lnTo>
                    <a:cubicBezTo>
                      <a:pt x="7" y="5"/>
                      <a:pt x="7" y="5"/>
                      <a:pt x="7" y="5"/>
                    </a:cubicBezTo>
                    <a:lnTo>
                      <a:pt x="7" y="8"/>
                    </a:lnTo>
                    <a:cubicBezTo>
                      <a:pt x="6" y="8"/>
                      <a:pt x="6" y="8"/>
                      <a:pt x="6" y="8"/>
                    </a:cubicBezTo>
                    <a:cubicBezTo>
                      <a:pt x="6" y="8"/>
                      <a:pt x="6" y="8"/>
                      <a:pt x="5" y="8"/>
                    </a:cubicBezTo>
                    <a:cubicBezTo>
                      <a:pt x="5" y="7"/>
                      <a:pt x="4" y="7"/>
                      <a:pt x="4" y="7"/>
                    </a:cubicBezTo>
                    <a:cubicBezTo>
                      <a:pt x="3" y="7"/>
                      <a:pt x="2" y="7"/>
                      <a:pt x="2" y="7"/>
                    </a:cubicBezTo>
                    <a:cubicBezTo>
                      <a:pt x="2" y="7"/>
                      <a:pt x="2" y="7"/>
                      <a:pt x="2" y="7"/>
                    </a:cubicBezTo>
                  </a:path>
                </a:pathLst>
              </a:custGeom>
              <a:solidFill>
                <a:srgbClr val="C2C1C1"/>
              </a:solidFill>
              <a:ln w="0">
                <a:solidFill>
                  <a:srgbClr val="25221E"/>
                </a:solidFill>
                <a:prstDash val="solid"/>
                <a:round/>
                <a:headEnd/>
                <a:tailEnd/>
              </a:ln>
            </p:spPr>
            <p:txBody>
              <a:bodyPr/>
              <a:lstStyle/>
              <a:p>
                <a:endParaRPr lang="en-US"/>
              </a:p>
            </p:txBody>
          </p:sp>
          <p:sp>
            <p:nvSpPr>
              <p:cNvPr id="442864" name="Rectangle 496"/>
              <p:cNvSpPr>
                <a:spLocks noChangeArrowheads="1"/>
              </p:cNvSpPr>
              <p:nvPr/>
            </p:nvSpPr>
            <p:spPr bwMode="auto">
              <a:xfrm>
                <a:off x="945" y="2512"/>
                <a:ext cx="25" cy="6"/>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5" name="Rectangle 497"/>
              <p:cNvSpPr>
                <a:spLocks noChangeArrowheads="1"/>
              </p:cNvSpPr>
              <p:nvPr/>
            </p:nvSpPr>
            <p:spPr bwMode="auto">
              <a:xfrm>
                <a:off x="945" y="2506"/>
                <a:ext cx="25" cy="12"/>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6" name="Rectangle 498"/>
              <p:cNvSpPr>
                <a:spLocks noChangeArrowheads="1"/>
              </p:cNvSpPr>
              <p:nvPr/>
            </p:nvSpPr>
            <p:spPr bwMode="auto">
              <a:xfrm>
                <a:off x="945" y="2499"/>
                <a:ext cx="25" cy="13"/>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7" name="Rectangle 499"/>
              <p:cNvSpPr>
                <a:spLocks noChangeArrowheads="1"/>
              </p:cNvSpPr>
              <p:nvPr/>
            </p:nvSpPr>
            <p:spPr bwMode="auto">
              <a:xfrm>
                <a:off x="945" y="2493"/>
                <a:ext cx="25" cy="13"/>
              </a:xfrm>
              <a:prstGeom prst="rect">
                <a:avLst/>
              </a:prstGeom>
              <a:solidFill>
                <a:srgbClr val="007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8" name="Rectangle 500"/>
              <p:cNvSpPr>
                <a:spLocks noChangeArrowheads="1"/>
              </p:cNvSpPr>
              <p:nvPr/>
            </p:nvSpPr>
            <p:spPr bwMode="auto">
              <a:xfrm>
                <a:off x="945" y="2487"/>
                <a:ext cx="25" cy="12"/>
              </a:xfrm>
              <a:prstGeom prst="rect">
                <a:avLst/>
              </a:prstGeom>
              <a:solidFill>
                <a:srgbClr val="0080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69" name="Rectangle 501"/>
              <p:cNvSpPr>
                <a:spLocks noChangeArrowheads="1"/>
              </p:cNvSpPr>
              <p:nvPr/>
            </p:nvSpPr>
            <p:spPr bwMode="auto">
              <a:xfrm>
                <a:off x="945" y="2480"/>
                <a:ext cx="25" cy="13"/>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0" name="Rectangle 502"/>
              <p:cNvSpPr>
                <a:spLocks noChangeArrowheads="1"/>
              </p:cNvSpPr>
              <p:nvPr/>
            </p:nvSpPr>
            <p:spPr bwMode="auto">
              <a:xfrm>
                <a:off x="945" y="2474"/>
                <a:ext cx="25" cy="13"/>
              </a:xfrm>
              <a:prstGeom prst="rect">
                <a:avLst/>
              </a:prstGeom>
              <a:solidFill>
                <a:srgbClr val="008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1" name="Rectangle 503"/>
              <p:cNvSpPr>
                <a:spLocks noChangeArrowheads="1"/>
              </p:cNvSpPr>
              <p:nvPr/>
            </p:nvSpPr>
            <p:spPr bwMode="auto">
              <a:xfrm>
                <a:off x="945" y="2468"/>
                <a:ext cx="25" cy="12"/>
              </a:xfrm>
              <a:prstGeom prst="rect">
                <a:avLst/>
              </a:prstGeom>
              <a:solidFill>
                <a:srgbClr val="008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2" name="Rectangle 504"/>
              <p:cNvSpPr>
                <a:spLocks noChangeArrowheads="1"/>
              </p:cNvSpPr>
              <p:nvPr/>
            </p:nvSpPr>
            <p:spPr bwMode="auto">
              <a:xfrm>
                <a:off x="945" y="2461"/>
                <a:ext cx="25" cy="13"/>
              </a:xfrm>
              <a:prstGeom prst="rect">
                <a:avLst/>
              </a:prstGeom>
              <a:solidFill>
                <a:srgbClr val="0085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3" name="Rectangle 505"/>
              <p:cNvSpPr>
                <a:spLocks noChangeArrowheads="1"/>
              </p:cNvSpPr>
              <p:nvPr/>
            </p:nvSpPr>
            <p:spPr bwMode="auto">
              <a:xfrm>
                <a:off x="945" y="2455"/>
                <a:ext cx="25" cy="13"/>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4" name="Rectangle 506"/>
              <p:cNvSpPr>
                <a:spLocks noChangeArrowheads="1"/>
              </p:cNvSpPr>
              <p:nvPr/>
            </p:nvSpPr>
            <p:spPr bwMode="auto">
              <a:xfrm>
                <a:off x="945" y="2449"/>
                <a:ext cx="25" cy="12"/>
              </a:xfrm>
              <a:prstGeom prst="rect">
                <a:avLst/>
              </a:prstGeom>
              <a:solidFill>
                <a:srgbClr val="0087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5" name="Rectangle 507"/>
              <p:cNvSpPr>
                <a:spLocks noChangeArrowheads="1"/>
              </p:cNvSpPr>
              <p:nvPr/>
            </p:nvSpPr>
            <p:spPr bwMode="auto">
              <a:xfrm>
                <a:off x="945" y="2443"/>
                <a:ext cx="25" cy="12"/>
              </a:xfrm>
              <a:prstGeom prst="rect">
                <a:avLst/>
              </a:prstGeom>
              <a:solidFill>
                <a:srgbClr val="0088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6" name="Rectangle 508"/>
              <p:cNvSpPr>
                <a:spLocks noChangeArrowheads="1"/>
              </p:cNvSpPr>
              <p:nvPr/>
            </p:nvSpPr>
            <p:spPr bwMode="auto">
              <a:xfrm>
                <a:off x="945" y="2436"/>
                <a:ext cx="25" cy="13"/>
              </a:xfrm>
              <a:prstGeom prst="rect">
                <a:avLst/>
              </a:prstGeom>
              <a:solidFill>
                <a:srgbClr val="008B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7" name="Rectangle 509"/>
              <p:cNvSpPr>
                <a:spLocks noChangeArrowheads="1"/>
              </p:cNvSpPr>
              <p:nvPr/>
            </p:nvSpPr>
            <p:spPr bwMode="auto">
              <a:xfrm>
                <a:off x="945" y="2430"/>
                <a:ext cx="25" cy="13"/>
              </a:xfrm>
              <a:prstGeom prst="rect">
                <a:avLst/>
              </a:prstGeom>
              <a:solidFill>
                <a:srgbClr val="008F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8" name="Rectangle 510"/>
              <p:cNvSpPr>
                <a:spLocks noChangeArrowheads="1"/>
              </p:cNvSpPr>
              <p:nvPr/>
            </p:nvSpPr>
            <p:spPr bwMode="auto">
              <a:xfrm>
                <a:off x="945" y="2424"/>
                <a:ext cx="25" cy="12"/>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79" name="Rectangle 511"/>
              <p:cNvSpPr>
                <a:spLocks noChangeArrowheads="1"/>
              </p:cNvSpPr>
              <p:nvPr/>
            </p:nvSpPr>
            <p:spPr bwMode="auto">
              <a:xfrm>
                <a:off x="945" y="2417"/>
                <a:ext cx="25" cy="13"/>
              </a:xfrm>
              <a:prstGeom prst="rect">
                <a:avLst/>
              </a:prstGeom>
              <a:solidFill>
                <a:srgbClr val="0097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0" name="Rectangle 512"/>
              <p:cNvSpPr>
                <a:spLocks noChangeArrowheads="1"/>
              </p:cNvSpPr>
              <p:nvPr/>
            </p:nvSpPr>
            <p:spPr bwMode="auto">
              <a:xfrm>
                <a:off x="945" y="2411"/>
                <a:ext cx="25" cy="13"/>
              </a:xfrm>
              <a:prstGeom prst="rect">
                <a:avLst/>
              </a:prstGeom>
              <a:solidFill>
                <a:srgbClr val="009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1" name="Rectangle 513"/>
              <p:cNvSpPr>
                <a:spLocks noChangeArrowheads="1"/>
              </p:cNvSpPr>
              <p:nvPr/>
            </p:nvSpPr>
            <p:spPr bwMode="auto">
              <a:xfrm>
                <a:off x="945" y="2405"/>
                <a:ext cx="25" cy="12"/>
              </a:xfrm>
              <a:prstGeom prst="rect">
                <a:avLst/>
              </a:prstGeom>
              <a:solidFill>
                <a:srgbClr val="009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2" name="Rectangle 514"/>
              <p:cNvSpPr>
                <a:spLocks noChangeArrowheads="1"/>
              </p:cNvSpPr>
              <p:nvPr/>
            </p:nvSpPr>
            <p:spPr bwMode="auto">
              <a:xfrm>
                <a:off x="945" y="2398"/>
                <a:ext cx="25" cy="13"/>
              </a:xfrm>
              <a:prstGeom prst="rect">
                <a:avLst/>
              </a:prstGeom>
              <a:solidFill>
                <a:srgbClr val="00A2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3" name="Rectangle 515"/>
              <p:cNvSpPr>
                <a:spLocks noChangeArrowheads="1"/>
              </p:cNvSpPr>
              <p:nvPr/>
            </p:nvSpPr>
            <p:spPr bwMode="auto">
              <a:xfrm>
                <a:off x="945" y="2392"/>
                <a:ext cx="25" cy="13"/>
              </a:xfrm>
              <a:prstGeom prst="rect">
                <a:avLst/>
              </a:prstGeom>
              <a:solidFill>
                <a:srgbClr val="00A7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4" name="Rectangle 516"/>
              <p:cNvSpPr>
                <a:spLocks noChangeArrowheads="1"/>
              </p:cNvSpPr>
              <p:nvPr/>
            </p:nvSpPr>
            <p:spPr bwMode="auto">
              <a:xfrm>
                <a:off x="945" y="2386"/>
                <a:ext cx="25" cy="12"/>
              </a:xfrm>
              <a:prstGeom prst="rect">
                <a:avLst/>
              </a:prstGeom>
              <a:solidFill>
                <a:srgbClr val="00AA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5" name="Rectangle 517"/>
              <p:cNvSpPr>
                <a:spLocks noChangeArrowheads="1"/>
              </p:cNvSpPr>
              <p:nvPr/>
            </p:nvSpPr>
            <p:spPr bwMode="auto">
              <a:xfrm>
                <a:off x="945" y="2379"/>
                <a:ext cx="25" cy="13"/>
              </a:xfrm>
              <a:prstGeom prst="rect">
                <a:avLst/>
              </a:prstGeom>
              <a:solidFill>
                <a:srgbClr val="00AE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6" name="Rectangle 518"/>
              <p:cNvSpPr>
                <a:spLocks noChangeArrowheads="1"/>
              </p:cNvSpPr>
              <p:nvPr/>
            </p:nvSpPr>
            <p:spPr bwMode="auto">
              <a:xfrm>
                <a:off x="945" y="2373"/>
                <a:ext cx="25" cy="13"/>
              </a:xfrm>
              <a:prstGeom prst="rect">
                <a:avLst/>
              </a:prstGeom>
              <a:solidFill>
                <a:srgbClr val="30B3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7" name="Rectangle 519"/>
              <p:cNvSpPr>
                <a:spLocks noChangeArrowheads="1"/>
              </p:cNvSpPr>
              <p:nvPr/>
            </p:nvSpPr>
            <p:spPr bwMode="auto">
              <a:xfrm>
                <a:off x="945" y="2367"/>
                <a:ext cx="25" cy="12"/>
              </a:xfrm>
              <a:prstGeom prst="rect">
                <a:avLst/>
              </a:prstGeom>
              <a:solidFill>
                <a:srgbClr val="43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8" name="Rectangle 520"/>
              <p:cNvSpPr>
                <a:spLocks noChangeArrowheads="1"/>
              </p:cNvSpPr>
              <p:nvPr/>
            </p:nvSpPr>
            <p:spPr bwMode="auto">
              <a:xfrm>
                <a:off x="945" y="2360"/>
                <a:ext cx="25" cy="13"/>
              </a:xfrm>
              <a:prstGeom prst="rect">
                <a:avLst/>
              </a:prstGeom>
              <a:solidFill>
                <a:srgbClr val="57BC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89" name="Rectangle 521"/>
              <p:cNvSpPr>
                <a:spLocks noChangeArrowheads="1"/>
              </p:cNvSpPr>
              <p:nvPr/>
            </p:nvSpPr>
            <p:spPr bwMode="auto">
              <a:xfrm>
                <a:off x="945" y="2354"/>
                <a:ext cx="25" cy="13"/>
              </a:xfrm>
              <a:prstGeom prst="rect">
                <a:avLst/>
              </a:prstGeom>
              <a:solidFill>
                <a:srgbClr val="6EC3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0" name="Rectangle 522"/>
              <p:cNvSpPr>
                <a:spLocks noChangeArrowheads="1"/>
              </p:cNvSpPr>
              <p:nvPr/>
            </p:nvSpPr>
            <p:spPr bwMode="auto">
              <a:xfrm>
                <a:off x="945" y="2348"/>
                <a:ext cx="25" cy="12"/>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1" name="Rectangle 523"/>
              <p:cNvSpPr>
                <a:spLocks noChangeArrowheads="1"/>
              </p:cNvSpPr>
              <p:nvPr/>
            </p:nvSpPr>
            <p:spPr bwMode="auto">
              <a:xfrm>
                <a:off x="945" y="2342"/>
                <a:ext cx="25" cy="12"/>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2" name="Rectangle 524"/>
              <p:cNvSpPr>
                <a:spLocks noChangeArrowheads="1"/>
              </p:cNvSpPr>
              <p:nvPr/>
            </p:nvSpPr>
            <p:spPr bwMode="auto">
              <a:xfrm>
                <a:off x="945" y="2335"/>
                <a:ext cx="25" cy="13"/>
              </a:xfrm>
              <a:prstGeom prst="rect">
                <a:avLst/>
              </a:prstGeom>
              <a:solidFill>
                <a:srgbClr val="78C6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3" name="Rectangle 525"/>
              <p:cNvSpPr>
                <a:spLocks noChangeArrowheads="1"/>
              </p:cNvSpPr>
              <p:nvPr/>
            </p:nvSpPr>
            <p:spPr bwMode="auto">
              <a:xfrm>
                <a:off x="945" y="2329"/>
                <a:ext cx="25" cy="13"/>
              </a:xfrm>
              <a:prstGeom prst="rect">
                <a:avLst/>
              </a:prstGeom>
              <a:solidFill>
                <a:srgbClr val="66C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4" name="Rectangle 526"/>
              <p:cNvSpPr>
                <a:spLocks noChangeArrowheads="1"/>
              </p:cNvSpPr>
              <p:nvPr/>
            </p:nvSpPr>
            <p:spPr bwMode="auto">
              <a:xfrm>
                <a:off x="945" y="2323"/>
                <a:ext cx="25" cy="12"/>
              </a:xfrm>
              <a:prstGeom prst="rect">
                <a:avLst/>
              </a:prstGeom>
              <a:solidFill>
                <a:srgbClr val="4FBA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5" name="Rectangle 527"/>
              <p:cNvSpPr>
                <a:spLocks noChangeArrowheads="1"/>
              </p:cNvSpPr>
              <p:nvPr/>
            </p:nvSpPr>
            <p:spPr bwMode="auto">
              <a:xfrm>
                <a:off x="945" y="2316"/>
                <a:ext cx="25" cy="13"/>
              </a:xfrm>
              <a:prstGeom prst="rect">
                <a:avLst/>
              </a:prstGeom>
              <a:solidFill>
                <a:srgbClr val="40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6" name="Rectangle 528"/>
              <p:cNvSpPr>
                <a:spLocks noChangeArrowheads="1"/>
              </p:cNvSpPr>
              <p:nvPr/>
            </p:nvSpPr>
            <p:spPr bwMode="auto">
              <a:xfrm>
                <a:off x="945" y="2310"/>
                <a:ext cx="25" cy="13"/>
              </a:xfrm>
              <a:prstGeom prst="rect">
                <a:avLst/>
              </a:prstGeom>
              <a:solidFill>
                <a:srgbClr val="20B2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7" name="Rectangle 529"/>
              <p:cNvSpPr>
                <a:spLocks noChangeArrowheads="1"/>
              </p:cNvSpPr>
              <p:nvPr/>
            </p:nvSpPr>
            <p:spPr bwMode="auto">
              <a:xfrm>
                <a:off x="945" y="2304"/>
                <a:ext cx="25" cy="12"/>
              </a:xfrm>
              <a:prstGeom prst="rect">
                <a:avLst/>
              </a:prstGeom>
              <a:solidFill>
                <a:srgbClr val="00A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8" name="Rectangle 530"/>
              <p:cNvSpPr>
                <a:spLocks noChangeArrowheads="1"/>
              </p:cNvSpPr>
              <p:nvPr/>
            </p:nvSpPr>
            <p:spPr bwMode="auto">
              <a:xfrm>
                <a:off x="945" y="2297"/>
                <a:ext cx="25" cy="13"/>
              </a:xfrm>
              <a:prstGeom prst="rect">
                <a:avLst/>
              </a:prstGeom>
              <a:solidFill>
                <a:srgbClr val="00A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899" name="Rectangle 531"/>
              <p:cNvSpPr>
                <a:spLocks noChangeArrowheads="1"/>
              </p:cNvSpPr>
              <p:nvPr/>
            </p:nvSpPr>
            <p:spPr bwMode="auto">
              <a:xfrm>
                <a:off x="945" y="2291"/>
                <a:ext cx="25" cy="13"/>
              </a:xfrm>
              <a:prstGeom prst="rect">
                <a:avLst/>
              </a:prstGeom>
              <a:solidFill>
                <a:srgbClr val="00A5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0" name="Rectangle 532"/>
              <p:cNvSpPr>
                <a:spLocks noChangeArrowheads="1"/>
              </p:cNvSpPr>
              <p:nvPr/>
            </p:nvSpPr>
            <p:spPr bwMode="auto">
              <a:xfrm>
                <a:off x="945" y="2285"/>
                <a:ext cx="25" cy="12"/>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1" name="Rectangle 533"/>
              <p:cNvSpPr>
                <a:spLocks noChangeArrowheads="1"/>
              </p:cNvSpPr>
              <p:nvPr/>
            </p:nvSpPr>
            <p:spPr bwMode="auto">
              <a:xfrm>
                <a:off x="945" y="2278"/>
                <a:ext cx="25" cy="13"/>
              </a:xfrm>
              <a:prstGeom prst="rect">
                <a:avLst/>
              </a:prstGeom>
              <a:solidFill>
                <a:srgbClr val="009D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2" name="Rectangle 534"/>
              <p:cNvSpPr>
                <a:spLocks noChangeArrowheads="1"/>
              </p:cNvSpPr>
              <p:nvPr/>
            </p:nvSpPr>
            <p:spPr bwMode="auto">
              <a:xfrm>
                <a:off x="945" y="2272"/>
                <a:ext cx="25" cy="13"/>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3" name="Rectangle 535"/>
              <p:cNvSpPr>
                <a:spLocks noChangeArrowheads="1"/>
              </p:cNvSpPr>
              <p:nvPr/>
            </p:nvSpPr>
            <p:spPr bwMode="auto">
              <a:xfrm>
                <a:off x="945" y="2266"/>
                <a:ext cx="25" cy="12"/>
              </a:xfrm>
              <a:prstGeom prst="rect">
                <a:avLst/>
              </a:prstGeom>
              <a:solidFill>
                <a:srgbClr val="009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4" name="Rectangle 536"/>
              <p:cNvSpPr>
                <a:spLocks noChangeArrowheads="1"/>
              </p:cNvSpPr>
              <p:nvPr/>
            </p:nvSpPr>
            <p:spPr bwMode="auto">
              <a:xfrm>
                <a:off x="945" y="2260"/>
                <a:ext cx="25" cy="12"/>
              </a:xfrm>
              <a:prstGeom prst="rect">
                <a:avLst/>
              </a:prstGeom>
              <a:solidFill>
                <a:srgbClr val="0092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5" name="Rectangle 537"/>
              <p:cNvSpPr>
                <a:spLocks noChangeArrowheads="1"/>
              </p:cNvSpPr>
              <p:nvPr/>
            </p:nvSpPr>
            <p:spPr bwMode="auto">
              <a:xfrm>
                <a:off x="945" y="2253"/>
                <a:ext cx="25" cy="13"/>
              </a:xfrm>
              <a:prstGeom prst="rect">
                <a:avLst/>
              </a:prstGeom>
              <a:solidFill>
                <a:srgbClr val="008E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6" name="Rectangle 538"/>
              <p:cNvSpPr>
                <a:spLocks noChangeArrowheads="1"/>
              </p:cNvSpPr>
              <p:nvPr/>
            </p:nvSpPr>
            <p:spPr bwMode="auto">
              <a:xfrm>
                <a:off x="945" y="2247"/>
                <a:ext cx="25" cy="13"/>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7" name="Rectangle 539"/>
              <p:cNvSpPr>
                <a:spLocks noChangeArrowheads="1"/>
              </p:cNvSpPr>
              <p:nvPr/>
            </p:nvSpPr>
            <p:spPr bwMode="auto">
              <a:xfrm>
                <a:off x="945" y="2241"/>
                <a:ext cx="25" cy="12"/>
              </a:xfrm>
              <a:prstGeom prst="rect">
                <a:avLst/>
              </a:prstGeom>
              <a:solidFill>
                <a:srgbClr val="0088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8" name="Rectangle 540"/>
              <p:cNvSpPr>
                <a:spLocks noChangeArrowheads="1"/>
              </p:cNvSpPr>
              <p:nvPr/>
            </p:nvSpPr>
            <p:spPr bwMode="auto">
              <a:xfrm>
                <a:off x="945" y="2234"/>
                <a:ext cx="25" cy="13"/>
              </a:xfrm>
              <a:prstGeom prst="rect">
                <a:avLst/>
              </a:prstGeom>
              <a:solidFill>
                <a:srgbClr val="0087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09" name="Rectangle 541"/>
              <p:cNvSpPr>
                <a:spLocks noChangeArrowheads="1"/>
              </p:cNvSpPr>
              <p:nvPr/>
            </p:nvSpPr>
            <p:spPr bwMode="auto">
              <a:xfrm>
                <a:off x="945" y="2228"/>
                <a:ext cx="25" cy="13"/>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0" name="Rectangle 542"/>
              <p:cNvSpPr>
                <a:spLocks noChangeArrowheads="1"/>
              </p:cNvSpPr>
              <p:nvPr/>
            </p:nvSpPr>
            <p:spPr bwMode="auto">
              <a:xfrm>
                <a:off x="945" y="2222"/>
                <a:ext cx="25" cy="12"/>
              </a:xfrm>
              <a:prstGeom prst="rect">
                <a:avLst/>
              </a:prstGeom>
              <a:solidFill>
                <a:srgbClr val="0085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1" name="Rectangle 543"/>
              <p:cNvSpPr>
                <a:spLocks noChangeArrowheads="1"/>
              </p:cNvSpPr>
              <p:nvPr/>
            </p:nvSpPr>
            <p:spPr bwMode="auto">
              <a:xfrm>
                <a:off x="945" y="2215"/>
                <a:ext cx="25" cy="13"/>
              </a:xfrm>
              <a:prstGeom prst="rect">
                <a:avLst/>
              </a:prstGeom>
              <a:solidFill>
                <a:srgbClr val="008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2" name="Rectangle 544"/>
              <p:cNvSpPr>
                <a:spLocks noChangeArrowheads="1"/>
              </p:cNvSpPr>
              <p:nvPr/>
            </p:nvSpPr>
            <p:spPr bwMode="auto">
              <a:xfrm>
                <a:off x="945" y="2209"/>
                <a:ext cx="25" cy="13"/>
              </a:xfrm>
              <a:prstGeom prst="rect">
                <a:avLst/>
              </a:prstGeom>
              <a:solidFill>
                <a:srgbClr val="008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3" name="Rectangle 545"/>
              <p:cNvSpPr>
                <a:spLocks noChangeArrowheads="1"/>
              </p:cNvSpPr>
              <p:nvPr/>
            </p:nvSpPr>
            <p:spPr bwMode="auto">
              <a:xfrm>
                <a:off x="945" y="2203"/>
                <a:ext cx="25" cy="12"/>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4" name="Rectangle 546"/>
              <p:cNvSpPr>
                <a:spLocks noChangeArrowheads="1"/>
              </p:cNvSpPr>
              <p:nvPr/>
            </p:nvSpPr>
            <p:spPr bwMode="auto">
              <a:xfrm>
                <a:off x="945" y="2196"/>
                <a:ext cx="25" cy="13"/>
              </a:xfrm>
              <a:prstGeom prst="rect">
                <a:avLst/>
              </a:prstGeom>
              <a:solidFill>
                <a:srgbClr val="0080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5" name="Rectangle 547"/>
              <p:cNvSpPr>
                <a:spLocks noChangeArrowheads="1"/>
              </p:cNvSpPr>
              <p:nvPr/>
            </p:nvSpPr>
            <p:spPr bwMode="auto">
              <a:xfrm>
                <a:off x="945" y="2190"/>
                <a:ext cx="25" cy="13"/>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6" name="Rectangle 548"/>
              <p:cNvSpPr>
                <a:spLocks noChangeArrowheads="1"/>
              </p:cNvSpPr>
              <p:nvPr/>
            </p:nvSpPr>
            <p:spPr bwMode="auto">
              <a:xfrm>
                <a:off x="945" y="2196"/>
                <a:ext cx="25" cy="0"/>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7" name="Rectangle 549"/>
              <p:cNvSpPr>
                <a:spLocks noChangeArrowheads="1"/>
              </p:cNvSpPr>
              <p:nvPr/>
            </p:nvSpPr>
            <p:spPr bwMode="auto">
              <a:xfrm>
                <a:off x="945" y="2196"/>
                <a:ext cx="25" cy="322"/>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18" name="Rectangle 550"/>
              <p:cNvSpPr>
                <a:spLocks noChangeArrowheads="1"/>
              </p:cNvSpPr>
              <p:nvPr/>
            </p:nvSpPr>
            <p:spPr bwMode="auto">
              <a:xfrm>
                <a:off x="611" y="2588"/>
                <a:ext cx="6" cy="6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19" name="Rectangle 551"/>
              <p:cNvSpPr>
                <a:spLocks noChangeArrowheads="1"/>
              </p:cNvSpPr>
              <p:nvPr/>
            </p:nvSpPr>
            <p:spPr bwMode="auto">
              <a:xfrm>
                <a:off x="604" y="2588"/>
                <a:ext cx="13" cy="6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0" name="Rectangle 552"/>
              <p:cNvSpPr>
                <a:spLocks noChangeArrowheads="1"/>
              </p:cNvSpPr>
              <p:nvPr/>
            </p:nvSpPr>
            <p:spPr bwMode="auto">
              <a:xfrm>
                <a:off x="598" y="2588"/>
                <a:ext cx="13" cy="69"/>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1" name="Rectangle 553"/>
              <p:cNvSpPr>
                <a:spLocks noChangeArrowheads="1"/>
              </p:cNvSpPr>
              <p:nvPr/>
            </p:nvSpPr>
            <p:spPr bwMode="auto">
              <a:xfrm>
                <a:off x="592" y="2588"/>
                <a:ext cx="12"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2" name="Rectangle 554"/>
              <p:cNvSpPr>
                <a:spLocks noChangeArrowheads="1"/>
              </p:cNvSpPr>
              <p:nvPr/>
            </p:nvSpPr>
            <p:spPr bwMode="auto">
              <a:xfrm>
                <a:off x="585" y="2588"/>
                <a:ext cx="13" cy="6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3" name="Rectangle 555"/>
              <p:cNvSpPr>
                <a:spLocks noChangeArrowheads="1"/>
              </p:cNvSpPr>
              <p:nvPr/>
            </p:nvSpPr>
            <p:spPr bwMode="auto">
              <a:xfrm>
                <a:off x="579" y="2588"/>
                <a:ext cx="13" cy="69"/>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4" name="Rectangle 556"/>
              <p:cNvSpPr>
                <a:spLocks noChangeArrowheads="1"/>
              </p:cNvSpPr>
              <p:nvPr/>
            </p:nvSpPr>
            <p:spPr bwMode="auto">
              <a:xfrm>
                <a:off x="573" y="2588"/>
                <a:ext cx="12" cy="69"/>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5" name="Rectangle 557"/>
              <p:cNvSpPr>
                <a:spLocks noChangeArrowheads="1"/>
              </p:cNvSpPr>
              <p:nvPr/>
            </p:nvSpPr>
            <p:spPr bwMode="auto">
              <a:xfrm>
                <a:off x="567" y="2588"/>
                <a:ext cx="12" cy="69"/>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6" name="Rectangle 558"/>
              <p:cNvSpPr>
                <a:spLocks noChangeArrowheads="1"/>
              </p:cNvSpPr>
              <p:nvPr/>
            </p:nvSpPr>
            <p:spPr bwMode="auto">
              <a:xfrm>
                <a:off x="560" y="2588"/>
                <a:ext cx="13" cy="69"/>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7" name="Rectangle 559"/>
              <p:cNvSpPr>
                <a:spLocks noChangeArrowheads="1"/>
              </p:cNvSpPr>
              <p:nvPr/>
            </p:nvSpPr>
            <p:spPr bwMode="auto">
              <a:xfrm>
                <a:off x="554" y="2588"/>
                <a:ext cx="13" cy="6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8" name="Rectangle 560"/>
              <p:cNvSpPr>
                <a:spLocks noChangeArrowheads="1"/>
              </p:cNvSpPr>
              <p:nvPr/>
            </p:nvSpPr>
            <p:spPr bwMode="auto">
              <a:xfrm>
                <a:off x="548" y="2588"/>
                <a:ext cx="12" cy="69"/>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29" name="Rectangle 561"/>
              <p:cNvSpPr>
                <a:spLocks noChangeArrowheads="1"/>
              </p:cNvSpPr>
              <p:nvPr/>
            </p:nvSpPr>
            <p:spPr bwMode="auto">
              <a:xfrm>
                <a:off x="541" y="2588"/>
                <a:ext cx="13"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0" name="Rectangle 562"/>
              <p:cNvSpPr>
                <a:spLocks noChangeArrowheads="1"/>
              </p:cNvSpPr>
              <p:nvPr/>
            </p:nvSpPr>
            <p:spPr bwMode="auto">
              <a:xfrm>
                <a:off x="548" y="2588"/>
                <a:ext cx="0"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1" name="Freeform 563"/>
              <p:cNvSpPr>
                <a:spLocks/>
              </p:cNvSpPr>
              <p:nvPr/>
            </p:nvSpPr>
            <p:spPr bwMode="auto">
              <a:xfrm>
                <a:off x="548" y="2588"/>
                <a:ext cx="69" cy="69"/>
              </a:xfrm>
              <a:custGeom>
                <a:avLst/>
                <a:gdLst>
                  <a:gd name="T0" fmla="*/ 0 w 11"/>
                  <a:gd name="T1" fmla="*/ 0 h 11"/>
                  <a:gd name="T2" fmla="*/ 11 w 11"/>
                  <a:gd name="T3" fmla="*/ 0 h 11"/>
                  <a:gd name="T4" fmla="*/ 11 w 11"/>
                  <a:gd name="T5" fmla="*/ 9 h 11"/>
                  <a:gd name="T6" fmla="*/ 9 w 11"/>
                  <a:gd name="T7" fmla="*/ 11 h 11"/>
                  <a:gd name="T8" fmla="*/ 2 w 11"/>
                  <a:gd name="T9" fmla="*/ 11 h 11"/>
                  <a:gd name="T10" fmla="*/ 0 w 11"/>
                  <a:gd name="T11" fmla="*/ 9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lnTo>
                      <a:pt x="11" y="0"/>
                    </a:lnTo>
                    <a:lnTo>
                      <a:pt x="11" y="9"/>
                    </a:lnTo>
                    <a:cubicBezTo>
                      <a:pt x="11" y="10"/>
                      <a:pt x="10" y="11"/>
                      <a:pt x="9" y="11"/>
                    </a:cubicBezTo>
                    <a:lnTo>
                      <a:pt x="2" y="11"/>
                    </a:lnTo>
                    <a:cubicBezTo>
                      <a:pt x="1" y="11"/>
                      <a:pt x="0" y="10"/>
                      <a:pt x="0" y="9"/>
                    </a:cubicBezTo>
                    <a:lnTo>
                      <a:pt x="0" y="0"/>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32" name="Rectangle 564"/>
              <p:cNvSpPr>
                <a:spLocks noChangeArrowheads="1"/>
              </p:cNvSpPr>
              <p:nvPr/>
            </p:nvSpPr>
            <p:spPr bwMode="auto">
              <a:xfrm>
                <a:off x="617" y="2588"/>
                <a:ext cx="6" cy="1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3" name="Rectangle 565"/>
              <p:cNvSpPr>
                <a:spLocks noChangeArrowheads="1"/>
              </p:cNvSpPr>
              <p:nvPr/>
            </p:nvSpPr>
            <p:spPr bwMode="auto">
              <a:xfrm>
                <a:off x="611" y="2588"/>
                <a:ext cx="12" cy="1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4" name="Rectangle 566"/>
              <p:cNvSpPr>
                <a:spLocks noChangeArrowheads="1"/>
              </p:cNvSpPr>
              <p:nvPr/>
            </p:nvSpPr>
            <p:spPr bwMode="auto">
              <a:xfrm>
                <a:off x="604" y="2588"/>
                <a:ext cx="13" cy="19"/>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5" name="Rectangle 567"/>
              <p:cNvSpPr>
                <a:spLocks noChangeArrowheads="1"/>
              </p:cNvSpPr>
              <p:nvPr/>
            </p:nvSpPr>
            <p:spPr bwMode="auto">
              <a:xfrm>
                <a:off x="598" y="2588"/>
                <a:ext cx="13" cy="19"/>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6" name="Rectangle 568"/>
              <p:cNvSpPr>
                <a:spLocks noChangeArrowheads="1"/>
              </p:cNvSpPr>
              <p:nvPr/>
            </p:nvSpPr>
            <p:spPr bwMode="auto">
              <a:xfrm>
                <a:off x="592" y="2588"/>
                <a:ext cx="12"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7" name="Rectangle 569"/>
              <p:cNvSpPr>
                <a:spLocks noChangeArrowheads="1"/>
              </p:cNvSpPr>
              <p:nvPr/>
            </p:nvSpPr>
            <p:spPr bwMode="auto">
              <a:xfrm>
                <a:off x="585" y="2588"/>
                <a:ext cx="13" cy="1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8" name="Rectangle 570"/>
              <p:cNvSpPr>
                <a:spLocks noChangeArrowheads="1"/>
              </p:cNvSpPr>
              <p:nvPr/>
            </p:nvSpPr>
            <p:spPr bwMode="auto">
              <a:xfrm>
                <a:off x="579" y="2588"/>
                <a:ext cx="13" cy="19"/>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39" name="Rectangle 571"/>
              <p:cNvSpPr>
                <a:spLocks noChangeArrowheads="1"/>
              </p:cNvSpPr>
              <p:nvPr/>
            </p:nvSpPr>
            <p:spPr bwMode="auto">
              <a:xfrm>
                <a:off x="573" y="2588"/>
                <a:ext cx="12" cy="19"/>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0" name="Rectangle 572"/>
              <p:cNvSpPr>
                <a:spLocks noChangeArrowheads="1"/>
              </p:cNvSpPr>
              <p:nvPr/>
            </p:nvSpPr>
            <p:spPr bwMode="auto">
              <a:xfrm>
                <a:off x="567" y="2588"/>
                <a:ext cx="12" cy="19"/>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1" name="Rectangle 573"/>
              <p:cNvSpPr>
                <a:spLocks noChangeArrowheads="1"/>
              </p:cNvSpPr>
              <p:nvPr/>
            </p:nvSpPr>
            <p:spPr bwMode="auto">
              <a:xfrm>
                <a:off x="560" y="2588"/>
                <a:ext cx="13" cy="19"/>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2" name="Rectangle 574"/>
              <p:cNvSpPr>
                <a:spLocks noChangeArrowheads="1"/>
              </p:cNvSpPr>
              <p:nvPr/>
            </p:nvSpPr>
            <p:spPr bwMode="auto">
              <a:xfrm>
                <a:off x="554" y="2588"/>
                <a:ext cx="13" cy="19"/>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3" name="Rectangle 575"/>
              <p:cNvSpPr>
                <a:spLocks noChangeArrowheads="1"/>
              </p:cNvSpPr>
              <p:nvPr/>
            </p:nvSpPr>
            <p:spPr bwMode="auto">
              <a:xfrm>
                <a:off x="548" y="2588"/>
                <a:ext cx="12" cy="1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4" name="Rectangle 576"/>
              <p:cNvSpPr>
                <a:spLocks noChangeArrowheads="1"/>
              </p:cNvSpPr>
              <p:nvPr/>
            </p:nvSpPr>
            <p:spPr bwMode="auto">
              <a:xfrm>
                <a:off x="541" y="2588"/>
                <a:ext cx="13" cy="19"/>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5" name="Rectangle 577"/>
              <p:cNvSpPr>
                <a:spLocks noChangeArrowheads="1"/>
              </p:cNvSpPr>
              <p:nvPr/>
            </p:nvSpPr>
            <p:spPr bwMode="auto">
              <a:xfrm>
                <a:off x="535" y="2588"/>
                <a:ext cx="13" cy="1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6" name="Rectangle 578"/>
              <p:cNvSpPr>
                <a:spLocks noChangeArrowheads="1"/>
              </p:cNvSpPr>
              <p:nvPr/>
            </p:nvSpPr>
            <p:spPr bwMode="auto">
              <a:xfrm>
                <a:off x="529" y="2588"/>
                <a:ext cx="12"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7" name="Rectangle 579"/>
              <p:cNvSpPr>
                <a:spLocks noChangeArrowheads="1"/>
              </p:cNvSpPr>
              <p:nvPr/>
            </p:nvSpPr>
            <p:spPr bwMode="auto">
              <a:xfrm>
                <a:off x="535" y="2588"/>
                <a:ext cx="0"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48" name="Rectangle 580"/>
              <p:cNvSpPr>
                <a:spLocks noChangeArrowheads="1"/>
              </p:cNvSpPr>
              <p:nvPr/>
            </p:nvSpPr>
            <p:spPr bwMode="auto">
              <a:xfrm>
                <a:off x="535" y="2588"/>
                <a:ext cx="88" cy="19"/>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49" name="Rectangle 581"/>
              <p:cNvSpPr>
                <a:spLocks noChangeArrowheads="1"/>
              </p:cNvSpPr>
              <p:nvPr/>
            </p:nvSpPr>
            <p:spPr bwMode="auto">
              <a:xfrm>
                <a:off x="617" y="2626"/>
                <a:ext cx="6" cy="18"/>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0" name="Rectangle 582"/>
              <p:cNvSpPr>
                <a:spLocks noChangeArrowheads="1"/>
              </p:cNvSpPr>
              <p:nvPr/>
            </p:nvSpPr>
            <p:spPr bwMode="auto">
              <a:xfrm>
                <a:off x="611" y="2626"/>
                <a:ext cx="12" cy="18"/>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1" name="Rectangle 583"/>
              <p:cNvSpPr>
                <a:spLocks noChangeArrowheads="1"/>
              </p:cNvSpPr>
              <p:nvPr/>
            </p:nvSpPr>
            <p:spPr bwMode="auto">
              <a:xfrm>
                <a:off x="604" y="2626"/>
                <a:ext cx="13" cy="18"/>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2" name="Rectangle 584"/>
              <p:cNvSpPr>
                <a:spLocks noChangeArrowheads="1"/>
              </p:cNvSpPr>
              <p:nvPr/>
            </p:nvSpPr>
            <p:spPr bwMode="auto">
              <a:xfrm>
                <a:off x="598" y="2626"/>
                <a:ext cx="13" cy="18"/>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3" name="Rectangle 585"/>
              <p:cNvSpPr>
                <a:spLocks noChangeArrowheads="1"/>
              </p:cNvSpPr>
              <p:nvPr/>
            </p:nvSpPr>
            <p:spPr bwMode="auto">
              <a:xfrm>
                <a:off x="592" y="2626"/>
                <a:ext cx="12" cy="18"/>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4" name="Rectangle 586"/>
              <p:cNvSpPr>
                <a:spLocks noChangeArrowheads="1"/>
              </p:cNvSpPr>
              <p:nvPr/>
            </p:nvSpPr>
            <p:spPr bwMode="auto">
              <a:xfrm>
                <a:off x="585" y="2626"/>
                <a:ext cx="13" cy="18"/>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5" name="Rectangle 587"/>
              <p:cNvSpPr>
                <a:spLocks noChangeArrowheads="1"/>
              </p:cNvSpPr>
              <p:nvPr/>
            </p:nvSpPr>
            <p:spPr bwMode="auto">
              <a:xfrm>
                <a:off x="579" y="2626"/>
                <a:ext cx="13" cy="18"/>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6" name="Rectangle 588"/>
              <p:cNvSpPr>
                <a:spLocks noChangeArrowheads="1"/>
              </p:cNvSpPr>
              <p:nvPr/>
            </p:nvSpPr>
            <p:spPr bwMode="auto">
              <a:xfrm>
                <a:off x="573" y="2626"/>
                <a:ext cx="12" cy="18"/>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7" name="Rectangle 589"/>
              <p:cNvSpPr>
                <a:spLocks noChangeArrowheads="1"/>
              </p:cNvSpPr>
              <p:nvPr/>
            </p:nvSpPr>
            <p:spPr bwMode="auto">
              <a:xfrm>
                <a:off x="567" y="2626"/>
                <a:ext cx="12" cy="18"/>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8" name="Rectangle 590"/>
              <p:cNvSpPr>
                <a:spLocks noChangeArrowheads="1"/>
              </p:cNvSpPr>
              <p:nvPr/>
            </p:nvSpPr>
            <p:spPr bwMode="auto">
              <a:xfrm>
                <a:off x="560" y="2626"/>
                <a:ext cx="13" cy="18"/>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59" name="Rectangle 591"/>
              <p:cNvSpPr>
                <a:spLocks noChangeArrowheads="1"/>
              </p:cNvSpPr>
              <p:nvPr/>
            </p:nvSpPr>
            <p:spPr bwMode="auto">
              <a:xfrm>
                <a:off x="554" y="2626"/>
                <a:ext cx="13" cy="1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0" name="Rectangle 592"/>
              <p:cNvSpPr>
                <a:spLocks noChangeArrowheads="1"/>
              </p:cNvSpPr>
              <p:nvPr/>
            </p:nvSpPr>
            <p:spPr bwMode="auto">
              <a:xfrm>
                <a:off x="548" y="2626"/>
                <a:ext cx="12" cy="18"/>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1" name="Rectangle 593"/>
              <p:cNvSpPr>
                <a:spLocks noChangeArrowheads="1"/>
              </p:cNvSpPr>
              <p:nvPr/>
            </p:nvSpPr>
            <p:spPr bwMode="auto">
              <a:xfrm>
                <a:off x="541" y="2626"/>
                <a:ext cx="13" cy="18"/>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2" name="Rectangle 594"/>
              <p:cNvSpPr>
                <a:spLocks noChangeArrowheads="1"/>
              </p:cNvSpPr>
              <p:nvPr/>
            </p:nvSpPr>
            <p:spPr bwMode="auto">
              <a:xfrm>
                <a:off x="535" y="2626"/>
                <a:ext cx="13" cy="1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3" name="Rectangle 595"/>
              <p:cNvSpPr>
                <a:spLocks noChangeArrowheads="1"/>
              </p:cNvSpPr>
              <p:nvPr/>
            </p:nvSpPr>
            <p:spPr bwMode="auto">
              <a:xfrm>
                <a:off x="541" y="2626"/>
                <a:ext cx="0" cy="1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4" name="Rectangle 596"/>
              <p:cNvSpPr>
                <a:spLocks noChangeArrowheads="1"/>
              </p:cNvSpPr>
              <p:nvPr/>
            </p:nvSpPr>
            <p:spPr bwMode="auto">
              <a:xfrm>
                <a:off x="541" y="2626"/>
                <a:ext cx="82" cy="18"/>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65" name="Rectangle 597"/>
              <p:cNvSpPr>
                <a:spLocks noChangeArrowheads="1"/>
              </p:cNvSpPr>
              <p:nvPr/>
            </p:nvSpPr>
            <p:spPr bwMode="auto">
              <a:xfrm>
                <a:off x="787" y="2588"/>
                <a:ext cx="7" cy="6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6" name="Rectangle 598"/>
              <p:cNvSpPr>
                <a:spLocks noChangeArrowheads="1"/>
              </p:cNvSpPr>
              <p:nvPr/>
            </p:nvSpPr>
            <p:spPr bwMode="auto">
              <a:xfrm>
                <a:off x="781" y="2588"/>
                <a:ext cx="13" cy="6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7" name="Rectangle 599"/>
              <p:cNvSpPr>
                <a:spLocks noChangeArrowheads="1"/>
              </p:cNvSpPr>
              <p:nvPr/>
            </p:nvSpPr>
            <p:spPr bwMode="auto">
              <a:xfrm>
                <a:off x="775" y="2588"/>
                <a:ext cx="12" cy="69"/>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8" name="Rectangle 600"/>
              <p:cNvSpPr>
                <a:spLocks noChangeArrowheads="1"/>
              </p:cNvSpPr>
              <p:nvPr/>
            </p:nvSpPr>
            <p:spPr bwMode="auto">
              <a:xfrm>
                <a:off x="769" y="2588"/>
                <a:ext cx="12"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69" name="Rectangle 601"/>
              <p:cNvSpPr>
                <a:spLocks noChangeArrowheads="1"/>
              </p:cNvSpPr>
              <p:nvPr/>
            </p:nvSpPr>
            <p:spPr bwMode="auto">
              <a:xfrm>
                <a:off x="762" y="2588"/>
                <a:ext cx="13" cy="6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0" name="Rectangle 602"/>
              <p:cNvSpPr>
                <a:spLocks noChangeArrowheads="1"/>
              </p:cNvSpPr>
              <p:nvPr/>
            </p:nvSpPr>
            <p:spPr bwMode="auto">
              <a:xfrm>
                <a:off x="756" y="2588"/>
                <a:ext cx="13" cy="69"/>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1" name="Rectangle 603"/>
              <p:cNvSpPr>
                <a:spLocks noChangeArrowheads="1"/>
              </p:cNvSpPr>
              <p:nvPr/>
            </p:nvSpPr>
            <p:spPr bwMode="auto">
              <a:xfrm>
                <a:off x="750" y="2588"/>
                <a:ext cx="12" cy="69"/>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2" name="Rectangle 604"/>
              <p:cNvSpPr>
                <a:spLocks noChangeArrowheads="1"/>
              </p:cNvSpPr>
              <p:nvPr/>
            </p:nvSpPr>
            <p:spPr bwMode="auto">
              <a:xfrm>
                <a:off x="743" y="2588"/>
                <a:ext cx="13" cy="69"/>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3" name="Rectangle 605"/>
              <p:cNvSpPr>
                <a:spLocks noChangeArrowheads="1"/>
              </p:cNvSpPr>
              <p:nvPr/>
            </p:nvSpPr>
            <p:spPr bwMode="auto">
              <a:xfrm>
                <a:off x="737" y="2588"/>
                <a:ext cx="13" cy="69"/>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4" name="Rectangle 606"/>
              <p:cNvSpPr>
                <a:spLocks noChangeArrowheads="1"/>
              </p:cNvSpPr>
              <p:nvPr/>
            </p:nvSpPr>
            <p:spPr bwMode="auto">
              <a:xfrm>
                <a:off x="731" y="2588"/>
                <a:ext cx="12" cy="6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2975" name="Group 607"/>
            <p:cNvGrpSpPr>
              <a:grpSpLocks/>
            </p:cNvGrpSpPr>
            <p:nvPr/>
          </p:nvGrpSpPr>
          <p:grpSpPr bwMode="auto">
            <a:xfrm>
              <a:off x="541" y="1584"/>
              <a:ext cx="960" cy="1073"/>
              <a:chOff x="541" y="1584"/>
              <a:chExt cx="960" cy="1073"/>
            </a:xfrm>
          </p:grpSpPr>
          <p:sp>
            <p:nvSpPr>
              <p:cNvPr id="442976" name="Rectangle 608"/>
              <p:cNvSpPr>
                <a:spLocks noChangeArrowheads="1"/>
              </p:cNvSpPr>
              <p:nvPr/>
            </p:nvSpPr>
            <p:spPr bwMode="auto">
              <a:xfrm>
                <a:off x="724" y="2588"/>
                <a:ext cx="13" cy="69"/>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7" name="Rectangle 609"/>
              <p:cNvSpPr>
                <a:spLocks noChangeArrowheads="1"/>
              </p:cNvSpPr>
              <p:nvPr/>
            </p:nvSpPr>
            <p:spPr bwMode="auto">
              <a:xfrm>
                <a:off x="718" y="2588"/>
                <a:ext cx="13"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8" name="Rectangle 610"/>
              <p:cNvSpPr>
                <a:spLocks noChangeArrowheads="1"/>
              </p:cNvSpPr>
              <p:nvPr/>
            </p:nvSpPr>
            <p:spPr bwMode="auto">
              <a:xfrm>
                <a:off x="724" y="2588"/>
                <a:ext cx="0" cy="6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79" name="Freeform 611"/>
              <p:cNvSpPr>
                <a:spLocks/>
              </p:cNvSpPr>
              <p:nvPr/>
            </p:nvSpPr>
            <p:spPr bwMode="auto">
              <a:xfrm>
                <a:off x="724" y="2588"/>
                <a:ext cx="70" cy="69"/>
              </a:xfrm>
              <a:custGeom>
                <a:avLst/>
                <a:gdLst>
                  <a:gd name="T0" fmla="*/ 0 w 11"/>
                  <a:gd name="T1" fmla="*/ 0 h 11"/>
                  <a:gd name="T2" fmla="*/ 11 w 11"/>
                  <a:gd name="T3" fmla="*/ 0 h 11"/>
                  <a:gd name="T4" fmla="*/ 11 w 11"/>
                  <a:gd name="T5" fmla="*/ 9 h 11"/>
                  <a:gd name="T6" fmla="*/ 9 w 11"/>
                  <a:gd name="T7" fmla="*/ 11 h 11"/>
                  <a:gd name="T8" fmla="*/ 2 w 11"/>
                  <a:gd name="T9" fmla="*/ 11 h 11"/>
                  <a:gd name="T10" fmla="*/ 0 w 11"/>
                  <a:gd name="T11" fmla="*/ 9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lnTo>
                      <a:pt x="11" y="0"/>
                    </a:lnTo>
                    <a:lnTo>
                      <a:pt x="11" y="9"/>
                    </a:lnTo>
                    <a:cubicBezTo>
                      <a:pt x="11" y="10"/>
                      <a:pt x="10" y="11"/>
                      <a:pt x="9" y="11"/>
                    </a:cubicBezTo>
                    <a:lnTo>
                      <a:pt x="2" y="11"/>
                    </a:lnTo>
                    <a:cubicBezTo>
                      <a:pt x="1" y="11"/>
                      <a:pt x="0" y="10"/>
                      <a:pt x="0" y="9"/>
                    </a:cubicBezTo>
                    <a:lnTo>
                      <a:pt x="0" y="0"/>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80" name="Rectangle 612"/>
              <p:cNvSpPr>
                <a:spLocks noChangeArrowheads="1"/>
              </p:cNvSpPr>
              <p:nvPr/>
            </p:nvSpPr>
            <p:spPr bwMode="auto">
              <a:xfrm>
                <a:off x="794" y="2588"/>
                <a:ext cx="6" cy="1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1" name="Rectangle 613"/>
              <p:cNvSpPr>
                <a:spLocks noChangeArrowheads="1"/>
              </p:cNvSpPr>
              <p:nvPr/>
            </p:nvSpPr>
            <p:spPr bwMode="auto">
              <a:xfrm>
                <a:off x="787" y="2588"/>
                <a:ext cx="13" cy="19"/>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2" name="Rectangle 614"/>
              <p:cNvSpPr>
                <a:spLocks noChangeArrowheads="1"/>
              </p:cNvSpPr>
              <p:nvPr/>
            </p:nvSpPr>
            <p:spPr bwMode="auto">
              <a:xfrm>
                <a:off x="781" y="2588"/>
                <a:ext cx="13" cy="19"/>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3" name="Rectangle 615"/>
              <p:cNvSpPr>
                <a:spLocks noChangeArrowheads="1"/>
              </p:cNvSpPr>
              <p:nvPr/>
            </p:nvSpPr>
            <p:spPr bwMode="auto">
              <a:xfrm>
                <a:off x="775" y="2588"/>
                <a:ext cx="12" cy="19"/>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4" name="Rectangle 616"/>
              <p:cNvSpPr>
                <a:spLocks noChangeArrowheads="1"/>
              </p:cNvSpPr>
              <p:nvPr/>
            </p:nvSpPr>
            <p:spPr bwMode="auto">
              <a:xfrm>
                <a:off x="769" y="2588"/>
                <a:ext cx="12"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5" name="Rectangle 617"/>
              <p:cNvSpPr>
                <a:spLocks noChangeArrowheads="1"/>
              </p:cNvSpPr>
              <p:nvPr/>
            </p:nvSpPr>
            <p:spPr bwMode="auto">
              <a:xfrm>
                <a:off x="762" y="2588"/>
                <a:ext cx="13" cy="1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6" name="Rectangle 618"/>
              <p:cNvSpPr>
                <a:spLocks noChangeArrowheads="1"/>
              </p:cNvSpPr>
              <p:nvPr/>
            </p:nvSpPr>
            <p:spPr bwMode="auto">
              <a:xfrm>
                <a:off x="756" y="2588"/>
                <a:ext cx="13" cy="19"/>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7" name="Rectangle 619"/>
              <p:cNvSpPr>
                <a:spLocks noChangeArrowheads="1"/>
              </p:cNvSpPr>
              <p:nvPr/>
            </p:nvSpPr>
            <p:spPr bwMode="auto">
              <a:xfrm>
                <a:off x="750" y="2588"/>
                <a:ext cx="12" cy="19"/>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8" name="Rectangle 620"/>
              <p:cNvSpPr>
                <a:spLocks noChangeArrowheads="1"/>
              </p:cNvSpPr>
              <p:nvPr/>
            </p:nvSpPr>
            <p:spPr bwMode="auto">
              <a:xfrm>
                <a:off x="743" y="2588"/>
                <a:ext cx="13" cy="19"/>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89" name="Rectangle 621"/>
              <p:cNvSpPr>
                <a:spLocks noChangeArrowheads="1"/>
              </p:cNvSpPr>
              <p:nvPr/>
            </p:nvSpPr>
            <p:spPr bwMode="auto">
              <a:xfrm>
                <a:off x="737" y="2588"/>
                <a:ext cx="13" cy="19"/>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0" name="Rectangle 622"/>
              <p:cNvSpPr>
                <a:spLocks noChangeArrowheads="1"/>
              </p:cNvSpPr>
              <p:nvPr/>
            </p:nvSpPr>
            <p:spPr bwMode="auto">
              <a:xfrm>
                <a:off x="731" y="2588"/>
                <a:ext cx="12" cy="19"/>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1" name="Rectangle 623"/>
              <p:cNvSpPr>
                <a:spLocks noChangeArrowheads="1"/>
              </p:cNvSpPr>
              <p:nvPr/>
            </p:nvSpPr>
            <p:spPr bwMode="auto">
              <a:xfrm>
                <a:off x="724" y="2588"/>
                <a:ext cx="13" cy="1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2" name="Rectangle 624"/>
              <p:cNvSpPr>
                <a:spLocks noChangeArrowheads="1"/>
              </p:cNvSpPr>
              <p:nvPr/>
            </p:nvSpPr>
            <p:spPr bwMode="auto">
              <a:xfrm>
                <a:off x="718" y="2588"/>
                <a:ext cx="13" cy="19"/>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3" name="Rectangle 625"/>
              <p:cNvSpPr>
                <a:spLocks noChangeArrowheads="1"/>
              </p:cNvSpPr>
              <p:nvPr/>
            </p:nvSpPr>
            <p:spPr bwMode="auto">
              <a:xfrm>
                <a:off x="712" y="2588"/>
                <a:ext cx="12" cy="1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4" name="Rectangle 626"/>
              <p:cNvSpPr>
                <a:spLocks noChangeArrowheads="1"/>
              </p:cNvSpPr>
              <p:nvPr/>
            </p:nvSpPr>
            <p:spPr bwMode="auto">
              <a:xfrm>
                <a:off x="705" y="2588"/>
                <a:ext cx="13"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5" name="Rectangle 627"/>
              <p:cNvSpPr>
                <a:spLocks noChangeArrowheads="1"/>
              </p:cNvSpPr>
              <p:nvPr/>
            </p:nvSpPr>
            <p:spPr bwMode="auto">
              <a:xfrm>
                <a:off x="712" y="2588"/>
                <a:ext cx="0" cy="19"/>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6" name="Rectangle 628"/>
              <p:cNvSpPr>
                <a:spLocks noChangeArrowheads="1"/>
              </p:cNvSpPr>
              <p:nvPr/>
            </p:nvSpPr>
            <p:spPr bwMode="auto">
              <a:xfrm>
                <a:off x="712" y="2588"/>
                <a:ext cx="88" cy="19"/>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97" name="Rectangle 629"/>
              <p:cNvSpPr>
                <a:spLocks noChangeArrowheads="1"/>
              </p:cNvSpPr>
              <p:nvPr/>
            </p:nvSpPr>
            <p:spPr bwMode="auto">
              <a:xfrm>
                <a:off x="794" y="2626"/>
                <a:ext cx="6" cy="18"/>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8" name="Rectangle 630"/>
              <p:cNvSpPr>
                <a:spLocks noChangeArrowheads="1"/>
              </p:cNvSpPr>
              <p:nvPr/>
            </p:nvSpPr>
            <p:spPr bwMode="auto">
              <a:xfrm>
                <a:off x="787" y="2626"/>
                <a:ext cx="13" cy="18"/>
              </a:xfrm>
              <a:prstGeom prst="rect">
                <a:avLst/>
              </a:prstGeom>
              <a:solidFill>
                <a:srgbClr val="959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2999" name="Rectangle 631"/>
              <p:cNvSpPr>
                <a:spLocks noChangeArrowheads="1"/>
              </p:cNvSpPr>
              <p:nvPr/>
            </p:nvSpPr>
            <p:spPr bwMode="auto">
              <a:xfrm>
                <a:off x="781" y="2626"/>
                <a:ext cx="13" cy="18"/>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0" name="Rectangle 632"/>
              <p:cNvSpPr>
                <a:spLocks noChangeArrowheads="1"/>
              </p:cNvSpPr>
              <p:nvPr/>
            </p:nvSpPr>
            <p:spPr bwMode="auto">
              <a:xfrm>
                <a:off x="775" y="2626"/>
                <a:ext cx="12" cy="18"/>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1" name="Rectangle 633"/>
              <p:cNvSpPr>
                <a:spLocks noChangeArrowheads="1"/>
              </p:cNvSpPr>
              <p:nvPr/>
            </p:nvSpPr>
            <p:spPr bwMode="auto">
              <a:xfrm>
                <a:off x="769" y="2626"/>
                <a:ext cx="12" cy="18"/>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2" name="Rectangle 634"/>
              <p:cNvSpPr>
                <a:spLocks noChangeArrowheads="1"/>
              </p:cNvSpPr>
              <p:nvPr/>
            </p:nvSpPr>
            <p:spPr bwMode="auto">
              <a:xfrm>
                <a:off x="762" y="2626"/>
                <a:ext cx="13" cy="18"/>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3" name="Rectangle 635"/>
              <p:cNvSpPr>
                <a:spLocks noChangeArrowheads="1"/>
              </p:cNvSpPr>
              <p:nvPr/>
            </p:nvSpPr>
            <p:spPr bwMode="auto">
              <a:xfrm>
                <a:off x="756" y="2626"/>
                <a:ext cx="13" cy="18"/>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4" name="Rectangle 636"/>
              <p:cNvSpPr>
                <a:spLocks noChangeArrowheads="1"/>
              </p:cNvSpPr>
              <p:nvPr/>
            </p:nvSpPr>
            <p:spPr bwMode="auto">
              <a:xfrm>
                <a:off x="750" y="2626"/>
                <a:ext cx="12" cy="18"/>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5" name="Rectangle 637"/>
              <p:cNvSpPr>
                <a:spLocks noChangeArrowheads="1"/>
              </p:cNvSpPr>
              <p:nvPr/>
            </p:nvSpPr>
            <p:spPr bwMode="auto">
              <a:xfrm>
                <a:off x="743" y="2626"/>
                <a:ext cx="13" cy="18"/>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6" name="Rectangle 638"/>
              <p:cNvSpPr>
                <a:spLocks noChangeArrowheads="1"/>
              </p:cNvSpPr>
              <p:nvPr/>
            </p:nvSpPr>
            <p:spPr bwMode="auto">
              <a:xfrm>
                <a:off x="737" y="2626"/>
                <a:ext cx="13" cy="18"/>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7" name="Rectangle 639"/>
              <p:cNvSpPr>
                <a:spLocks noChangeArrowheads="1"/>
              </p:cNvSpPr>
              <p:nvPr/>
            </p:nvSpPr>
            <p:spPr bwMode="auto">
              <a:xfrm>
                <a:off x="731" y="2626"/>
                <a:ext cx="12" cy="1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8" name="Rectangle 640"/>
              <p:cNvSpPr>
                <a:spLocks noChangeArrowheads="1"/>
              </p:cNvSpPr>
              <p:nvPr/>
            </p:nvSpPr>
            <p:spPr bwMode="auto">
              <a:xfrm>
                <a:off x="724" y="2626"/>
                <a:ext cx="13" cy="18"/>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09" name="Rectangle 641"/>
              <p:cNvSpPr>
                <a:spLocks noChangeArrowheads="1"/>
              </p:cNvSpPr>
              <p:nvPr/>
            </p:nvSpPr>
            <p:spPr bwMode="auto">
              <a:xfrm>
                <a:off x="718" y="2626"/>
                <a:ext cx="13" cy="18"/>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10" name="Rectangle 642"/>
              <p:cNvSpPr>
                <a:spLocks noChangeArrowheads="1"/>
              </p:cNvSpPr>
              <p:nvPr/>
            </p:nvSpPr>
            <p:spPr bwMode="auto">
              <a:xfrm>
                <a:off x="712" y="2626"/>
                <a:ext cx="12" cy="1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11" name="Rectangle 643"/>
              <p:cNvSpPr>
                <a:spLocks noChangeArrowheads="1"/>
              </p:cNvSpPr>
              <p:nvPr/>
            </p:nvSpPr>
            <p:spPr bwMode="auto">
              <a:xfrm>
                <a:off x="718" y="2626"/>
                <a:ext cx="0" cy="18"/>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12" name="Rectangle 644"/>
              <p:cNvSpPr>
                <a:spLocks noChangeArrowheads="1"/>
              </p:cNvSpPr>
              <p:nvPr/>
            </p:nvSpPr>
            <p:spPr bwMode="auto">
              <a:xfrm>
                <a:off x="718" y="2626"/>
                <a:ext cx="82" cy="18"/>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013" name="Oval 645"/>
              <p:cNvSpPr>
                <a:spLocks noChangeArrowheads="1"/>
              </p:cNvSpPr>
              <p:nvPr/>
            </p:nvSpPr>
            <p:spPr bwMode="auto">
              <a:xfrm>
                <a:off x="541" y="2241"/>
                <a:ext cx="246" cy="252"/>
              </a:xfrm>
              <a:prstGeom prst="ellipse">
                <a:avLst/>
              </a:prstGeom>
              <a:solidFill>
                <a:srgbClr val="615E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14" name="Freeform 646"/>
              <p:cNvSpPr>
                <a:spLocks/>
              </p:cNvSpPr>
              <p:nvPr/>
            </p:nvSpPr>
            <p:spPr bwMode="auto">
              <a:xfrm>
                <a:off x="592" y="2398"/>
                <a:ext cx="44" cy="45"/>
              </a:xfrm>
              <a:custGeom>
                <a:avLst/>
                <a:gdLst>
                  <a:gd name="T0" fmla="*/ 1 w 7"/>
                  <a:gd name="T1" fmla="*/ 7 h 7"/>
                  <a:gd name="T2" fmla="*/ 5 w 7"/>
                  <a:gd name="T3" fmla="*/ 7 h 7"/>
                  <a:gd name="T4" fmla="*/ 7 w 7"/>
                  <a:gd name="T5" fmla="*/ 6 h 7"/>
                  <a:gd name="T6" fmla="*/ 7 w 7"/>
                  <a:gd name="T7" fmla="*/ 1 h 7"/>
                  <a:gd name="T8" fmla="*/ 5 w 7"/>
                  <a:gd name="T9" fmla="*/ 0 h 7"/>
                  <a:gd name="T10" fmla="*/ 1 w 7"/>
                  <a:gd name="T11" fmla="*/ 0 h 7"/>
                  <a:gd name="T12" fmla="*/ 0 w 7"/>
                  <a:gd name="T13" fmla="*/ 1 h 7"/>
                  <a:gd name="T14" fmla="*/ 0 w 7"/>
                  <a:gd name="T15" fmla="*/ 6 h 7"/>
                  <a:gd name="T16" fmla="*/ 1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7"/>
                    </a:moveTo>
                    <a:lnTo>
                      <a:pt x="5" y="7"/>
                    </a:lnTo>
                    <a:cubicBezTo>
                      <a:pt x="6" y="7"/>
                      <a:pt x="7" y="7"/>
                      <a:pt x="7" y="6"/>
                    </a:cubicBezTo>
                    <a:lnTo>
                      <a:pt x="7" y="1"/>
                    </a:lnTo>
                    <a:cubicBezTo>
                      <a:pt x="7" y="1"/>
                      <a:pt x="6" y="0"/>
                      <a:pt x="5" y="0"/>
                    </a:cubicBezTo>
                    <a:lnTo>
                      <a:pt x="1" y="0"/>
                    </a:lnTo>
                    <a:cubicBezTo>
                      <a:pt x="0" y="0"/>
                      <a:pt x="0" y="1"/>
                      <a:pt x="0" y="1"/>
                    </a:cubicBezTo>
                    <a:lnTo>
                      <a:pt x="0" y="6"/>
                    </a:lnTo>
                    <a:cubicBezTo>
                      <a:pt x="0" y="7"/>
                      <a:pt x="0" y="7"/>
                      <a:pt x="1" y="7"/>
                    </a:cubicBezTo>
                  </a:path>
                </a:pathLst>
              </a:custGeom>
              <a:solidFill>
                <a:srgbClr val="009F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15" name="Oval 647"/>
              <p:cNvSpPr>
                <a:spLocks noChangeArrowheads="1"/>
              </p:cNvSpPr>
              <p:nvPr/>
            </p:nvSpPr>
            <p:spPr bwMode="auto">
              <a:xfrm>
                <a:off x="604" y="2417"/>
                <a:ext cx="13" cy="13"/>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16" name="Oval 648"/>
              <p:cNvSpPr>
                <a:spLocks noChangeArrowheads="1"/>
              </p:cNvSpPr>
              <p:nvPr/>
            </p:nvSpPr>
            <p:spPr bwMode="auto">
              <a:xfrm>
                <a:off x="604" y="2430"/>
                <a:ext cx="13" cy="25"/>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17" name="Freeform 649"/>
              <p:cNvSpPr>
                <a:spLocks/>
              </p:cNvSpPr>
              <p:nvPr/>
            </p:nvSpPr>
            <p:spPr bwMode="auto">
              <a:xfrm>
                <a:off x="642" y="2398"/>
                <a:ext cx="44" cy="45"/>
              </a:xfrm>
              <a:custGeom>
                <a:avLst/>
                <a:gdLst>
                  <a:gd name="T0" fmla="*/ 1 w 7"/>
                  <a:gd name="T1" fmla="*/ 7 h 7"/>
                  <a:gd name="T2" fmla="*/ 6 w 7"/>
                  <a:gd name="T3" fmla="*/ 7 h 7"/>
                  <a:gd name="T4" fmla="*/ 7 w 7"/>
                  <a:gd name="T5" fmla="*/ 6 h 7"/>
                  <a:gd name="T6" fmla="*/ 7 w 7"/>
                  <a:gd name="T7" fmla="*/ 1 h 7"/>
                  <a:gd name="T8" fmla="*/ 6 w 7"/>
                  <a:gd name="T9" fmla="*/ 0 h 7"/>
                  <a:gd name="T10" fmla="*/ 1 w 7"/>
                  <a:gd name="T11" fmla="*/ 0 h 7"/>
                  <a:gd name="T12" fmla="*/ 0 w 7"/>
                  <a:gd name="T13" fmla="*/ 1 h 7"/>
                  <a:gd name="T14" fmla="*/ 0 w 7"/>
                  <a:gd name="T15" fmla="*/ 6 h 7"/>
                  <a:gd name="T16" fmla="*/ 1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7"/>
                    </a:moveTo>
                    <a:lnTo>
                      <a:pt x="6" y="7"/>
                    </a:lnTo>
                    <a:cubicBezTo>
                      <a:pt x="7" y="7"/>
                      <a:pt x="7" y="7"/>
                      <a:pt x="7" y="6"/>
                    </a:cubicBezTo>
                    <a:lnTo>
                      <a:pt x="7" y="1"/>
                    </a:lnTo>
                    <a:cubicBezTo>
                      <a:pt x="7" y="1"/>
                      <a:pt x="7" y="0"/>
                      <a:pt x="6" y="0"/>
                    </a:cubicBezTo>
                    <a:lnTo>
                      <a:pt x="1" y="0"/>
                    </a:lnTo>
                    <a:cubicBezTo>
                      <a:pt x="1" y="0"/>
                      <a:pt x="0" y="1"/>
                      <a:pt x="0" y="1"/>
                    </a:cubicBezTo>
                    <a:lnTo>
                      <a:pt x="0" y="6"/>
                    </a:lnTo>
                    <a:cubicBezTo>
                      <a:pt x="0" y="7"/>
                      <a:pt x="1" y="7"/>
                      <a:pt x="1" y="7"/>
                    </a:cubicBezTo>
                  </a:path>
                </a:pathLst>
              </a:custGeom>
              <a:solidFill>
                <a:srgbClr val="DEDEDE"/>
              </a:solidFill>
              <a:ln w="0">
                <a:solidFill>
                  <a:srgbClr val="25221E"/>
                </a:solidFill>
                <a:prstDash val="solid"/>
                <a:round/>
                <a:headEnd/>
                <a:tailEnd/>
              </a:ln>
            </p:spPr>
            <p:txBody>
              <a:bodyPr/>
              <a:lstStyle/>
              <a:p>
                <a:endParaRPr lang="en-US"/>
              </a:p>
            </p:txBody>
          </p:sp>
          <p:sp>
            <p:nvSpPr>
              <p:cNvPr id="443018" name="Oval 650"/>
              <p:cNvSpPr>
                <a:spLocks noChangeArrowheads="1"/>
              </p:cNvSpPr>
              <p:nvPr/>
            </p:nvSpPr>
            <p:spPr bwMode="auto">
              <a:xfrm>
                <a:off x="655" y="2417"/>
                <a:ext cx="19" cy="13"/>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19" name="Oval 651"/>
              <p:cNvSpPr>
                <a:spLocks noChangeArrowheads="1"/>
              </p:cNvSpPr>
              <p:nvPr/>
            </p:nvSpPr>
            <p:spPr bwMode="auto">
              <a:xfrm>
                <a:off x="655" y="2430"/>
                <a:ext cx="19" cy="25"/>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20" name="Freeform 652"/>
              <p:cNvSpPr>
                <a:spLocks/>
              </p:cNvSpPr>
              <p:nvPr/>
            </p:nvSpPr>
            <p:spPr bwMode="auto">
              <a:xfrm>
                <a:off x="699" y="2398"/>
                <a:ext cx="44" cy="45"/>
              </a:xfrm>
              <a:custGeom>
                <a:avLst/>
                <a:gdLst>
                  <a:gd name="T0" fmla="*/ 1 w 7"/>
                  <a:gd name="T1" fmla="*/ 7 h 7"/>
                  <a:gd name="T2" fmla="*/ 6 w 7"/>
                  <a:gd name="T3" fmla="*/ 7 h 7"/>
                  <a:gd name="T4" fmla="*/ 7 w 7"/>
                  <a:gd name="T5" fmla="*/ 6 h 7"/>
                  <a:gd name="T6" fmla="*/ 7 w 7"/>
                  <a:gd name="T7" fmla="*/ 1 h 7"/>
                  <a:gd name="T8" fmla="*/ 6 w 7"/>
                  <a:gd name="T9" fmla="*/ 0 h 7"/>
                  <a:gd name="T10" fmla="*/ 1 w 7"/>
                  <a:gd name="T11" fmla="*/ 0 h 7"/>
                  <a:gd name="T12" fmla="*/ 0 w 7"/>
                  <a:gd name="T13" fmla="*/ 1 h 7"/>
                  <a:gd name="T14" fmla="*/ 0 w 7"/>
                  <a:gd name="T15" fmla="*/ 6 h 7"/>
                  <a:gd name="T16" fmla="*/ 1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7"/>
                    </a:moveTo>
                    <a:lnTo>
                      <a:pt x="6" y="7"/>
                    </a:lnTo>
                    <a:cubicBezTo>
                      <a:pt x="7" y="7"/>
                      <a:pt x="7" y="7"/>
                      <a:pt x="7" y="6"/>
                    </a:cubicBezTo>
                    <a:lnTo>
                      <a:pt x="7" y="1"/>
                    </a:lnTo>
                    <a:cubicBezTo>
                      <a:pt x="7" y="1"/>
                      <a:pt x="7" y="0"/>
                      <a:pt x="6" y="0"/>
                    </a:cubicBezTo>
                    <a:lnTo>
                      <a:pt x="1" y="0"/>
                    </a:lnTo>
                    <a:cubicBezTo>
                      <a:pt x="0" y="0"/>
                      <a:pt x="0" y="1"/>
                      <a:pt x="0" y="1"/>
                    </a:cubicBezTo>
                    <a:lnTo>
                      <a:pt x="0" y="6"/>
                    </a:lnTo>
                    <a:cubicBezTo>
                      <a:pt x="0" y="7"/>
                      <a:pt x="0" y="7"/>
                      <a:pt x="1" y="7"/>
                    </a:cubicBezTo>
                  </a:path>
                </a:pathLst>
              </a:custGeom>
              <a:solidFill>
                <a:srgbClr val="DEDEDE"/>
              </a:solidFill>
              <a:ln w="0">
                <a:solidFill>
                  <a:srgbClr val="25221E"/>
                </a:solidFill>
                <a:prstDash val="solid"/>
                <a:round/>
                <a:headEnd/>
                <a:tailEnd/>
              </a:ln>
            </p:spPr>
            <p:txBody>
              <a:bodyPr/>
              <a:lstStyle/>
              <a:p>
                <a:endParaRPr lang="en-US"/>
              </a:p>
            </p:txBody>
          </p:sp>
          <p:sp>
            <p:nvSpPr>
              <p:cNvPr id="443021" name="Oval 653"/>
              <p:cNvSpPr>
                <a:spLocks noChangeArrowheads="1"/>
              </p:cNvSpPr>
              <p:nvPr/>
            </p:nvSpPr>
            <p:spPr bwMode="auto">
              <a:xfrm>
                <a:off x="712" y="2417"/>
                <a:ext cx="19" cy="13"/>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22" name="Oval 654"/>
              <p:cNvSpPr>
                <a:spLocks noChangeArrowheads="1"/>
              </p:cNvSpPr>
              <p:nvPr/>
            </p:nvSpPr>
            <p:spPr bwMode="auto">
              <a:xfrm>
                <a:off x="712" y="2430"/>
                <a:ext cx="19" cy="25"/>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023" name="Freeform 655"/>
              <p:cNvSpPr>
                <a:spLocks/>
              </p:cNvSpPr>
              <p:nvPr/>
            </p:nvSpPr>
            <p:spPr bwMode="auto">
              <a:xfrm>
                <a:off x="579" y="2316"/>
                <a:ext cx="171" cy="44"/>
              </a:xfrm>
              <a:custGeom>
                <a:avLst/>
                <a:gdLst>
                  <a:gd name="T0" fmla="*/ 1 w 27"/>
                  <a:gd name="T1" fmla="*/ 7 h 7"/>
                  <a:gd name="T2" fmla="*/ 26 w 27"/>
                  <a:gd name="T3" fmla="*/ 7 h 7"/>
                  <a:gd name="T4" fmla="*/ 27 w 27"/>
                  <a:gd name="T5" fmla="*/ 6 h 7"/>
                  <a:gd name="T6" fmla="*/ 27 w 27"/>
                  <a:gd name="T7" fmla="*/ 1 h 7"/>
                  <a:gd name="T8" fmla="*/ 26 w 27"/>
                  <a:gd name="T9" fmla="*/ 0 h 7"/>
                  <a:gd name="T10" fmla="*/ 1 w 27"/>
                  <a:gd name="T11" fmla="*/ 0 h 7"/>
                  <a:gd name="T12" fmla="*/ 0 w 27"/>
                  <a:gd name="T13" fmla="*/ 1 h 7"/>
                  <a:gd name="T14" fmla="*/ 0 w 27"/>
                  <a:gd name="T15" fmla="*/ 6 h 7"/>
                  <a:gd name="T16" fmla="*/ 1 w 2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
                    <a:moveTo>
                      <a:pt x="1" y="7"/>
                    </a:moveTo>
                    <a:lnTo>
                      <a:pt x="26" y="7"/>
                    </a:lnTo>
                    <a:cubicBezTo>
                      <a:pt x="27" y="7"/>
                      <a:pt x="27" y="7"/>
                      <a:pt x="27" y="6"/>
                    </a:cubicBezTo>
                    <a:lnTo>
                      <a:pt x="27" y="1"/>
                    </a:lnTo>
                    <a:cubicBezTo>
                      <a:pt x="27" y="1"/>
                      <a:pt x="27" y="0"/>
                      <a:pt x="26" y="0"/>
                    </a:cubicBezTo>
                    <a:lnTo>
                      <a:pt x="1" y="0"/>
                    </a:lnTo>
                    <a:cubicBezTo>
                      <a:pt x="1" y="0"/>
                      <a:pt x="0" y="1"/>
                      <a:pt x="0" y="1"/>
                    </a:cubicBezTo>
                    <a:lnTo>
                      <a:pt x="0" y="6"/>
                    </a:lnTo>
                    <a:cubicBezTo>
                      <a:pt x="0" y="7"/>
                      <a:pt x="1" y="7"/>
                      <a:pt x="1" y="7"/>
                    </a:cubicBezTo>
                  </a:path>
                </a:pathLst>
              </a:custGeom>
              <a:solidFill>
                <a:srgbClr val="008F67"/>
              </a:solidFill>
              <a:ln w="0">
                <a:solidFill>
                  <a:srgbClr val="25221E"/>
                </a:solidFill>
                <a:prstDash val="solid"/>
                <a:round/>
                <a:headEnd/>
                <a:tailEnd/>
              </a:ln>
            </p:spPr>
            <p:txBody>
              <a:bodyPr/>
              <a:lstStyle/>
              <a:p>
                <a:endParaRPr lang="en-US"/>
              </a:p>
            </p:txBody>
          </p:sp>
          <p:sp>
            <p:nvSpPr>
              <p:cNvPr id="443024" name="Rectangle 656"/>
              <p:cNvSpPr>
                <a:spLocks noChangeArrowheads="1"/>
              </p:cNvSpPr>
              <p:nvPr/>
            </p:nvSpPr>
            <p:spPr bwMode="auto">
              <a:xfrm>
                <a:off x="977" y="2512"/>
                <a:ext cx="25" cy="6"/>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25" name="Rectangle 657"/>
              <p:cNvSpPr>
                <a:spLocks noChangeArrowheads="1"/>
              </p:cNvSpPr>
              <p:nvPr/>
            </p:nvSpPr>
            <p:spPr bwMode="auto">
              <a:xfrm>
                <a:off x="977" y="2506"/>
                <a:ext cx="25" cy="12"/>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26" name="Rectangle 658"/>
              <p:cNvSpPr>
                <a:spLocks noChangeArrowheads="1"/>
              </p:cNvSpPr>
              <p:nvPr/>
            </p:nvSpPr>
            <p:spPr bwMode="auto">
              <a:xfrm>
                <a:off x="977" y="2499"/>
                <a:ext cx="25" cy="13"/>
              </a:xfrm>
              <a:prstGeom prst="rect">
                <a:avLst/>
              </a:prstGeom>
              <a:solidFill>
                <a:srgbClr val="007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27" name="Rectangle 659"/>
              <p:cNvSpPr>
                <a:spLocks noChangeArrowheads="1"/>
              </p:cNvSpPr>
              <p:nvPr/>
            </p:nvSpPr>
            <p:spPr bwMode="auto">
              <a:xfrm>
                <a:off x="977" y="2493"/>
                <a:ext cx="25" cy="13"/>
              </a:xfrm>
              <a:prstGeom prst="rect">
                <a:avLst/>
              </a:prstGeom>
              <a:solidFill>
                <a:srgbClr val="0081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28" name="Rectangle 660"/>
              <p:cNvSpPr>
                <a:spLocks noChangeArrowheads="1"/>
              </p:cNvSpPr>
              <p:nvPr/>
            </p:nvSpPr>
            <p:spPr bwMode="auto">
              <a:xfrm>
                <a:off x="977" y="2487"/>
                <a:ext cx="25" cy="12"/>
              </a:xfrm>
              <a:prstGeom prst="rect">
                <a:avLst/>
              </a:prstGeom>
              <a:solidFill>
                <a:srgbClr val="008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29" name="Rectangle 661"/>
              <p:cNvSpPr>
                <a:spLocks noChangeArrowheads="1"/>
              </p:cNvSpPr>
              <p:nvPr/>
            </p:nvSpPr>
            <p:spPr bwMode="auto">
              <a:xfrm>
                <a:off x="977" y="2480"/>
                <a:ext cx="25" cy="13"/>
              </a:xfrm>
              <a:prstGeom prst="rect">
                <a:avLst/>
              </a:prstGeom>
              <a:solidFill>
                <a:srgbClr val="0086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0" name="Rectangle 662"/>
              <p:cNvSpPr>
                <a:spLocks noChangeArrowheads="1"/>
              </p:cNvSpPr>
              <p:nvPr/>
            </p:nvSpPr>
            <p:spPr bwMode="auto">
              <a:xfrm>
                <a:off x="977" y="2474"/>
                <a:ext cx="25" cy="13"/>
              </a:xfrm>
              <a:prstGeom prst="rect">
                <a:avLst/>
              </a:prstGeom>
              <a:solidFill>
                <a:srgbClr val="0088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1" name="Rectangle 663"/>
              <p:cNvSpPr>
                <a:spLocks noChangeArrowheads="1"/>
              </p:cNvSpPr>
              <p:nvPr/>
            </p:nvSpPr>
            <p:spPr bwMode="auto">
              <a:xfrm>
                <a:off x="977" y="2468"/>
                <a:ext cx="25" cy="12"/>
              </a:xfrm>
              <a:prstGeom prst="rect">
                <a:avLst/>
              </a:prstGeom>
              <a:solidFill>
                <a:srgbClr val="008A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2" name="Rectangle 664"/>
              <p:cNvSpPr>
                <a:spLocks noChangeArrowheads="1"/>
              </p:cNvSpPr>
              <p:nvPr/>
            </p:nvSpPr>
            <p:spPr bwMode="auto">
              <a:xfrm>
                <a:off x="977" y="2461"/>
                <a:ext cx="25" cy="13"/>
              </a:xfrm>
              <a:prstGeom prst="rect">
                <a:avLst/>
              </a:prstGeom>
              <a:solidFill>
                <a:srgbClr val="008E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3" name="Rectangle 665"/>
              <p:cNvSpPr>
                <a:spLocks noChangeArrowheads="1"/>
              </p:cNvSpPr>
              <p:nvPr/>
            </p:nvSpPr>
            <p:spPr bwMode="auto">
              <a:xfrm>
                <a:off x="977" y="2455"/>
                <a:ext cx="25" cy="13"/>
              </a:xfrm>
              <a:prstGeom prst="rect">
                <a:avLst/>
              </a:prstGeom>
              <a:solidFill>
                <a:srgbClr val="009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4" name="Rectangle 666"/>
              <p:cNvSpPr>
                <a:spLocks noChangeArrowheads="1"/>
              </p:cNvSpPr>
              <p:nvPr/>
            </p:nvSpPr>
            <p:spPr bwMode="auto">
              <a:xfrm>
                <a:off x="977" y="2449"/>
                <a:ext cx="25" cy="12"/>
              </a:xfrm>
              <a:prstGeom prst="rect">
                <a:avLst/>
              </a:prstGeom>
              <a:solidFill>
                <a:srgbClr val="009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5" name="Rectangle 667"/>
              <p:cNvSpPr>
                <a:spLocks noChangeArrowheads="1"/>
              </p:cNvSpPr>
              <p:nvPr/>
            </p:nvSpPr>
            <p:spPr bwMode="auto">
              <a:xfrm>
                <a:off x="977" y="2443"/>
                <a:ext cx="25" cy="12"/>
              </a:xfrm>
              <a:prstGeom prst="rect">
                <a:avLst/>
              </a:prstGeom>
              <a:solidFill>
                <a:srgbClr val="0096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6" name="Rectangle 668"/>
              <p:cNvSpPr>
                <a:spLocks noChangeArrowheads="1"/>
              </p:cNvSpPr>
              <p:nvPr/>
            </p:nvSpPr>
            <p:spPr bwMode="auto">
              <a:xfrm>
                <a:off x="977" y="2436"/>
                <a:ext cx="25" cy="13"/>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7" name="Rectangle 669"/>
              <p:cNvSpPr>
                <a:spLocks noChangeArrowheads="1"/>
              </p:cNvSpPr>
              <p:nvPr/>
            </p:nvSpPr>
            <p:spPr bwMode="auto">
              <a:xfrm>
                <a:off x="977" y="2430"/>
                <a:ext cx="25" cy="13"/>
              </a:xfrm>
              <a:prstGeom prst="rect">
                <a:avLst/>
              </a:prstGeom>
              <a:solidFill>
                <a:srgbClr val="009C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8" name="Rectangle 670"/>
              <p:cNvSpPr>
                <a:spLocks noChangeArrowheads="1"/>
              </p:cNvSpPr>
              <p:nvPr/>
            </p:nvSpPr>
            <p:spPr bwMode="auto">
              <a:xfrm>
                <a:off x="977" y="2424"/>
                <a:ext cx="25" cy="12"/>
              </a:xfrm>
              <a:prstGeom prst="rect">
                <a:avLst/>
              </a:prstGeom>
              <a:solidFill>
                <a:srgbClr val="009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39" name="Rectangle 671"/>
              <p:cNvSpPr>
                <a:spLocks noChangeArrowheads="1"/>
              </p:cNvSpPr>
              <p:nvPr/>
            </p:nvSpPr>
            <p:spPr bwMode="auto">
              <a:xfrm>
                <a:off x="977" y="2417"/>
                <a:ext cx="25" cy="13"/>
              </a:xfrm>
              <a:prstGeom prst="rect">
                <a:avLst/>
              </a:prstGeom>
              <a:solidFill>
                <a:srgbClr val="00A1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0" name="Rectangle 672"/>
              <p:cNvSpPr>
                <a:spLocks noChangeArrowheads="1"/>
              </p:cNvSpPr>
              <p:nvPr/>
            </p:nvSpPr>
            <p:spPr bwMode="auto">
              <a:xfrm>
                <a:off x="977" y="2411"/>
                <a:ext cx="25" cy="13"/>
              </a:xfrm>
              <a:prstGeom prst="rect">
                <a:avLst/>
              </a:prstGeom>
              <a:solidFill>
                <a:srgbClr val="00A5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1" name="Rectangle 673"/>
              <p:cNvSpPr>
                <a:spLocks noChangeArrowheads="1"/>
              </p:cNvSpPr>
              <p:nvPr/>
            </p:nvSpPr>
            <p:spPr bwMode="auto">
              <a:xfrm>
                <a:off x="977" y="2405"/>
                <a:ext cx="25" cy="12"/>
              </a:xfrm>
              <a:prstGeom prst="rect">
                <a:avLst/>
              </a:prstGeom>
              <a:solidFill>
                <a:srgbClr val="00A8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2" name="Rectangle 674"/>
              <p:cNvSpPr>
                <a:spLocks noChangeArrowheads="1"/>
              </p:cNvSpPr>
              <p:nvPr/>
            </p:nvSpPr>
            <p:spPr bwMode="auto">
              <a:xfrm>
                <a:off x="977" y="2398"/>
                <a:ext cx="25" cy="13"/>
              </a:xfrm>
              <a:prstGeom prst="rect">
                <a:avLst/>
              </a:prstGeom>
              <a:solidFill>
                <a:srgbClr val="00AB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3" name="Rectangle 675"/>
              <p:cNvSpPr>
                <a:spLocks noChangeArrowheads="1"/>
              </p:cNvSpPr>
              <p:nvPr/>
            </p:nvSpPr>
            <p:spPr bwMode="auto">
              <a:xfrm>
                <a:off x="977" y="2392"/>
                <a:ext cx="25" cy="13"/>
              </a:xfrm>
              <a:prstGeom prst="rect">
                <a:avLst/>
              </a:prstGeom>
              <a:solidFill>
                <a:srgbClr val="00AE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4" name="Rectangle 676"/>
              <p:cNvSpPr>
                <a:spLocks noChangeArrowheads="1"/>
              </p:cNvSpPr>
              <p:nvPr/>
            </p:nvSpPr>
            <p:spPr bwMode="auto">
              <a:xfrm>
                <a:off x="977" y="2386"/>
                <a:ext cx="25" cy="12"/>
              </a:xfrm>
              <a:prstGeom prst="rect">
                <a:avLst/>
              </a:prstGeom>
              <a:solidFill>
                <a:srgbClr val="20B2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5" name="Rectangle 677"/>
              <p:cNvSpPr>
                <a:spLocks noChangeArrowheads="1"/>
              </p:cNvSpPr>
              <p:nvPr/>
            </p:nvSpPr>
            <p:spPr bwMode="auto">
              <a:xfrm>
                <a:off x="977" y="2379"/>
                <a:ext cx="25" cy="13"/>
              </a:xfrm>
              <a:prstGeom prst="rect">
                <a:avLst/>
              </a:prstGeom>
              <a:solidFill>
                <a:srgbClr val="34B4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6" name="Rectangle 678"/>
              <p:cNvSpPr>
                <a:spLocks noChangeArrowheads="1"/>
              </p:cNvSpPr>
              <p:nvPr/>
            </p:nvSpPr>
            <p:spPr bwMode="auto">
              <a:xfrm>
                <a:off x="977" y="2373"/>
                <a:ext cx="25" cy="13"/>
              </a:xfrm>
              <a:prstGeom prst="rect">
                <a:avLst/>
              </a:prstGeom>
              <a:solidFill>
                <a:srgbClr val="48B8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7" name="Rectangle 679"/>
              <p:cNvSpPr>
                <a:spLocks noChangeArrowheads="1"/>
              </p:cNvSpPr>
              <p:nvPr/>
            </p:nvSpPr>
            <p:spPr bwMode="auto">
              <a:xfrm>
                <a:off x="977" y="2367"/>
                <a:ext cx="25" cy="12"/>
              </a:xfrm>
              <a:prstGeom prst="rect">
                <a:avLst/>
              </a:prstGeom>
              <a:solidFill>
                <a:srgbClr val="52BB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8" name="Rectangle 680"/>
              <p:cNvSpPr>
                <a:spLocks noChangeArrowheads="1"/>
              </p:cNvSpPr>
              <p:nvPr/>
            </p:nvSpPr>
            <p:spPr bwMode="auto">
              <a:xfrm>
                <a:off x="977" y="2360"/>
                <a:ext cx="25" cy="13"/>
              </a:xfrm>
              <a:prstGeom prst="rect">
                <a:avLst/>
              </a:prstGeom>
              <a:solidFill>
                <a:srgbClr val="66C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49" name="Rectangle 681"/>
              <p:cNvSpPr>
                <a:spLocks noChangeArrowheads="1"/>
              </p:cNvSpPr>
              <p:nvPr/>
            </p:nvSpPr>
            <p:spPr bwMode="auto">
              <a:xfrm>
                <a:off x="977" y="2354"/>
                <a:ext cx="25" cy="13"/>
              </a:xfrm>
              <a:prstGeom prst="rect">
                <a:avLst/>
              </a:prstGeom>
              <a:solidFill>
                <a:srgbClr val="71C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0" name="Rectangle 682"/>
              <p:cNvSpPr>
                <a:spLocks noChangeArrowheads="1"/>
              </p:cNvSpPr>
              <p:nvPr/>
            </p:nvSpPr>
            <p:spPr bwMode="auto">
              <a:xfrm>
                <a:off x="977" y="2348"/>
                <a:ext cx="25" cy="12"/>
              </a:xfrm>
              <a:prstGeom prst="rect">
                <a:avLst/>
              </a:prstGeom>
              <a:solidFill>
                <a:srgbClr val="7EC9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1" name="Rectangle 683"/>
              <p:cNvSpPr>
                <a:spLocks noChangeArrowheads="1"/>
              </p:cNvSpPr>
              <p:nvPr/>
            </p:nvSpPr>
            <p:spPr bwMode="auto">
              <a:xfrm>
                <a:off x="977" y="2342"/>
                <a:ext cx="25" cy="12"/>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2" name="Rectangle 684"/>
              <p:cNvSpPr>
                <a:spLocks noChangeArrowheads="1"/>
              </p:cNvSpPr>
              <p:nvPr/>
            </p:nvSpPr>
            <p:spPr bwMode="auto">
              <a:xfrm>
                <a:off x="977" y="2335"/>
                <a:ext cx="25" cy="13"/>
              </a:xfrm>
              <a:prstGeom prst="rect">
                <a:avLst/>
              </a:prstGeom>
              <a:solidFill>
                <a:srgbClr val="7CC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3" name="Rectangle 685"/>
              <p:cNvSpPr>
                <a:spLocks noChangeArrowheads="1"/>
              </p:cNvSpPr>
              <p:nvPr/>
            </p:nvSpPr>
            <p:spPr bwMode="auto">
              <a:xfrm>
                <a:off x="977" y="2329"/>
                <a:ext cx="25" cy="13"/>
              </a:xfrm>
              <a:prstGeom prst="rect">
                <a:avLst/>
              </a:prstGeom>
              <a:solidFill>
                <a:srgbClr val="6EC3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4" name="Rectangle 686"/>
              <p:cNvSpPr>
                <a:spLocks noChangeArrowheads="1"/>
              </p:cNvSpPr>
              <p:nvPr/>
            </p:nvSpPr>
            <p:spPr bwMode="auto">
              <a:xfrm>
                <a:off x="977" y="2323"/>
                <a:ext cx="25" cy="12"/>
              </a:xfrm>
              <a:prstGeom prst="rect">
                <a:avLst/>
              </a:prstGeom>
              <a:solidFill>
                <a:srgbClr val="61BF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5" name="Rectangle 687"/>
              <p:cNvSpPr>
                <a:spLocks noChangeArrowheads="1"/>
              </p:cNvSpPr>
              <p:nvPr/>
            </p:nvSpPr>
            <p:spPr bwMode="auto">
              <a:xfrm>
                <a:off x="977" y="2316"/>
                <a:ext cx="25" cy="13"/>
              </a:xfrm>
              <a:prstGeom prst="rect">
                <a:avLst/>
              </a:prstGeom>
              <a:solidFill>
                <a:srgbClr val="4FBA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6" name="Rectangle 688"/>
              <p:cNvSpPr>
                <a:spLocks noChangeArrowheads="1"/>
              </p:cNvSpPr>
              <p:nvPr/>
            </p:nvSpPr>
            <p:spPr bwMode="auto">
              <a:xfrm>
                <a:off x="977" y="2310"/>
                <a:ext cx="25" cy="13"/>
              </a:xfrm>
              <a:prstGeom prst="rect">
                <a:avLst/>
              </a:prstGeom>
              <a:solidFill>
                <a:srgbClr val="43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7" name="Rectangle 689"/>
              <p:cNvSpPr>
                <a:spLocks noChangeArrowheads="1"/>
              </p:cNvSpPr>
              <p:nvPr/>
            </p:nvSpPr>
            <p:spPr bwMode="auto">
              <a:xfrm>
                <a:off x="977" y="2304"/>
                <a:ext cx="25" cy="12"/>
              </a:xfrm>
              <a:prstGeom prst="rect">
                <a:avLst/>
              </a:prstGeom>
              <a:solidFill>
                <a:srgbClr val="30B3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8" name="Rectangle 690"/>
              <p:cNvSpPr>
                <a:spLocks noChangeArrowheads="1"/>
              </p:cNvSpPr>
              <p:nvPr/>
            </p:nvSpPr>
            <p:spPr bwMode="auto">
              <a:xfrm>
                <a:off x="977" y="2297"/>
                <a:ext cx="25" cy="13"/>
              </a:xfrm>
              <a:prstGeom prst="rect">
                <a:avLst/>
              </a:prstGeom>
              <a:solidFill>
                <a:srgbClr val="10B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59" name="Rectangle 691"/>
              <p:cNvSpPr>
                <a:spLocks noChangeArrowheads="1"/>
              </p:cNvSpPr>
              <p:nvPr/>
            </p:nvSpPr>
            <p:spPr bwMode="auto">
              <a:xfrm>
                <a:off x="977" y="2291"/>
                <a:ext cx="25" cy="13"/>
              </a:xfrm>
              <a:prstGeom prst="rect">
                <a:avLst/>
              </a:prstGeom>
              <a:solidFill>
                <a:srgbClr val="00A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0" name="Rectangle 692"/>
              <p:cNvSpPr>
                <a:spLocks noChangeArrowheads="1"/>
              </p:cNvSpPr>
              <p:nvPr/>
            </p:nvSpPr>
            <p:spPr bwMode="auto">
              <a:xfrm>
                <a:off x="977" y="2285"/>
                <a:ext cx="25" cy="12"/>
              </a:xfrm>
              <a:prstGeom prst="rect">
                <a:avLst/>
              </a:prstGeom>
              <a:solidFill>
                <a:srgbClr val="00AA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1" name="Rectangle 693"/>
              <p:cNvSpPr>
                <a:spLocks noChangeArrowheads="1"/>
              </p:cNvSpPr>
              <p:nvPr/>
            </p:nvSpPr>
            <p:spPr bwMode="auto">
              <a:xfrm>
                <a:off x="977" y="2278"/>
                <a:ext cx="25" cy="13"/>
              </a:xfrm>
              <a:prstGeom prst="rect">
                <a:avLst/>
              </a:prstGeom>
              <a:solidFill>
                <a:srgbClr val="00A7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2" name="Rectangle 694"/>
              <p:cNvSpPr>
                <a:spLocks noChangeArrowheads="1"/>
              </p:cNvSpPr>
              <p:nvPr/>
            </p:nvSpPr>
            <p:spPr bwMode="auto">
              <a:xfrm>
                <a:off x="977" y="2272"/>
                <a:ext cx="25" cy="13"/>
              </a:xfrm>
              <a:prstGeom prst="rect">
                <a:avLst/>
              </a:prstGeom>
              <a:solidFill>
                <a:srgbClr val="00A4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3" name="Rectangle 695"/>
              <p:cNvSpPr>
                <a:spLocks noChangeArrowheads="1"/>
              </p:cNvSpPr>
              <p:nvPr/>
            </p:nvSpPr>
            <p:spPr bwMode="auto">
              <a:xfrm>
                <a:off x="977" y="2266"/>
                <a:ext cx="25" cy="12"/>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4" name="Rectangle 696"/>
              <p:cNvSpPr>
                <a:spLocks noChangeArrowheads="1"/>
              </p:cNvSpPr>
              <p:nvPr/>
            </p:nvSpPr>
            <p:spPr bwMode="auto">
              <a:xfrm>
                <a:off x="977" y="2260"/>
                <a:ext cx="25" cy="12"/>
              </a:xfrm>
              <a:prstGeom prst="rect">
                <a:avLst/>
              </a:prstGeom>
              <a:solidFill>
                <a:srgbClr val="009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5" name="Rectangle 697"/>
              <p:cNvSpPr>
                <a:spLocks noChangeArrowheads="1"/>
              </p:cNvSpPr>
              <p:nvPr/>
            </p:nvSpPr>
            <p:spPr bwMode="auto">
              <a:xfrm>
                <a:off x="977" y="2253"/>
                <a:ext cx="25" cy="13"/>
              </a:xfrm>
              <a:prstGeom prst="rect">
                <a:avLst/>
              </a:prstGeom>
              <a:solidFill>
                <a:srgbClr val="009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6" name="Rectangle 698"/>
              <p:cNvSpPr>
                <a:spLocks noChangeArrowheads="1"/>
              </p:cNvSpPr>
              <p:nvPr/>
            </p:nvSpPr>
            <p:spPr bwMode="auto">
              <a:xfrm>
                <a:off x="977" y="2247"/>
                <a:ext cx="25" cy="13"/>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7" name="Rectangle 699"/>
              <p:cNvSpPr>
                <a:spLocks noChangeArrowheads="1"/>
              </p:cNvSpPr>
              <p:nvPr/>
            </p:nvSpPr>
            <p:spPr bwMode="auto">
              <a:xfrm>
                <a:off x="977" y="2241"/>
                <a:ext cx="25" cy="12"/>
              </a:xfrm>
              <a:prstGeom prst="rect">
                <a:avLst/>
              </a:prstGeom>
              <a:solidFill>
                <a:srgbClr val="009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8" name="Rectangle 700"/>
              <p:cNvSpPr>
                <a:spLocks noChangeArrowheads="1"/>
              </p:cNvSpPr>
              <p:nvPr/>
            </p:nvSpPr>
            <p:spPr bwMode="auto">
              <a:xfrm>
                <a:off x="977" y="2234"/>
                <a:ext cx="25" cy="13"/>
              </a:xfrm>
              <a:prstGeom prst="rect">
                <a:avLst/>
              </a:prstGeom>
              <a:solidFill>
                <a:srgbClr val="009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69" name="Rectangle 701"/>
              <p:cNvSpPr>
                <a:spLocks noChangeArrowheads="1"/>
              </p:cNvSpPr>
              <p:nvPr/>
            </p:nvSpPr>
            <p:spPr bwMode="auto">
              <a:xfrm>
                <a:off x="977" y="2228"/>
                <a:ext cx="25" cy="13"/>
              </a:xfrm>
              <a:prstGeom prst="rect">
                <a:avLst/>
              </a:prstGeom>
              <a:solidFill>
                <a:srgbClr val="008F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0" name="Rectangle 702"/>
              <p:cNvSpPr>
                <a:spLocks noChangeArrowheads="1"/>
              </p:cNvSpPr>
              <p:nvPr/>
            </p:nvSpPr>
            <p:spPr bwMode="auto">
              <a:xfrm>
                <a:off x="977" y="2222"/>
                <a:ext cx="25" cy="12"/>
              </a:xfrm>
              <a:prstGeom prst="rect">
                <a:avLst/>
              </a:prstGeom>
              <a:solidFill>
                <a:srgbClr val="008D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1" name="Rectangle 703"/>
              <p:cNvSpPr>
                <a:spLocks noChangeArrowheads="1"/>
              </p:cNvSpPr>
              <p:nvPr/>
            </p:nvSpPr>
            <p:spPr bwMode="auto">
              <a:xfrm>
                <a:off x="977" y="2215"/>
                <a:ext cx="25" cy="13"/>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2" name="Rectangle 704"/>
              <p:cNvSpPr>
                <a:spLocks noChangeArrowheads="1"/>
              </p:cNvSpPr>
              <p:nvPr/>
            </p:nvSpPr>
            <p:spPr bwMode="auto">
              <a:xfrm>
                <a:off x="977" y="2209"/>
                <a:ext cx="25" cy="13"/>
              </a:xfrm>
              <a:prstGeom prst="rect">
                <a:avLst/>
              </a:prstGeom>
              <a:solidFill>
                <a:srgbClr val="0087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3" name="Rectangle 705"/>
              <p:cNvSpPr>
                <a:spLocks noChangeArrowheads="1"/>
              </p:cNvSpPr>
              <p:nvPr/>
            </p:nvSpPr>
            <p:spPr bwMode="auto">
              <a:xfrm>
                <a:off x="977" y="2203"/>
                <a:ext cx="25" cy="12"/>
              </a:xfrm>
              <a:prstGeom prst="rect">
                <a:avLst/>
              </a:prstGeom>
              <a:solidFill>
                <a:srgbClr val="0085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4" name="Rectangle 706"/>
              <p:cNvSpPr>
                <a:spLocks noChangeArrowheads="1"/>
              </p:cNvSpPr>
              <p:nvPr/>
            </p:nvSpPr>
            <p:spPr bwMode="auto">
              <a:xfrm>
                <a:off x="977" y="2196"/>
                <a:ext cx="25" cy="13"/>
              </a:xfrm>
              <a:prstGeom prst="rect">
                <a:avLst/>
              </a:prstGeom>
              <a:solidFill>
                <a:srgbClr val="008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5" name="Rectangle 707"/>
              <p:cNvSpPr>
                <a:spLocks noChangeArrowheads="1"/>
              </p:cNvSpPr>
              <p:nvPr/>
            </p:nvSpPr>
            <p:spPr bwMode="auto">
              <a:xfrm>
                <a:off x="977" y="2190"/>
                <a:ext cx="25" cy="13"/>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6" name="Rectangle 708"/>
              <p:cNvSpPr>
                <a:spLocks noChangeArrowheads="1"/>
              </p:cNvSpPr>
              <p:nvPr/>
            </p:nvSpPr>
            <p:spPr bwMode="auto">
              <a:xfrm>
                <a:off x="977" y="2196"/>
                <a:ext cx="25" cy="0"/>
              </a:xfrm>
              <a:prstGeom prst="rect">
                <a:avLst/>
              </a:prstGeom>
              <a:solidFill>
                <a:srgbClr val="007E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77" name="Rectangle 709"/>
              <p:cNvSpPr>
                <a:spLocks noChangeArrowheads="1"/>
              </p:cNvSpPr>
              <p:nvPr/>
            </p:nvSpPr>
            <p:spPr bwMode="auto">
              <a:xfrm>
                <a:off x="977" y="2196"/>
                <a:ext cx="25" cy="322"/>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078" name="Rectangle 710"/>
              <p:cNvSpPr>
                <a:spLocks noChangeArrowheads="1"/>
              </p:cNvSpPr>
              <p:nvPr/>
            </p:nvSpPr>
            <p:spPr bwMode="auto">
              <a:xfrm>
                <a:off x="1374" y="1774"/>
                <a:ext cx="19" cy="25"/>
              </a:xfrm>
              <a:prstGeom prst="rect">
                <a:avLst/>
              </a:prstGeom>
              <a:solidFill>
                <a:srgbClr val="DEDEDE"/>
              </a:solidFill>
              <a:ln w="0">
                <a:solidFill>
                  <a:srgbClr val="25221E"/>
                </a:solidFill>
                <a:miter lim="800000"/>
                <a:headEnd/>
                <a:tailEnd/>
              </a:ln>
            </p:spPr>
            <p:txBody>
              <a:bodyPr/>
              <a:lstStyle/>
              <a:p>
                <a:endParaRPr lang="en-US"/>
              </a:p>
            </p:txBody>
          </p:sp>
          <p:sp>
            <p:nvSpPr>
              <p:cNvPr id="443079" name="Rectangle 711"/>
              <p:cNvSpPr>
                <a:spLocks noChangeArrowheads="1"/>
              </p:cNvSpPr>
              <p:nvPr/>
            </p:nvSpPr>
            <p:spPr bwMode="auto">
              <a:xfrm>
                <a:off x="1393" y="1774"/>
                <a:ext cx="26" cy="25"/>
              </a:xfrm>
              <a:prstGeom prst="rect">
                <a:avLst/>
              </a:prstGeom>
              <a:solidFill>
                <a:srgbClr val="C2C1C1"/>
              </a:solidFill>
              <a:ln w="0">
                <a:solidFill>
                  <a:srgbClr val="25221E"/>
                </a:solidFill>
                <a:miter lim="800000"/>
                <a:headEnd/>
                <a:tailEnd/>
              </a:ln>
            </p:spPr>
            <p:txBody>
              <a:bodyPr/>
              <a:lstStyle/>
              <a:p>
                <a:endParaRPr lang="en-US"/>
              </a:p>
            </p:txBody>
          </p:sp>
          <p:sp>
            <p:nvSpPr>
              <p:cNvPr id="443080" name="Rectangle 712"/>
              <p:cNvSpPr>
                <a:spLocks noChangeArrowheads="1"/>
              </p:cNvSpPr>
              <p:nvPr/>
            </p:nvSpPr>
            <p:spPr bwMode="auto">
              <a:xfrm>
                <a:off x="1419" y="1774"/>
                <a:ext cx="18" cy="25"/>
              </a:xfrm>
              <a:prstGeom prst="rect">
                <a:avLst/>
              </a:prstGeom>
              <a:solidFill>
                <a:srgbClr val="959493"/>
              </a:solidFill>
              <a:ln w="0">
                <a:solidFill>
                  <a:srgbClr val="25221E"/>
                </a:solidFill>
                <a:miter lim="800000"/>
                <a:headEnd/>
                <a:tailEnd/>
              </a:ln>
            </p:spPr>
            <p:txBody>
              <a:bodyPr/>
              <a:lstStyle/>
              <a:p>
                <a:endParaRPr lang="en-US"/>
              </a:p>
            </p:txBody>
          </p:sp>
          <p:sp>
            <p:nvSpPr>
              <p:cNvPr id="443081" name="Rectangle 713"/>
              <p:cNvSpPr>
                <a:spLocks noChangeArrowheads="1"/>
              </p:cNvSpPr>
              <p:nvPr/>
            </p:nvSpPr>
            <p:spPr bwMode="auto">
              <a:xfrm>
                <a:off x="1179" y="1774"/>
                <a:ext cx="12" cy="25"/>
              </a:xfrm>
              <a:prstGeom prst="rect">
                <a:avLst/>
              </a:prstGeom>
              <a:solidFill>
                <a:srgbClr val="DEDEDE"/>
              </a:solidFill>
              <a:ln w="0">
                <a:solidFill>
                  <a:srgbClr val="25221E"/>
                </a:solidFill>
                <a:miter lim="800000"/>
                <a:headEnd/>
                <a:tailEnd/>
              </a:ln>
            </p:spPr>
            <p:txBody>
              <a:bodyPr/>
              <a:lstStyle/>
              <a:p>
                <a:endParaRPr lang="en-US"/>
              </a:p>
            </p:txBody>
          </p:sp>
          <p:sp>
            <p:nvSpPr>
              <p:cNvPr id="443082" name="Rectangle 714"/>
              <p:cNvSpPr>
                <a:spLocks noChangeArrowheads="1"/>
              </p:cNvSpPr>
              <p:nvPr/>
            </p:nvSpPr>
            <p:spPr bwMode="auto">
              <a:xfrm>
                <a:off x="1191" y="1774"/>
                <a:ext cx="26" cy="25"/>
              </a:xfrm>
              <a:prstGeom prst="rect">
                <a:avLst/>
              </a:prstGeom>
              <a:solidFill>
                <a:srgbClr val="C2C1C1"/>
              </a:solidFill>
              <a:ln w="0">
                <a:solidFill>
                  <a:srgbClr val="25221E"/>
                </a:solidFill>
                <a:miter lim="800000"/>
                <a:headEnd/>
                <a:tailEnd/>
              </a:ln>
            </p:spPr>
            <p:txBody>
              <a:bodyPr/>
              <a:lstStyle/>
              <a:p>
                <a:endParaRPr lang="en-US"/>
              </a:p>
            </p:txBody>
          </p:sp>
          <p:sp>
            <p:nvSpPr>
              <p:cNvPr id="443083" name="Rectangle 715"/>
              <p:cNvSpPr>
                <a:spLocks noChangeArrowheads="1"/>
              </p:cNvSpPr>
              <p:nvPr/>
            </p:nvSpPr>
            <p:spPr bwMode="auto">
              <a:xfrm>
                <a:off x="1223" y="1774"/>
                <a:ext cx="13" cy="25"/>
              </a:xfrm>
              <a:prstGeom prst="rect">
                <a:avLst/>
              </a:prstGeom>
              <a:solidFill>
                <a:srgbClr val="959493"/>
              </a:solidFill>
              <a:ln w="0">
                <a:solidFill>
                  <a:srgbClr val="25221E"/>
                </a:solidFill>
                <a:miter lim="800000"/>
                <a:headEnd/>
                <a:tailEnd/>
              </a:ln>
            </p:spPr>
            <p:txBody>
              <a:bodyPr/>
              <a:lstStyle/>
              <a:p>
                <a:endParaRPr lang="en-US"/>
              </a:p>
            </p:txBody>
          </p:sp>
          <p:sp>
            <p:nvSpPr>
              <p:cNvPr id="443084" name="Rectangle 716"/>
              <p:cNvSpPr>
                <a:spLocks noChangeArrowheads="1"/>
              </p:cNvSpPr>
              <p:nvPr/>
            </p:nvSpPr>
            <p:spPr bwMode="auto">
              <a:xfrm>
                <a:off x="1381" y="1635"/>
                <a:ext cx="6" cy="164"/>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85" name="Rectangle 717"/>
              <p:cNvSpPr>
                <a:spLocks noChangeArrowheads="1"/>
              </p:cNvSpPr>
              <p:nvPr/>
            </p:nvSpPr>
            <p:spPr bwMode="auto">
              <a:xfrm>
                <a:off x="1374" y="1635"/>
                <a:ext cx="13" cy="164"/>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86" name="Rectangle 718"/>
              <p:cNvSpPr>
                <a:spLocks noChangeArrowheads="1"/>
              </p:cNvSpPr>
              <p:nvPr/>
            </p:nvSpPr>
            <p:spPr bwMode="auto">
              <a:xfrm>
                <a:off x="1368" y="1635"/>
                <a:ext cx="13" cy="164"/>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87" name="Rectangle 719"/>
              <p:cNvSpPr>
                <a:spLocks noChangeArrowheads="1"/>
              </p:cNvSpPr>
              <p:nvPr/>
            </p:nvSpPr>
            <p:spPr bwMode="auto">
              <a:xfrm>
                <a:off x="1362" y="1635"/>
                <a:ext cx="12" cy="164"/>
              </a:xfrm>
              <a:prstGeom prst="rect">
                <a:avLst/>
              </a:prstGeom>
              <a:solidFill>
                <a:srgbClr val="8786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88" name="Rectangle 720"/>
              <p:cNvSpPr>
                <a:spLocks noChangeArrowheads="1"/>
              </p:cNvSpPr>
              <p:nvPr/>
            </p:nvSpPr>
            <p:spPr bwMode="auto">
              <a:xfrm>
                <a:off x="1355" y="1635"/>
                <a:ext cx="13" cy="164"/>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89" name="Rectangle 721"/>
              <p:cNvSpPr>
                <a:spLocks noChangeArrowheads="1"/>
              </p:cNvSpPr>
              <p:nvPr/>
            </p:nvSpPr>
            <p:spPr bwMode="auto">
              <a:xfrm>
                <a:off x="1349" y="1635"/>
                <a:ext cx="13" cy="164"/>
              </a:xfrm>
              <a:prstGeom prst="rect">
                <a:avLst/>
              </a:prstGeom>
              <a:solidFill>
                <a:srgbClr val="A1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0" name="Rectangle 722"/>
              <p:cNvSpPr>
                <a:spLocks noChangeArrowheads="1"/>
              </p:cNvSpPr>
              <p:nvPr/>
            </p:nvSpPr>
            <p:spPr bwMode="auto">
              <a:xfrm>
                <a:off x="1343" y="1635"/>
                <a:ext cx="12" cy="164"/>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1" name="Rectangle 723"/>
              <p:cNvSpPr>
                <a:spLocks noChangeArrowheads="1"/>
              </p:cNvSpPr>
              <p:nvPr/>
            </p:nvSpPr>
            <p:spPr bwMode="auto">
              <a:xfrm>
                <a:off x="1337" y="1635"/>
                <a:ext cx="12" cy="164"/>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2" name="Rectangle 724"/>
              <p:cNvSpPr>
                <a:spLocks noChangeArrowheads="1"/>
              </p:cNvSpPr>
              <p:nvPr/>
            </p:nvSpPr>
            <p:spPr bwMode="auto">
              <a:xfrm>
                <a:off x="1330" y="1635"/>
                <a:ext cx="13" cy="164"/>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3" name="Rectangle 725"/>
              <p:cNvSpPr>
                <a:spLocks noChangeArrowheads="1"/>
              </p:cNvSpPr>
              <p:nvPr/>
            </p:nvSpPr>
            <p:spPr bwMode="auto">
              <a:xfrm>
                <a:off x="1324" y="1635"/>
                <a:ext cx="13"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4" name="Rectangle 726"/>
              <p:cNvSpPr>
                <a:spLocks noChangeArrowheads="1"/>
              </p:cNvSpPr>
              <p:nvPr/>
            </p:nvSpPr>
            <p:spPr bwMode="auto">
              <a:xfrm>
                <a:off x="1318" y="1635"/>
                <a:ext cx="12" cy="164"/>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5" name="Rectangle 727"/>
              <p:cNvSpPr>
                <a:spLocks noChangeArrowheads="1"/>
              </p:cNvSpPr>
              <p:nvPr/>
            </p:nvSpPr>
            <p:spPr bwMode="auto">
              <a:xfrm>
                <a:off x="1311" y="1635"/>
                <a:ext cx="13" cy="164"/>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6" name="Rectangle 728"/>
              <p:cNvSpPr>
                <a:spLocks noChangeArrowheads="1"/>
              </p:cNvSpPr>
              <p:nvPr/>
            </p:nvSpPr>
            <p:spPr bwMode="auto">
              <a:xfrm>
                <a:off x="1305" y="1635"/>
                <a:ext cx="13" cy="164"/>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7" name="Rectangle 729"/>
              <p:cNvSpPr>
                <a:spLocks noChangeArrowheads="1"/>
              </p:cNvSpPr>
              <p:nvPr/>
            </p:nvSpPr>
            <p:spPr bwMode="auto">
              <a:xfrm>
                <a:off x="1299" y="1635"/>
                <a:ext cx="12" cy="16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8" name="Rectangle 730"/>
              <p:cNvSpPr>
                <a:spLocks noChangeArrowheads="1"/>
              </p:cNvSpPr>
              <p:nvPr/>
            </p:nvSpPr>
            <p:spPr bwMode="auto">
              <a:xfrm>
                <a:off x="1292" y="1635"/>
                <a:ext cx="13" cy="164"/>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099" name="Rectangle 731"/>
              <p:cNvSpPr>
                <a:spLocks noChangeArrowheads="1"/>
              </p:cNvSpPr>
              <p:nvPr/>
            </p:nvSpPr>
            <p:spPr bwMode="auto">
              <a:xfrm>
                <a:off x="1286" y="1635"/>
                <a:ext cx="13" cy="164"/>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0" name="Rectangle 732"/>
              <p:cNvSpPr>
                <a:spLocks noChangeArrowheads="1"/>
              </p:cNvSpPr>
              <p:nvPr/>
            </p:nvSpPr>
            <p:spPr bwMode="auto">
              <a:xfrm>
                <a:off x="1280" y="1635"/>
                <a:ext cx="12" cy="164"/>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1" name="Rectangle 733"/>
              <p:cNvSpPr>
                <a:spLocks noChangeArrowheads="1"/>
              </p:cNvSpPr>
              <p:nvPr/>
            </p:nvSpPr>
            <p:spPr bwMode="auto">
              <a:xfrm>
                <a:off x="1280" y="1635"/>
                <a:ext cx="6" cy="164"/>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2" name="Rectangle 734"/>
              <p:cNvSpPr>
                <a:spLocks noChangeArrowheads="1"/>
              </p:cNvSpPr>
              <p:nvPr/>
            </p:nvSpPr>
            <p:spPr bwMode="auto">
              <a:xfrm>
                <a:off x="1273" y="1635"/>
                <a:ext cx="7" cy="164"/>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3" name="Rectangle 735"/>
              <p:cNvSpPr>
                <a:spLocks noChangeArrowheads="1"/>
              </p:cNvSpPr>
              <p:nvPr/>
            </p:nvSpPr>
            <p:spPr bwMode="auto">
              <a:xfrm>
                <a:off x="1267" y="1635"/>
                <a:ext cx="13" cy="164"/>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4" name="Rectangle 736"/>
              <p:cNvSpPr>
                <a:spLocks noChangeArrowheads="1"/>
              </p:cNvSpPr>
              <p:nvPr/>
            </p:nvSpPr>
            <p:spPr bwMode="auto">
              <a:xfrm>
                <a:off x="1261" y="1635"/>
                <a:ext cx="12" cy="16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5" name="Rectangle 737"/>
              <p:cNvSpPr>
                <a:spLocks noChangeArrowheads="1"/>
              </p:cNvSpPr>
              <p:nvPr/>
            </p:nvSpPr>
            <p:spPr bwMode="auto">
              <a:xfrm>
                <a:off x="1254" y="1635"/>
                <a:ext cx="13" cy="164"/>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6" name="Rectangle 738"/>
              <p:cNvSpPr>
                <a:spLocks noChangeArrowheads="1"/>
              </p:cNvSpPr>
              <p:nvPr/>
            </p:nvSpPr>
            <p:spPr bwMode="auto">
              <a:xfrm>
                <a:off x="1248" y="1635"/>
                <a:ext cx="13" cy="1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7" name="Rectangle 739"/>
              <p:cNvSpPr>
                <a:spLocks noChangeArrowheads="1"/>
              </p:cNvSpPr>
              <p:nvPr/>
            </p:nvSpPr>
            <p:spPr bwMode="auto">
              <a:xfrm>
                <a:off x="1242" y="1635"/>
                <a:ext cx="12" cy="164"/>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8" name="Rectangle 740"/>
              <p:cNvSpPr>
                <a:spLocks noChangeArrowheads="1"/>
              </p:cNvSpPr>
              <p:nvPr/>
            </p:nvSpPr>
            <p:spPr bwMode="auto">
              <a:xfrm>
                <a:off x="1236" y="1635"/>
                <a:ext cx="12" cy="164"/>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09" name="Rectangle 741"/>
              <p:cNvSpPr>
                <a:spLocks noChangeArrowheads="1"/>
              </p:cNvSpPr>
              <p:nvPr/>
            </p:nvSpPr>
            <p:spPr bwMode="auto">
              <a:xfrm>
                <a:off x="1229" y="1635"/>
                <a:ext cx="13" cy="164"/>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0" name="Rectangle 742"/>
              <p:cNvSpPr>
                <a:spLocks noChangeArrowheads="1"/>
              </p:cNvSpPr>
              <p:nvPr/>
            </p:nvSpPr>
            <p:spPr bwMode="auto">
              <a:xfrm>
                <a:off x="1223" y="1635"/>
                <a:ext cx="13"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1" name="Rectangle 743"/>
              <p:cNvSpPr>
                <a:spLocks noChangeArrowheads="1"/>
              </p:cNvSpPr>
              <p:nvPr/>
            </p:nvSpPr>
            <p:spPr bwMode="auto">
              <a:xfrm>
                <a:off x="1229" y="1635"/>
                <a:ext cx="0"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2" name="Freeform 744"/>
              <p:cNvSpPr>
                <a:spLocks/>
              </p:cNvSpPr>
              <p:nvPr/>
            </p:nvSpPr>
            <p:spPr bwMode="auto">
              <a:xfrm>
                <a:off x="1229" y="1635"/>
                <a:ext cx="158" cy="164"/>
              </a:xfrm>
              <a:custGeom>
                <a:avLst/>
                <a:gdLst>
                  <a:gd name="T0" fmla="*/ 3 w 25"/>
                  <a:gd name="T1" fmla="*/ 26 h 26"/>
                  <a:gd name="T2" fmla="*/ 3 w 25"/>
                  <a:gd name="T3" fmla="*/ 7 h 26"/>
                  <a:gd name="T4" fmla="*/ 0 w 25"/>
                  <a:gd name="T5" fmla="*/ 0 h 26"/>
                  <a:gd name="T6" fmla="*/ 25 w 25"/>
                  <a:gd name="T7" fmla="*/ 0 h 26"/>
                  <a:gd name="T8" fmla="*/ 22 w 25"/>
                  <a:gd name="T9" fmla="*/ 7 h 26"/>
                  <a:gd name="T10" fmla="*/ 22 w 25"/>
                  <a:gd name="T11" fmla="*/ 26 h 26"/>
                  <a:gd name="T12" fmla="*/ 3 w 2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5" h="26">
                    <a:moveTo>
                      <a:pt x="3" y="26"/>
                    </a:moveTo>
                    <a:lnTo>
                      <a:pt x="3" y="7"/>
                    </a:lnTo>
                    <a:lnTo>
                      <a:pt x="0" y="0"/>
                    </a:lnTo>
                    <a:lnTo>
                      <a:pt x="25" y="0"/>
                    </a:lnTo>
                    <a:lnTo>
                      <a:pt x="22" y="7"/>
                    </a:lnTo>
                    <a:lnTo>
                      <a:pt x="22" y="26"/>
                    </a:lnTo>
                    <a:lnTo>
                      <a:pt x="3" y="26"/>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113" name="Rectangle 745"/>
              <p:cNvSpPr>
                <a:spLocks noChangeArrowheads="1"/>
              </p:cNvSpPr>
              <p:nvPr/>
            </p:nvSpPr>
            <p:spPr bwMode="auto">
              <a:xfrm>
                <a:off x="1494" y="1584"/>
                <a:ext cx="7" cy="51"/>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4" name="Rectangle 746"/>
              <p:cNvSpPr>
                <a:spLocks noChangeArrowheads="1"/>
              </p:cNvSpPr>
              <p:nvPr/>
            </p:nvSpPr>
            <p:spPr bwMode="auto">
              <a:xfrm>
                <a:off x="1488" y="1584"/>
                <a:ext cx="13" cy="51"/>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5" name="Rectangle 747"/>
              <p:cNvSpPr>
                <a:spLocks noChangeArrowheads="1"/>
              </p:cNvSpPr>
              <p:nvPr/>
            </p:nvSpPr>
            <p:spPr bwMode="auto">
              <a:xfrm>
                <a:off x="1482" y="1584"/>
                <a:ext cx="12" cy="51"/>
              </a:xfrm>
              <a:prstGeom prst="rect">
                <a:avLst/>
              </a:prstGeom>
              <a:solidFill>
                <a:srgbClr val="747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6" name="Rectangle 748"/>
              <p:cNvSpPr>
                <a:spLocks noChangeArrowheads="1"/>
              </p:cNvSpPr>
              <p:nvPr/>
            </p:nvSpPr>
            <p:spPr bwMode="auto">
              <a:xfrm>
                <a:off x="1475" y="1584"/>
                <a:ext cx="13" cy="51"/>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7" name="Rectangle 749"/>
              <p:cNvSpPr>
                <a:spLocks noChangeArrowheads="1"/>
              </p:cNvSpPr>
              <p:nvPr/>
            </p:nvSpPr>
            <p:spPr bwMode="auto">
              <a:xfrm>
                <a:off x="1469" y="1584"/>
                <a:ext cx="13" cy="51"/>
              </a:xfrm>
              <a:prstGeom prst="rect">
                <a:avLst/>
              </a:prstGeom>
              <a:solidFill>
                <a:srgbClr val="7E7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8" name="Rectangle 750"/>
              <p:cNvSpPr>
                <a:spLocks noChangeArrowheads="1"/>
              </p:cNvSpPr>
              <p:nvPr/>
            </p:nvSpPr>
            <p:spPr bwMode="auto">
              <a:xfrm>
                <a:off x="1463" y="1584"/>
                <a:ext cx="12" cy="51"/>
              </a:xfrm>
              <a:prstGeom prst="rect">
                <a:avLst/>
              </a:prstGeom>
              <a:solidFill>
                <a:srgbClr val="83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19" name="Rectangle 751"/>
              <p:cNvSpPr>
                <a:spLocks noChangeArrowheads="1"/>
              </p:cNvSpPr>
              <p:nvPr/>
            </p:nvSpPr>
            <p:spPr bwMode="auto">
              <a:xfrm>
                <a:off x="1456" y="1584"/>
                <a:ext cx="13" cy="51"/>
              </a:xfrm>
              <a:prstGeom prst="rect">
                <a:avLst/>
              </a:prstGeom>
              <a:solidFill>
                <a:srgbClr val="8A89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0" name="Rectangle 752"/>
              <p:cNvSpPr>
                <a:spLocks noChangeArrowheads="1"/>
              </p:cNvSpPr>
              <p:nvPr/>
            </p:nvSpPr>
            <p:spPr bwMode="auto">
              <a:xfrm>
                <a:off x="1450" y="1584"/>
                <a:ext cx="13" cy="51"/>
              </a:xfrm>
              <a:prstGeom prst="rect">
                <a:avLst/>
              </a:prstGeom>
              <a:solidFill>
                <a:srgbClr val="8B8A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1" name="Rectangle 753"/>
              <p:cNvSpPr>
                <a:spLocks noChangeArrowheads="1"/>
              </p:cNvSpPr>
              <p:nvPr/>
            </p:nvSpPr>
            <p:spPr bwMode="auto">
              <a:xfrm>
                <a:off x="1444" y="1584"/>
                <a:ext cx="12" cy="51"/>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2" name="Rectangle 754"/>
              <p:cNvSpPr>
                <a:spLocks noChangeArrowheads="1"/>
              </p:cNvSpPr>
              <p:nvPr/>
            </p:nvSpPr>
            <p:spPr bwMode="auto">
              <a:xfrm>
                <a:off x="1437" y="1584"/>
                <a:ext cx="13" cy="51"/>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3" name="Rectangle 755"/>
              <p:cNvSpPr>
                <a:spLocks noChangeArrowheads="1"/>
              </p:cNvSpPr>
              <p:nvPr/>
            </p:nvSpPr>
            <p:spPr bwMode="auto">
              <a:xfrm>
                <a:off x="1431" y="1584"/>
                <a:ext cx="13" cy="51"/>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4" name="Rectangle 756"/>
              <p:cNvSpPr>
                <a:spLocks noChangeArrowheads="1"/>
              </p:cNvSpPr>
              <p:nvPr/>
            </p:nvSpPr>
            <p:spPr bwMode="auto">
              <a:xfrm>
                <a:off x="1425" y="1584"/>
                <a:ext cx="12" cy="51"/>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5" name="Rectangle 757"/>
              <p:cNvSpPr>
                <a:spLocks noChangeArrowheads="1"/>
              </p:cNvSpPr>
              <p:nvPr/>
            </p:nvSpPr>
            <p:spPr bwMode="auto">
              <a:xfrm>
                <a:off x="1419" y="1584"/>
                <a:ext cx="12" cy="51"/>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6" name="Rectangle 758"/>
              <p:cNvSpPr>
                <a:spLocks noChangeArrowheads="1"/>
              </p:cNvSpPr>
              <p:nvPr/>
            </p:nvSpPr>
            <p:spPr bwMode="auto">
              <a:xfrm>
                <a:off x="1412" y="1584"/>
                <a:ext cx="13" cy="51"/>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7" name="Rectangle 759"/>
              <p:cNvSpPr>
                <a:spLocks noChangeArrowheads="1"/>
              </p:cNvSpPr>
              <p:nvPr/>
            </p:nvSpPr>
            <p:spPr bwMode="auto">
              <a:xfrm>
                <a:off x="1406" y="1584"/>
                <a:ext cx="13" cy="51"/>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8" name="Rectangle 760"/>
              <p:cNvSpPr>
                <a:spLocks noChangeArrowheads="1"/>
              </p:cNvSpPr>
              <p:nvPr/>
            </p:nvSpPr>
            <p:spPr bwMode="auto">
              <a:xfrm>
                <a:off x="1400" y="1584"/>
                <a:ext cx="12" cy="51"/>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29" name="Rectangle 761"/>
              <p:cNvSpPr>
                <a:spLocks noChangeArrowheads="1"/>
              </p:cNvSpPr>
              <p:nvPr/>
            </p:nvSpPr>
            <p:spPr bwMode="auto">
              <a:xfrm>
                <a:off x="1393" y="1584"/>
                <a:ext cx="13" cy="51"/>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0" name="Rectangle 762"/>
              <p:cNvSpPr>
                <a:spLocks noChangeArrowheads="1"/>
              </p:cNvSpPr>
              <p:nvPr/>
            </p:nvSpPr>
            <p:spPr bwMode="auto">
              <a:xfrm>
                <a:off x="1387" y="1584"/>
                <a:ext cx="13" cy="51"/>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1" name="Rectangle 763"/>
              <p:cNvSpPr>
                <a:spLocks noChangeArrowheads="1"/>
              </p:cNvSpPr>
              <p:nvPr/>
            </p:nvSpPr>
            <p:spPr bwMode="auto">
              <a:xfrm>
                <a:off x="1381" y="1584"/>
                <a:ext cx="12" cy="51"/>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2" name="Rectangle 764"/>
              <p:cNvSpPr>
                <a:spLocks noChangeArrowheads="1"/>
              </p:cNvSpPr>
              <p:nvPr/>
            </p:nvSpPr>
            <p:spPr bwMode="auto">
              <a:xfrm>
                <a:off x="1374" y="1584"/>
                <a:ext cx="13" cy="5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3" name="Rectangle 765"/>
              <p:cNvSpPr>
                <a:spLocks noChangeArrowheads="1"/>
              </p:cNvSpPr>
              <p:nvPr/>
            </p:nvSpPr>
            <p:spPr bwMode="auto">
              <a:xfrm>
                <a:off x="1368" y="1584"/>
                <a:ext cx="13" cy="5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4" name="Rectangle 766"/>
              <p:cNvSpPr>
                <a:spLocks noChangeArrowheads="1"/>
              </p:cNvSpPr>
              <p:nvPr/>
            </p:nvSpPr>
            <p:spPr bwMode="auto">
              <a:xfrm>
                <a:off x="1362" y="1584"/>
                <a:ext cx="12" cy="51"/>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5" name="Rectangle 767"/>
              <p:cNvSpPr>
                <a:spLocks noChangeArrowheads="1"/>
              </p:cNvSpPr>
              <p:nvPr/>
            </p:nvSpPr>
            <p:spPr bwMode="auto">
              <a:xfrm>
                <a:off x="1355" y="1584"/>
                <a:ext cx="13" cy="51"/>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6" name="Rectangle 768"/>
              <p:cNvSpPr>
                <a:spLocks noChangeArrowheads="1"/>
              </p:cNvSpPr>
              <p:nvPr/>
            </p:nvSpPr>
            <p:spPr bwMode="auto">
              <a:xfrm>
                <a:off x="1349" y="1584"/>
                <a:ext cx="13" cy="51"/>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7" name="Rectangle 769"/>
              <p:cNvSpPr>
                <a:spLocks noChangeArrowheads="1"/>
              </p:cNvSpPr>
              <p:nvPr/>
            </p:nvSpPr>
            <p:spPr bwMode="auto">
              <a:xfrm>
                <a:off x="1343" y="1584"/>
                <a:ext cx="12" cy="51"/>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8" name="Rectangle 770"/>
              <p:cNvSpPr>
                <a:spLocks noChangeArrowheads="1"/>
              </p:cNvSpPr>
              <p:nvPr/>
            </p:nvSpPr>
            <p:spPr bwMode="auto">
              <a:xfrm>
                <a:off x="1337" y="1584"/>
                <a:ext cx="12" cy="51"/>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39" name="Rectangle 771"/>
              <p:cNvSpPr>
                <a:spLocks noChangeArrowheads="1"/>
              </p:cNvSpPr>
              <p:nvPr/>
            </p:nvSpPr>
            <p:spPr bwMode="auto">
              <a:xfrm>
                <a:off x="1330" y="1584"/>
                <a:ext cx="13" cy="51"/>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0" name="Rectangle 772"/>
              <p:cNvSpPr>
                <a:spLocks noChangeArrowheads="1"/>
              </p:cNvSpPr>
              <p:nvPr/>
            </p:nvSpPr>
            <p:spPr bwMode="auto">
              <a:xfrm>
                <a:off x="1324" y="1584"/>
                <a:ext cx="13" cy="51"/>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1" name="Rectangle 773"/>
              <p:cNvSpPr>
                <a:spLocks noChangeArrowheads="1"/>
              </p:cNvSpPr>
              <p:nvPr/>
            </p:nvSpPr>
            <p:spPr bwMode="auto">
              <a:xfrm>
                <a:off x="1324" y="1584"/>
                <a:ext cx="6" cy="51"/>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2" name="Rectangle 774"/>
              <p:cNvSpPr>
                <a:spLocks noChangeArrowheads="1"/>
              </p:cNvSpPr>
              <p:nvPr/>
            </p:nvSpPr>
            <p:spPr bwMode="auto">
              <a:xfrm>
                <a:off x="1318" y="1584"/>
                <a:ext cx="6" cy="51"/>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3" name="Rectangle 775"/>
              <p:cNvSpPr>
                <a:spLocks noChangeArrowheads="1"/>
              </p:cNvSpPr>
              <p:nvPr/>
            </p:nvSpPr>
            <p:spPr bwMode="auto">
              <a:xfrm>
                <a:off x="1311" y="1584"/>
                <a:ext cx="13" cy="5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4" name="Rectangle 776"/>
              <p:cNvSpPr>
                <a:spLocks noChangeArrowheads="1"/>
              </p:cNvSpPr>
              <p:nvPr/>
            </p:nvSpPr>
            <p:spPr bwMode="auto">
              <a:xfrm>
                <a:off x="1305" y="1584"/>
                <a:ext cx="13" cy="5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5" name="Rectangle 777"/>
              <p:cNvSpPr>
                <a:spLocks noChangeArrowheads="1"/>
              </p:cNvSpPr>
              <p:nvPr/>
            </p:nvSpPr>
            <p:spPr bwMode="auto">
              <a:xfrm>
                <a:off x="1299" y="1584"/>
                <a:ext cx="12" cy="51"/>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6" name="Rectangle 778"/>
              <p:cNvSpPr>
                <a:spLocks noChangeArrowheads="1"/>
              </p:cNvSpPr>
              <p:nvPr/>
            </p:nvSpPr>
            <p:spPr bwMode="auto">
              <a:xfrm>
                <a:off x="1292" y="1584"/>
                <a:ext cx="13" cy="51"/>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7" name="Rectangle 779"/>
              <p:cNvSpPr>
                <a:spLocks noChangeArrowheads="1"/>
              </p:cNvSpPr>
              <p:nvPr/>
            </p:nvSpPr>
            <p:spPr bwMode="auto">
              <a:xfrm>
                <a:off x="1286" y="1584"/>
                <a:ext cx="13" cy="51"/>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8" name="Rectangle 780"/>
              <p:cNvSpPr>
                <a:spLocks noChangeArrowheads="1"/>
              </p:cNvSpPr>
              <p:nvPr/>
            </p:nvSpPr>
            <p:spPr bwMode="auto">
              <a:xfrm>
                <a:off x="1280" y="1584"/>
                <a:ext cx="12" cy="51"/>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49" name="Rectangle 781"/>
              <p:cNvSpPr>
                <a:spLocks noChangeArrowheads="1"/>
              </p:cNvSpPr>
              <p:nvPr/>
            </p:nvSpPr>
            <p:spPr bwMode="auto">
              <a:xfrm>
                <a:off x="1273" y="1584"/>
                <a:ext cx="13" cy="51"/>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0" name="Rectangle 782"/>
              <p:cNvSpPr>
                <a:spLocks noChangeArrowheads="1"/>
              </p:cNvSpPr>
              <p:nvPr/>
            </p:nvSpPr>
            <p:spPr bwMode="auto">
              <a:xfrm>
                <a:off x="1267" y="1584"/>
                <a:ext cx="13" cy="51"/>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1" name="Rectangle 783"/>
              <p:cNvSpPr>
                <a:spLocks noChangeArrowheads="1"/>
              </p:cNvSpPr>
              <p:nvPr/>
            </p:nvSpPr>
            <p:spPr bwMode="auto">
              <a:xfrm>
                <a:off x="1261" y="1584"/>
                <a:ext cx="12" cy="51"/>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2" name="Rectangle 784"/>
              <p:cNvSpPr>
                <a:spLocks noChangeArrowheads="1"/>
              </p:cNvSpPr>
              <p:nvPr/>
            </p:nvSpPr>
            <p:spPr bwMode="auto">
              <a:xfrm>
                <a:off x="1254" y="1584"/>
                <a:ext cx="13" cy="51"/>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3" name="Rectangle 785"/>
              <p:cNvSpPr>
                <a:spLocks noChangeArrowheads="1"/>
              </p:cNvSpPr>
              <p:nvPr/>
            </p:nvSpPr>
            <p:spPr bwMode="auto">
              <a:xfrm>
                <a:off x="1248" y="1584"/>
                <a:ext cx="13" cy="51"/>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4" name="Rectangle 786"/>
              <p:cNvSpPr>
                <a:spLocks noChangeArrowheads="1"/>
              </p:cNvSpPr>
              <p:nvPr/>
            </p:nvSpPr>
            <p:spPr bwMode="auto">
              <a:xfrm>
                <a:off x="1242" y="1584"/>
                <a:ext cx="12" cy="51"/>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5" name="Rectangle 787"/>
              <p:cNvSpPr>
                <a:spLocks noChangeArrowheads="1"/>
              </p:cNvSpPr>
              <p:nvPr/>
            </p:nvSpPr>
            <p:spPr bwMode="auto">
              <a:xfrm>
                <a:off x="1236" y="1584"/>
                <a:ext cx="12" cy="51"/>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6" name="Rectangle 788"/>
              <p:cNvSpPr>
                <a:spLocks noChangeArrowheads="1"/>
              </p:cNvSpPr>
              <p:nvPr/>
            </p:nvSpPr>
            <p:spPr bwMode="auto">
              <a:xfrm>
                <a:off x="1229" y="1584"/>
                <a:ext cx="13" cy="51"/>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7" name="Rectangle 789"/>
              <p:cNvSpPr>
                <a:spLocks noChangeArrowheads="1"/>
              </p:cNvSpPr>
              <p:nvPr/>
            </p:nvSpPr>
            <p:spPr bwMode="auto">
              <a:xfrm>
                <a:off x="1223" y="1584"/>
                <a:ext cx="13" cy="51"/>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8" name="Rectangle 790"/>
              <p:cNvSpPr>
                <a:spLocks noChangeArrowheads="1"/>
              </p:cNvSpPr>
              <p:nvPr/>
            </p:nvSpPr>
            <p:spPr bwMode="auto">
              <a:xfrm>
                <a:off x="1217" y="1584"/>
                <a:ext cx="12" cy="51"/>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59" name="Rectangle 791"/>
              <p:cNvSpPr>
                <a:spLocks noChangeArrowheads="1"/>
              </p:cNvSpPr>
              <p:nvPr/>
            </p:nvSpPr>
            <p:spPr bwMode="auto">
              <a:xfrm>
                <a:off x="1210" y="1584"/>
                <a:ext cx="13" cy="5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0" name="Rectangle 792"/>
              <p:cNvSpPr>
                <a:spLocks noChangeArrowheads="1"/>
              </p:cNvSpPr>
              <p:nvPr/>
            </p:nvSpPr>
            <p:spPr bwMode="auto">
              <a:xfrm>
                <a:off x="1204" y="1584"/>
                <a:ext cx="13" cy="51"/>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1" name="Rectangle 793"/>
              <p:cNvSpPr>
                <a:spLocks noChangeArrowheads="1"/>
              </p:cNvSpPr>
              <p:nvPr/>
            </p:nvSpPr>
            <p:spPr bwMode="auto">
              <a:xfrm>
                <a:off x="1198" y="1584"/>
                <a:ext cx="12" cy="51"/>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2" name="Rectangle 794"/>
              <p:cNvSpPr>
                <a:spLocks noChangeArrowheads="1"/>
              </p:cNvSpPr>
              <p:nvPr/>
            </p:nvSpPr>
            <p:spPr bwMode="auto">
              <a:xfrm>
                <a:off x="1191" y="1584"/>
                <a:ext cx="13" cy="51"/>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3" name="Rectangle 795"/>
              <p:cNvSpPr>
                <a:spLocks noChangeArrowheads="1"/>
              </p:cNvSpPr>
              <p:nvPr/>
            </p:nvSpPr>
            <p:spPr bwMode="auto">
              <a:xfrm>
                <a:off x="1185" y="1584"/>
                <a:ext cx="13" cy="51"/>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4" name="Rectangle 796"/>
              <p:cNvSpPr>
                <a:spLocks noChangeArrowheads="1"/>
              </p:cNvSpPr>
              <p:nvPr/>
            </p:nvSpPr>
            <p:spPr bwMode="auto">
              <a:xfrm>
                <a:off x="1179" y="1584"/>
                <a:ext cx="12" cy="51"/>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5" name="Rectangle 797"/>
              <p:cNvSpPr>
                <a:spLocks noChangeArrowheads="1"/>
              </p:cNvSpPr>
              <p:nvPr/>
            </p:nvSpPr>
            <p:spPr bwMode="auto">
              <a:xfrm>
                <a:off x="1172" y="1584"/>
                <a:ext cx="13" cy="51"/>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6" name="Rectangle 798"/>
              <p:cNvSpPr>
                <a:spLocks noChangeArrowheads="1"/>
              </p:cNvSpPr>
              <p:nvPr/>
            </p:nvSpPr>
            <p:spPr bwMode="auto">
              <a:xfrm>
                <a:off x="1166" y="1584"/>
                <a:ext cx="13" cy="5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7" name="Rectangle 799"/>
              <p:cNvSpPr>
                <a:spLocks noChangeArrowheads="1"/>
              </p:cNvSpPr>
              <p:nvPr/>
            </p:nvSpPr>
            <p:spPr bwMode="auto">
              <a:xfrm>
                <a:off x="1160" y="1584"/>
                <a:ext cx="12" cy="51"/>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8" name="Rectangle 800"/>
              <p:cNvSpPr>
                <a:spLocks noChangeArrowheads="1"/>
              </p:cNvSpPr>
              <p:nvPr/>
            </p:nvSpPr>
            <p:spPr bwMode="auto">
              <a:xfrm>
                <a:off x="1153" y="1584"/>
                <a:ext cx="13" cy="51"/>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69" name="Rectangle 801"/>
              <p:cNvSpPr>
                <a:spLocks noChangeArrowheads="1"/>
              </p:cNvSpPr>
              <p:nvPr/>
            </p:nvSpPr>
            <p:spPr bwMode="auto">
              <a:xfrm>
                <a:off x="1147" y="1584"/>
                <a:ext cx="13" cy="51"/>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0" name="Rectangle 802"/>
              <p:cNvSpPr>
                <a:spLocks noChangeArrowheads="1"/>
              </p:cNvSpPr>
              <p:nvPr/>
            </p:nvSpPr>
            <p:spPr bwMode="auto">
              <a:xfrm>
                <a:off x="1141" y="1584"/>
                <a:ext cx="12" cy="51"/>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1" name="Rectangle 803"/>
              <p:cNvSpPr>
                <a:spLocks noChangeArrowheads="1"/>
              </p:cNvSpPr>
              <p:nvPr/>
            </p:nvSpPr>
            <p:spPr bwMode="auto">
              <a:xfrm>
                <a:off x="1135" y="1584"/>
                <a:ext cx="12" cy="51"/>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2" name="Rectangle 804"/>
              <p:cNvSpPr>
                <a:spLocks noChangeArrowheads="1"/>
              </p:cNvSpPr>
              <p:nvPr/>
            </p:nvSpPr>
            <p:spPr bwMode="auto">
              <a:xfrm>
                <a:off x="1128" y="1584"/>
                <a:ext cx="13" cy="5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3" name="Rectangle 805"/>
              <p:cNvSpPr>
                <a:spLocks noChangeArrowheads="1"/>
              </p:cNvSpPr>
              <p:nvPr/>
            </p:nvSpPr>
            <p:spPr bwMode="auto">
              <a:xfrm>
                <a:off x="1122" y="1584"/>
                <a:ext cx="13" cy="51"/>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4" name="Rectangle 806"/>
              <p:cNvSpPr>
                <a:spLocks noChangeArrowheads="1"/>
              </p:cNvSpPr>
              <p:nvPr/>
            </p:nvSpPr>
            <p:spPr bwMode="auto">
              <a:xfrm>
                <a:off x="1116" y="1584"/>
                <a:ext cx="12" cy="51"/>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5" name="Rectangle 807"/>
              <p:cNvSpPr>
                <a:spLocks noChangeArrowheads="1"/>
              </p:cNvSpPr>
              <p:nvPr/>
            </p:nvSpPr>
            <p:spPr bwMode="auto">
              <a:xfrm>
                <a:off x="1109" y="1584"/>
                <a:ext cx="13" cy="5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3176" name="Group 808"/>
            <p:cNvGrpSpPr>
              <a:grpSpLocks/>
            </p:cNvGrpSpPr>
            <p:nvPr/>
          </p:nvGrpSpPr>
          <p:grpSpPr bwMode="auto">
            <a:xfrm>
              <a:off x="1109" y="1527"/>
              <a:ext cx="392" cy="1660"/>
              <a:chOff x="1109" y="1527"/>
              <a:chExt cx="392" cy="1660"/>
            </a:xfrm>
          </p:grpSpPr>
          <p:sp>
            <p:nvSpPr>
              <p:cNvPr id="443177" name="Rectangle 809"/>
              <p:cNvSpPr>
                <a:spLocks noChangeArrowheads="1"/>
              </p:cNvSpPr>
              <p:nvPr/>
            </p:nvSpPr>
            <p:spPr bwMode="auto">
              <a:xfrm>
                <a:off x="1116" y="1584"/>
                <a:ext cx="0" cy="5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78" name="Rectangle 810"/>
              <p:cNvSpPr>
                <a:spLocks noChangeArrowheads="1"/>
              </p:cNvSpPr>
              <p:nvPr/>
            </p:nvSpPr>
            <p:spPr bwMode="auto">
              <a:xfrm>
                <a:off x="1116" y="1584"/>
                <a:ext cx="385" cy="51"/>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179" name="Rectangle 811"/>
              <p:cNvSpPr>
                <a:spLocks noChangeArrowheads="1"/>
              </p:cNvSpPr>
              <p:nvPr/>
            </p:nvSpPr>
            <p:spPr bwMode="auto">
              <a:xfrm>
                <a:off x="1494" y="1527"/>
                <a:ext cx="7" cy="5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0" name="Rectangle 812"/>
              <p:cNvSpPr>
                <a:spLocks noChangeArrowheads="1"/>
              </p:cNvSpPr>
              <p:nvPr/>
            </p:nvSpPr>
            <p:spPr bwMode="auto">
              <a:xfrm>
                <a:off x="1488" y="1527"/>
                <a:ext cx="13" cy="5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1" name="Rectangle 813"/>
              <p:cNvSpPr>
                <a:spLocks noChangeArrowheads="1"/>
              </p:cNvSpPr>
              <p:nvPr/>
            </p:nvSpPr>
            <p:spPr bwMode="auto">
              <a:xfrm>
                <a:off x="1482" y="1527"/>
                <a:ext cx="12" cy="57"/>
              </a:xfrm>
              <a:prstGeom prst="rect">
                <a:avLst/>
              </a:prstGeom>
              <a:solidFill>
                <a:srgbClr val="747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2" name="Rectangle 814"/>
              <p:cNvSpPr>
                <a:spLocks noChangeArrowheads="1"/>
              </p:cNvSpPr>
              <p:nvPr/>
            </p:nvSpPr>
            <p:spPr bwMode="auto">
              <a:xfrm>
                <a:off x="1475" y="1527"/>
                <a:ext cx="13" cy="57"/>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3" name="Rectangle 815"/>
              <p:cNvSpPr>
                <a:spLocks noChangeArrowheads="1"/>
              </p:cNvSpPr>
              <p:nvPr/>
            </p:nvSpPr>
            <p:spPr bwMode="auto">
              <a:xfrm>
                <a:off x="1469" y="1527"/>
                <a:ext cx="13" cy="57"/>
              </a:xfrm>
              <a:prstGeom prst="rect">
                <a:avLst/>
              </a:prstGeom>
              <a:solidFill>
                <a:srgbClr val="7E7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4" name="Rectangle 816"/>
              <p:cNvSpPr>
                <a:spLocks noChangeArrowheads="1"/>
              </p:cNvSpPr>
              <p:nvPr/>
            </p:nvSpPr>
            <p:spPr bwMode="auto">
              <a:xfrm>
                <a:off x="1463" y="1527"/>
                <a:ext cx="12" cy="57"/>
              </a:xfrm>
              <a:prstGeom prst="rect">
                <a:avLst/>
              </a:prstGeom>
              <a:solidFill>
                <a:srgbClr val="83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5" name="Rectangle 817"/>
              <p:cNvSpPr>
                <a:spLocks noChangeArrowheads="1"/>
              </p:cNvSpPr>
              <p:nvPr/>
            </p:nvSpPr>
            <p:spPr bwMode="auto">
              <a:xfrm>
                <a:off x="1456" y="1527"/>
                <a:ext cx="13" cy="57"/>
              </a:xfrm>
              <a:prstGeom prst="rect">
                <a:avLst/>
              </a:prstGeom>
              <a:solidFill>
                <a:srgbClr val="8A89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6" name="Rectangle 818"/>
              <p:cNvSpPr>
                <a:spLocks noChangeArrowheads="1"/>
              </p:cNvSpPr>
              <p:nvPr/>
            </p:nvSpPr>
            <p:spPr bwMode="auto">
              <a:xfrm>
                <a:off x="1450" y="1527"/>
                <a:ext cx="13" cy="57"/>
              </a:xfrm>
              <a:prstGeom prst="rect">
                <a:avLst/>
              </a:prstGeom>
              <a:solidFill>
                <a:srgbClr val="8B8A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7" name="Rectangle 819"/>
              <p:cNvSpPr>
                <a:spLocks noChangeArrowheads="1"/>
              </p:cNvSpPr>
              <p:nvPr/>
            </p:nvSpPr>
            <p:spPr bwMode="auto">
              <a:xfrm>
                <a:off x="1444" y="1527"/>
                <a:ext cx="12" cy="57"/>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8" name="Rectangle 820"/>
              <p:cNvSpPr>
                <a:spLocks noChangeArrowheads="1"/>
              </p:cNvSpPr>
              <p:nvPr/>
            </p:nvSpPr>
            <p:spPr bwMode="auto">
              <a:xfrm>
                <a:off x="1437" y="1527"/>
                <a:ext cx="13" cy="57"/>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89" name="Rectangle 821"/>
              <p:cNvSpPr>
                <a:spLocks noChangeArrowheads="1"/>
              </p:cNvSpPr>
              <p:nvPr/>
            </p:nvSpPr>
            <p:spPr bwMode="auto">
              <a:xfrm>
                <a:off x="1431" y="1527"/>
                <a:ext cx="13" cy="57"/>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0" name="Rectangle 822"/>
              <p:cNvSpPr>
                <a:spLocks noChangeArrowheads="1"/>
              </p:cNvSpPr>
              <p:nvPr/>
            </p:nvSpPr>
            <p:spPr bwMode="auto">
              <a:xfrm>
                <a:off x="1425" y="1527"/>
                <a:ext cx="12" cy="57"/>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1" name="Rectangle 823"/>
              <p:cNvSpPr>
                <a:spLocks noChangeArrowheads="1"/>
              </p:cNvSpPr>
              <p:nvPr/>
            </p:nvSpPr>
            <p:spPr bwMode="auto">
              <a:xfrm>
                <a:off x="1419" y="1527"/>
                <a:ext cx="12" cy="57"/>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2" name="Rectangle 824"/>
              <p:cNvSpPr>
                <a:spLocks noChangeArrowheads="1"/>
              </p:cNvSpPr>
              <p:nvPr/>
            </p:nvSpPr>
            <p:spPr bwMode="auto">
              <a:xfrm>
                <a:off x="1412" y="1527"/>
                <a:ext cx="13" cy="57"/>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3" name="Rectangle 825"/>
              <p:cNvSpPr>
                <a:spLocks noChangeArrowheads="1"/>
              </p:cNvSpPr>
              <p:nvPr/>
            </p:nvSpPr>
            <p:spPr bwMode="auto">
              <a:xfrm>
                <a:off x="1406" y="1527"/>
                <a:ext cx="13" cy="57"/>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4" name="Rectangle 826"/>
              <p:cNvSpPr>
                <a:spLocks noChangeArrowheads="1"/>
              </p:cNvSpPr>
              <p:nvPr/>
            </p:nvSpPr>
            <p:spPr bwMode="auto">
              <a:xfrm>
                <a:off x="1400" y="1527"/>
                <a:ext cx="12" cy="5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5" name="Rectangle 827"/>
              <p:cNvSpPr>
                <a:spLocks noChangeArrowheads="1"/>
              </p:cNvSpPr>
              <p:nvPr/>
            </p:nvSpPr>
            <p:spPr bwMode="auto">
              <a:xfrm>
                <a:off x="1393" y="1527"/>
                <a:ext cx="13" cy="5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6" name="Rectangle 828"/>
              <p:cNvSpPr>
                <a:spLocks noChangeArrowheads="1"/>
              </p:cNvSpPr>
              <p:nvPr/>
            </p:nvSpPr>
            <p:spPr bwMode="auto">
              <a:xfrm>
                <a:off x="1387" y="1527"/>
                <a:ext cx="13" cy="57"/>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7" name="Rectangle 829"/>
              <p:cNvSpPr>
                <a:spLocks noChangeArrowheads="1"/>
              </p:cNvSpPr>
              <p:nvPr/>
            </p:nvSpPr>
            <p:spPr bwMode="auto">
              <a:xfrm>
                <a:off x="1381" y="1527"/>
                <a:ext cx="12" cy="57"/>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8" name="Rectangle 830"/>
              <p:cNvSpPr>
                <a:spLocks noChangeArrowheads="1"/>
              </p:cNvSpPr>
              <p:nvPr/>
            </p:nvSpPr>
            <p:spPr bwMode="auto">
              <a:xfrm>
                <a:off x="1374" y="1527"/>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199" name="Rectangle 831"/>
              <p:cNvSpPr>
                <a:spLocks noChangeArrowheads="1"/>
              </p:cNvSpPr>
              <p:nvPr/>
            </p:nvSpPr>
            <p:spPr bwMode="auto">
              <a:xfrm>
                <a:off x="1368" y="1527"/>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0" name="Rectangle 832"/>
              <p:cNvSpPr>
                <a:spLocks noChangeArrowheads="1"/>
              </p:cNvSpPr>
              <p:nvPr/>
            </p:nvSpPr>
            <p:spPr bwMode="auto">
              <a:xfrm>
                <a:off x="1362" y="1527"/>
                <a:ext cx="12" cy="5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1" name="Rectangle 833"/>
              <p:cNvSpPr>
                <a:spLocks noChangeArrowheads="1"/>
              </p:cNvSpPr>
              <p:nvPr/>
            </p:nvSpPr>
            <p:spPr bwMode="auto">
              <a:xfrm>
                <a:off x="1355" y="1527"/>
                <a:ext cx="13" cy="5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2" name="Rectangle 834"/>
              <p:cNvSpPr>
                <a:spLocks noChangeArrowheads="1"/>
              </p:cNvSpPr>
              <p:nvPr/>
            </p:nvSpPr>
            <p:spPr bwMode="auto">
              <a:xfrm>
                <a:off x="1349" y="1527"/>
                <a:ext cx="13" cy="57"/>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3" name="Rectangle 835"/>
              <p:cNvSpPr>
                <a:spLocks noChangeArrowheads="1"/>
              </p:cNvSpPr>
              <p:nvPr/>
            </p:nvSpPr>
            <p:spPr bwMode="auto">
              <a:xfrm>
                <a:off x="1343" y="1527"/>
                <a:ext cx="12" cy="5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4" name="Rectangle 836"/>
              <p:cNvSpPr>
                <a:spLocks noChangeArrowheads="1"/>
              </p:cNvSpPr>
              <p:nvPr/>
            </p:nvSpPr>
            <p:spPr bwMode="auto">
              <a:xfrm>
                <a:off x="1337" y="1527"/>
                <a:ext cx="12" cy="5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5" name="Rectangle 837"/>
              <p:cNvSpPr>
                <a:spLocks noChangeArrowheads="1"/>
              </p:cNvSpPr>
              <p:nvPr/>
            </p:nvSpPr>
            <p:spPr bwMode="auto">
              <a:xfrm>
                <a:off x="1330" y="1527"/>
                <a:ext cx="13" cy="5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6" name="Rectangle 838"/>
              <p:cNvSpPr>
                <a:spLocks noChangeArrowheads="1"/>
              </p:cNvSpPr>
              <p:nvPr/>
            </p:nvSpPr>
            <p:spPr bwMode="auto">
              <a:xfrm>
                <a:off x="1324" y="1527"/>
                <a:ext cx="13"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7" name="Rectangle 839"/>
              <p:cNvSpPr>
                <a:spLocks noChangeArrowheads="1"/>
              </p:cNvSpPr>
              <p:nvPr/>
            </p:nvSpPr>
            <p:spPr bwMode="auto">
              <a:xfrm>
                <a:off x="1324" y="1527"/>
                <a:ext cx="6"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8" name="Rectangle 840"/>
              <p:cNvSpPr>
                <a:spLocks noChangeArrowheads="1"/>
              </p:cNvSpPr>
              <p:nvPr/>
            </p:nvSpPr>
            <p:spPr bwMode="auto">
              <a:xfrm>
                <a:off x="1318" y="1527"/>
                <a:ext cx="6" cy="57"/>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09" name="Rectangle 841"/>
              <p:cNvSpPr>
                <a:spLocks noChangeArrowheads="1"/>
              </p:cNvSpPr>
              <p:nvPr/>
            </p:nvSpPr>
            <p:spPr bwMode="auto">
              <a:xfrm>
                <a:off x="1311" y="1527"/>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0" name="Rectangle 842"/>
              <p:cNvSpPr>
                <a:spLocks noChangeArrowheads="1"/>
              </p:cNvSpPr>
              <p:nvPr/>
            </p:nvSpPr>
            <p:spPr bwMode="auto">
              <a:xfrm>
                <a:off x="1305" y="1527"/>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1" name="Rectangle 843"/>
              <p:cNvSpPr>
                <a:spLocks noChangeArrowheads="1"/>
              </p:cNvSpPr>
              <p:nvPr/>
            </p:nvSpPr>
            <p:spPr bwMode="auto">
              <a:xfrm>
                <a:off x="1299" y="1527"/>
                <a:ext cx="12" cy="57"/>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2" name="Rectangle 844"/>
              <p:cNvSpPr>
                <a:spLocks noChangeArrowheads="1"/>
              </p:cNvSpPr>
              <p:nvPr/>
            </p:nvSpPr>
            <p:spPr bwMode="auto">
              <a:xfrm>
                <a:off x="1292" y="1527"/>
                <a:ext cx="13" cy="5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3" name="Rectangle 845"/>
              <p:cNvSpPr>
                <a:spLocks noChangeArrowheads="1"/>
              </p:cNvSpPr>
              <p:nvPr/>
            </p:nvSpPr>
            <p:spPr bwMode="auto">
              <a:xfrm>
                <a:off x="1286" y="1527"/>
                <a:ext cx="13"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4" name="Rectangle 846"/>
              <p:cNvSpPr>
                <a:spLocks noChangeArrowheads="1"/>
              </p:cNvSpPr>
              <p:nvPr/>
            </p:nvSpPr>
            <p:spPr bwMode="auto">
              <a:xfrm>
                <a:off x="1280" y="1527"/>
                <a:ext cx="12"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5" name="Rectangle 847"/>
              <p:cNvSpPr>
                <a:spLocks noChangeArrowheads="1"/>
              </p:cNvSpPr>
              <p:nvPr/>
            </p:nvSpPr>
            <p:spPr bwMode="auto">
              <a:xfrm>
                <a:off x="1273" y="1527"/>
                <a:ext cx="13" cy="57"/>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6" name="Rectangle 848"/>
              <p:cNvSpPr>
                <a:spLocks noChangeArrowheads="1"/>
              </p:cNvSpPr>
              <p:nvPr/>
            </p:nvSpPr>
            <p:spPr bwMode="auto">
              <a:xfrm>
                <a:off x="1267" y="1527"/>
                <a:ext cx="13"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7" name="Rectangle 849"/>
              <p:cNvSpPr>
                <a:spLocks noChangeArrowheads="1"/>
              </p:cNvSpPr>
              <p:nvPr/>
            </p:nvSpPr>
            <p:spPr bwMode="auto">
              <a:xfrm>
                <a:off x="1261" y="1527"/>
                <a:ext cx="12"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8" name="Rectangle 850"/>
              <p:cNvSpPr>
                <a:spLocks noChangeArrowheads="1"/>
              </p:cNvSpPr>
              <p:nvPr/>
            </p:nvSpPr>
            <p:spPr bwMode="auto">
              <a:xfrm>
                <a:off x="1254" y="1527"/>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19" name="Rectangle 851"/>
              <p:cNvSpPr>
                <a:spLocks noChangeArrowheads="1"/>
              </p:cNvSpPr>
              <p:nvPr/>
            </p:nvSpPr>
            <p:spPr bwMode="auto">
              <a:xfrm>
                <a:off x="1248" y="1527"/>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0" name="Rectangle 852"/>
              <p:cNvSpPr>
                <a:spLocks noChangeArrowheads="1"/>
              </p:cNvSpPr>
              <p:nvPr/>
            </p:nvSpPr>
            <p:spPr bwMode="auto">
              <a:xfrm>
                <a:off x="1242" y="1527"/>
                <a:ext cx="12" cy="57"/>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1" name="Rectangle 853"/>
              <p:cNvSpPr>
                <a:spLocks noChangeArrowheads="1"/>
              </p:cNvSpPr>
              <p:nvPr/>
            </p:nvSpPr>
            <p:spPr bwMode="auto">
              <a:xfrm>
                <a:off x="1236" y="1527"/>
                <a:ext cx="12"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2" name="Rectangle 854"/>
              <p:cNvSpPr>
                <a:spLocks noChangeArrowheads="1"/>
              </p:cNvSpPr>
              <p:nvPr/>
            </p:nvSpPr>
            <p:spPr bwMode="auto">
              <a:xfrm>
                <a:off x="1229" y="1527"/>
                <a:ext cx="13"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3" name="Rectangle 855"/>
              <p:cNvSpPr>
                <a:spLocks noChangeArrowheads="1"/>
              </p:cNvSpPr>
              <p:nvPr/>
            </p:nvSpPr>
            <p:spPr bwMode="auto">
              <a:xfrm>
                <a:off x="1223" y="1527"/>
                <a:ext cx="13" cy="5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4" name="Rectangle 856"/>
              <p:cNvSpPr>
                <a:spLocks noChangeArrowheads="1"/>
              </p:cNvSpPr>
              <p:nvPr/>
            </p:nvSpPr>
            <p:spPr bwMode="auto">
              <a:xfrm>
                <a:off x="1217" y="1527"/>
                <a:ext cx="12" cy="5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5" name="Rectangle 857"/>
              <p:cNvSpPr>
                <a:spLocks noChangeArrowheads="1"/>
              </p:cNvSpPr>
              <p:nvPr/>
            </p:nvSpPr>
            <p:spPr bwMode="auto">
              <a:xfrm>
                <a:off x="1210" y="1527"/>
                <a:ext cx="13"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6" name="Rectangle 858"/>
              <p:cNvSpPr>
                <a:spLocks noChangeArrowheads="1"/>
              </p:cNvSpPr>
              <p:nvPr/>
            </p:nvSpPr>
            <p:spPr bwMode="auto">
              <a:xfrm>
                <a:off x="1204" y="1527"/>
                <a:ext cx="13"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7" name="Rectangle 859"/>
              <p:cNvSpPr>
                <a:spLocks noChangeArrowheads="1"/>
              </p:cNvSpPr>
              <p:nvPr/>
            </p:nvSpPr>
            <p:spPr bwMode="auto">
              <a:xfrm>
                <a:off x="1198" y="1527"/>
                <a:ext cx="12"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8" name="Rectangle 860"/>
              <p:cNvSpPr>
                <a:spLocks noChangeArrowheads="1"/>
              </p:cNvSpPr>
              <p:nvPr/>
            </p:nvSpPr>
            <p:spPr bwMode="auto">
              <a:xfrm>
                <a:off x="1191" y="1527"/>
                <a:ext cx="13" cy="5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29" name="Rectangle 861"/>
              <p:cNvSpPr>
                <a:spLocks noChangeArrowheads="1"/>
              </p:cNvSpPr>
              <p:nvPr/>
            </p:nvSpPr>
            <p:spPr bwMode="auto">
              <a:xfrm>
                <a:off x="1185" y="1527"/>
                <a:ext cx="13" cy="5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0" name="Rectangle 862"/>
              <p:cNvSpPr>
                <a:spLocks noChangeArrowheads="1"/>
              </p:cNvSpPr>
              <p:nvPr/>
            </p:nvSpPr>
            <p:spPr bwMode="auto">
              <a:xfrm>
                <a:off x="1179" y="1527"/>
                <a:ext cx="12" cy="5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1" name="Rectangle 863"/>
              <p:cNvSpPr>
                <a:spLocks noChangeArrowheads="1"/>
              </p:cNvSpPr>
              <p:nvPr/>
            </p:nvSpPr>
            <p:spPr bwMode="auto">
              <a:xfrm>
                <a:off x="1172" y="1527"/>
                <a:ext cx="13"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2" name="Rectangle 864"/>
              <p:cNvSpPr>
                <a:spLocks noChangeArrowheads="1"/>
              </p:cNvSpPr>
              <p:nvPr/>
            </p:nvSpPr>
            <p:spPr bwMode="auto">
              <a:xfrm>
                <a:off x="1166" y="1527"/>
                <a:ext cx="13"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3" name="Rectangle 865"/>
              <p:cNvSpPr>
                <a:spLocks noChangeArrowheads="1"/>
              </p:cNvSpPr>
              <p:nvPr/>
            </p:nvSpPr>
            <p:spPr bwMode="auto">
              <a:xfrm>
                <a:off x="1160" y="1527"/>
                <a:ext cx="12"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4" name="Rectangle 866"/>
              <p:cNvSpPr>
                <a:spLocks noChangeArrowheads="1"/>
              </p:cNvSpPr>
              <p:nvPr/>
            </p:nvSpPr>
            <p:spPr bwMode="auto">
              <a:xfrm>
                <a:off x="1153" y="1527"/>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5" name="Rectangle 867"/>
              <p:cNvSpPr>
                <a:spLocks noChangeArrowheads="1"/>
              </p:cNvSpPr>
              <p:nvPr/>
            </p:nvSpPr>
            <p:spPr bwMode="auto">
              <a:xfrm>
                <a:off x="1147" y="1527"/>
                <a:ext cx="13"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6" name="Rectangle 868"/>
              <p:cNvSpPr>
                <a:spLocks noChangeArrowheads="1"/>
              </p:cNvSpPr>
              <p:nvPr/>
            </p:nvSpPr>
            <p:spPr bwMode="auto">
              <a:xfrm>
                <a:off x="1141" y="1527"/>
                <a:ext cx="12"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7" name="Rectangle 869"/>
              <p:cNvSpPr>
                <a:spLocks noChangeArrowheads="1"/>
              </p:cNvSpPr>
              <p:nvPr/>
            </p:nvSpPr>
            <p:spPr bwMode="auto">
              <a:xfrm>
                <a:off x="1135" y="1527"/>
                <a:ext cx="12" cy="5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8" name="Rectangle 870"/>
              <p:cNvSpPr>
                <a:spLocks noChangeArrowheads="1"/>
              </p:cNvSpPr>
              <p:nvPr/>
            </p:nvSpPr>
            <p:spPr bwMode="auto">
              <a:xfrm>
                <a:off x="1128" y="1527"/>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39" name="Rectangle 871"/>
              <p:cNvSpPr>
                <a:spLocks noChangeArrowheads="1"/>
              </p:cNvSpPr>
              <p:nvPr/>
            </p:nvSpPr>
            <p:spPr bwMode="auto">
              <a:xfrm>
                <a:off x="1122" y="1527"/>
                <a:ext cx="13"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40" name="Rectangle 872"/>
              <p:cNvSpPr>
                <a:spLocks noChangeArrowheads="1"/>
              </p:cNvSpPr>
              <p:nvPr/>
            </p:nvSpPr>
            <p:spPr bwMode="auto">
              <a:xfrm>
                <a:off x="1116" y="1527"/>
                <a:ext cx="12" cy="5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41" name="Rectangle 873"/>
              <p:cNvSpPr>
                <a:spLocks noChangeArrowheads="1"/>
              </p:cNvSpPr>
              <p:nvPr/>
            </p:nvSpPr>
            <p:spPr bwMode="auto">
              <a:xfrm>
                <a:off x="1109" y="1527"/>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42" name="Rectangle 874"/>
              <p:cNvSpPr>
                <a:spLocks noChangeArrowheads="1"/>
              </p:cNvSpPr>
              <p:nvPr/>
            </p:nvSpPr>
            <p:spPr bwMode="auto">
              <a:xfrm>
                <a:off x="1116" y="1527"/>
                <a:ext cx="0"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43" name="Rectangle 875"/>
              <p:cNvSpPr>
                <a:spLocks noChangeArrowheads="1"/>
              </p:cNvSpPr>
              <p:nvPr/>
            </p:nvSpPr>
            <p:spPr bwMode="auto">
              <a:xfrm>
                <a:off x="1116" y="1527"/>
                <a:ext cx="385" cy="57"/>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244" name="Rectangle 876"/>
              <p:cNvSpPr>
                <a:spLocks noChangeArrowheads="1"/>
              </p:cNvSpPr>
              <p:nvPr/>
            </p:nvSpPr>
            <p:spPr bwMode="auto">
              <a:xfrm>
                <a:off x="1179" y="2916"/>
                <a:ext cx="12" cy="25"/>
              </a:xfrm>
              <a:prstGeom prst="rect">
                <a:avLst/>
              </a:prstGeom>
              <a:solidFill>
                <a:srgbClr val="DEDEDE"/>
              </a:solidFill>
              <a:ln w="0">
                <a:solidFill>
                  <a:srgbClr val="25221E"/>
                </a:solidFill>
                <a:miter lim="800000"/>
                <a:headEnd/>
                <a:tailEnd/>
              </a:ln>
            </p:spPr>
            <p:txBody>
              <a:bodyPr/>
              <a:lstStyle/>
              <a:p>
                <a:endParaRPr lang="en-US"/>
              </a:p>
            </p:txBody>
          </p:sp>
          <p:sp>
            <p:nvSpPr>
              <p:cNvPr id="443245" name="Rectangle 877"/>
              <p:cNvSpPr>
                <a:spLocks noChangeArrowheads="1"/>
              </p:cNvSpPr>
              <p:nvPr/>
            </p:nvSpPr>
            <p:spPr bwMode="auto">
              <a:xfrm>
                <a:off x="1381" y="2916"/>
                <a:ext cx="12" cy="25"/>
              </a:xfrm>
              <a:prstGeom prst="rect">
                <a:avLst/>
              </a:prstGeom>
              <a:solidFill>
                <a:srgbClr val="DEDEDE"/>
              </a:solidFill>
              <a:ln w="0">
                <a:solidFill>
                  <a:srgbClr val="25221E"/>
                </a:solidFill>
                <a:miter lim="800000"/>
                <a:headEnd/>
                <a:tailEnd/>
              </a:ln>
            </p:spPr>
            <p:txBody>
              <a:bodyPr/>
              <a:lstStyle/>
              <a:p>
                <a:endParaRPr lang="en-US"/>
              </a:p>
            </p:txBody>
          </p:sp>
          <p:sp>
            <p:nvSpPr>
              <p:cNvPr id="443246" name="Rectangle 878"/>
              <p:cNvSpPr>
                <a:spLocks noChangeArrowheads="1"/>
              </p:cNvSpPr>
              <p:nvPr/>
            </p:nvSpPr>
            <p:spPr bwMode="auto">
              <a:xfrm>
                <a:off x="1191" y="2916"/>
                <a:ext cx="26" cy="25"/>
              </a:xfrm>
              <a:prstGeom prst="rect">
                <a:avLst/>
              </a:prstGeom>
              <a:solidFill>
                <a:srgbClr val="C2C1C1"/>
              </a:solidFill>
              <a:ln w="0">
                <a:solidFill>
                  <a:srgbClr val="25221E"/>
                </a:solidFill>
                <a:miter lim="800000"/>
                <a:headEnd/>
                <a:tailEnd/>
              </a:ln>
            </p:spPr>
            <p:txBody>
              <a:bodyPr/>
              <a:lstStyle/>
              <a:p>
                <a:endParaRPr lang="en-US"/>
              </a:p>
            </p:txBody>
          </p:sp>
          <p:sp>
            <p:nvSpPr>
              <p:cNvPr id="443247" name="Rectangle 879"/>
              <p:cNvSpPr>
                <a:spLocks noChangeArrowheads="1"/>
              </p:cNvSpPr>
              <p:nvPr/>
            </p:nvSpPr>
            <p:spPr bwMode="auto">
              <a:xfrm>
                <a:off x="1393" y="2916"/>
                <a:ext cx="26" cy="25"/>
              </a:xfrm>
              <a:prstGeom prst="rect">
                <a:avLst/>
              </a:prstGeom>
              <a:solidFill>
                <a:srgbClr val="C2C1C1"/>
              </a:solidFill>
              <a:ln w="0">
                <a:solidFill>
                  <a:srgbClr val="25221E"/>
                </a:solidFill>
                <a:miter lim="800000"/>
                <a:headEnd/>
                <a:tailEnd/>
              </a:ln>
            </p:spPr>
            <p:txBody>
              <a:bodyPr/>
              <a:lstStyle/>
              <a:p>
                <a:endParaRPr lang="en-US"/>
              </a:p>
            </p:txBody>
          </p:sp>
          <p:sp>
            <p:nvSpPr>
              <p:cNvPr id="443248" name="Rectangle 880"/>
              <p:cNvSpPr>
                <a:spLocks noChangeArrowheads="1"/>
              </p:cNvSpPr>
              <p:nvPr/>
            </p:nvSpPr>
            <p:spPr bwMode="auto">
              <a:xfrm>
                <a:off x="1223" y="2916"/>
                <a:ext cx="13" cy="25"/>
              </a:xfrm>
              <a:prstGeom prst="rect">
                <a:avLst/>
              </a:prstGeom>
              <a:solidFill>
                <a:srgbClr val="959493"/>
              </a:solidFill>
              <a:ln w="0">
                <a:solidFill>
                  <a:srgbClr val="25221E"/>
                </a:solidFill>
                <a:miter lim="800000"/>
                <a:headEnd/>
                <a:tailEnd/>
              </a:ln>
            </p:spPr>
            <p:txBody>
              <a:bodyPr/>
              <a:lstStyle/>
              <a:p>
                <a:endParaRPr lang="en-US"/>
              </a:p>
            </p:txBody>
          </p:sp>
          <p:sp>
            <p:nvSpPr>
              <p:cNvPr id="443249" name="Rectangle 881"/>
              <p:cNvSpPr>
                <a:spLocks noChangeArrowheads="1"/>
              </p:cNvSpPr>
              <p:nvPr/>
            </p:nvSpPr>
            <p:spPr bwMode="auto">
              <a:xfrm>
                <a:off x="1425" y="2916"/>
                <a:ext cx="12" cy="25"/>
              </a:xfrm>
              <a:prstGeom prst="rect">
                <a:avLst/>
              </a:prstGeom>
              <a:solidFill>
                <a:srgbClr val="959493"/>
              </a:solidFill>
              <a:ln w="0">
                <a:solidFill>
                  <a:srgbClr val="25221E"/>
                </a:solidFill>
                <a:miter lim="800000"/>
                <a:headEnd/>
                <a:tailEnd/>
              </a:ln>
            </p:spPr>
            <p:txBody>
              <a:bodyPr/>
              <a:lstStyle/>
              <a:p>
                <a:endParaRPr lang="en-US"/>
              </a:p>
            </p:txBody>
          </p:sp>
          <p:sp>
            <p:nvSpPr>
              <p:cNvPr id="443250" name="Rectangle 882"/>
              <p:cNvSpPr>
                <a:spLocks noChangeArrowheads="1"/>
              </p:cNvSpPr>
              <p:nvPr/>
            </p:nvSpPr>
            <p:spPr bwMode="auto">
              <a:xfrm>
                <a:off x="1494" y="3080"/>
                <a:ext cx="7" cy="50"/>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1" name="Rectangle 883"/>
              <p:cNvSpPr>
                <a:spLocks noChangeArrowheads="1"/>
              </p:cNvSpPr>
              <p:nvPr/>
            </p:nvSpPr>
            <p:spPr bwMode="auto">
              <a:xfrm>
                <a:off x="1488" y="3080"/>
                <a:ext cx="13" cy="50"/>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2" name="Rectangle 884"/>
              <p:cNvSpPr>
                <a:spLocks noChangeArrowheads="1"/>
              </p:cNvSpPr>
              <p:nvPr/>
            </p:nvSpPr>
            <p:spPr bwMode="auto">
              <a:xfrm>
                <a:off x="1482" y="3080"/>
                <a:ext cx="12" cy="50"/>
              </a:xfrm>
              <a:prstGeom prst="rect">
                <a:avLst/>
              </a:prstGeom>
              <a:solidFill>
                <a:srgbClr val="747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3" name="Rectangle 885"/>
              <p:cNvSpPr>
                <a:spLocks noChangeArrowheads="1"/>
              </p:cNvSpPr>
              <p:nvPr/>
            </p:nvSpPr>
            <p:spPr bwMode="auto">
              <a:xfrm>
                <a:off x="1475" y="3080"/>
                <a:ext cx="13" cy="50"/>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4" name="Rectangle 886"/>
              <p:cNvSpPr>
                <a:spLocks noChangeArrowheads="1"/>
              </p:cNvSpPr>
              <p:nvPr/>
            </p:nvSpPr>
            <p:spPr bwMode="auto">
              <a:xfrm>
                <a:off x="1469" y="3080"/>
                <a:ext cx="13" cy="50"/>
              </a:xfrm>
              <a:prstGeom prst="rect">
                <a:avLst/>
              </a:prstGeom>
              <a:solidFill>
                <a:srgbClr val="7E7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5" name="Rectangle 887"/>
              <p:cNvSpPr>
                <a:spLocks noChangeArrowheads="1"/>
              </p:cNvSpPr>
              <p:nvPr/>
            </p:nvSpPr>
            <p:spPr bwMode="auto">
              <a:xfrm>
                <a:off x="1463" y="3080"/>
                <a:ext cx="12" cy="50"/>
              </a:xfrm>
              <a:prstGeom prst="rect">
                <a:avLst/>
              </a:prstGeom>
              <a:solidFill>
                <a:srgbClr val="83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6" name="Rectangle 888"/>
              <p:cNvSpPr>
                <a:spLocks noChangeArrowheads="1"/>
              </p:cNvSpPr>
              <p:nvPr/>
            </p:nvSpPr>
            <p:spPr bwMode="auto">
              <a:xfrm>
                <a:off x="1456" y="3080"/>
                <a:ext cx="13" cy="50"/>
              </a:xfrm>
              <a:prstGeom prst="rect">
                <a:avLst/>
              </a:prstGeom>
              <a:solidFill>
                <a:srgbClr val="8A89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7" name="Rectangle 889"/>
              <p:cNvSpPr>
                <a:spLocks noChangeArrowheads="1"/>
              </p:cNvSpPr>
              <p:nvPr/>
            </p:nvSpPr>
            <p:spPr bwMode="auto">
              <a:xfrm>
                <a:off x="1450" y="3080"/>
                <a:ext cx="13" cy="50"/>
              </a:xfrm>
              <a:prstGeom prst="rect">
                <a:avLst/>
              </a:prstGeom>
              <a:solidFill>
                <a:srgbClr val="8B8A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8" name="Rectangle 890"/>
              <p:cNvSpPr>
                <a:spLocks noChangeArrowheads="1"/>
              </p:cNvSpPr>
              <p:nvPr/>
            </p:nvSpPr>
            <p:spPr bwMode="auto">
              <a:xfrm>
                <a:off x="1444" y="3080"/>
                <a:ext cx="12" cy="50"/>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59" name="Rectangle 891"/>
              <p:cNvSpPr>
                <a:spLocks noChangeArrowheads="1"/>
              </p:cNvSpPr>
              <p:nvPr/>
            </p:nvSpPr>
            <p:spPr bwMode="auto">
              <a:xfrm>
                <a:off x="1437" y="3080"/>
                <a:ext cx="13" cy="50"/>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0" name="Rectangle 892"/>
              <p:cNvSpPr>
                <a:spLocks noChangeArrowheads="1"/>
              </p:cNvSpPr>
              <p:nvPr/>
            </p:nvSpPr>
            <p:spPr bwMode="auto">
              <a:xfrm>
                <a:off x="1431" y="3080"/>
                <a:ext cx="13" cy="50"/>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1" name="Rectangle 893"/>
              <p:cNvSpPr>
                <a:spLocks noChangeArrowheads="1"/>
              </p:cNvSpPr>
              <p:nvPr/>
            </p:nvSpPr>
            <p:spPr bwMode="auto">
              <a:xfrm>
                <a:off x="1425" y="3080"/>
                <a:ext cx="12" cy="50"/>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2" name="Rectangle 894"/>
              <p:cNvSpPr>
                <a:spLocks noChangeArrowheads="1"/>
              </p:cNvSpPr>
              <p:nvPr/>
            </p:nvSpPr>
            <p:spPr bwMode="auto">
              <a:xfrm>
                <a:off x="1419" y="3080"/>
                <a:ext cx="12" cy="50"/>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3" name="Rectangle 895"/>
              <p:cNvSpPr>
                <a:spLocks noChangeArrowheads="1"/>
              </p:cNvSpPr>
              <p:nvPr/>
            </p:nvSpPr>
            <p:spPr bwMode="auto">
              <a:xfrm>
                <a:off x="1412" y="3080"/>
                <a:ext cx="13" cy="50"/>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4" name="Rectangle 896"/>
              <p:cNvSpPr>
                <a:spLocks noChangeArrowheads="1"/>
              </p:cNvSpPr>
              <p:nvPr/>
            </p:nvSpPr>
            <p:spPr bwMode="auto">
              <a:xfrm>
                <a:off x="1406" y="3080"/>
                <a:ext cx="13" cy="50"/>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5" name="Rectangle 897"/>
              <p:cNvSpPr>
                <a:spLocks noChangeArrowheads="1"/>
              </p:cNvSpPr>
              <p:nvPr/>
            </p:nvSpPr>
            <p:spPr bwMode="auto">
              <a:xfrm>
                <a:off x="1400" y="3080"/>
                <a:ext cx="12" cy="50"/>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6" name="Rectangle 898"/>
              <p:cNvSpPr>
                <a:spLocks noChangeArrowheads="1"/>
              </p:cNvSpPr>
              <p:nvPr/>
            </p:nvSpPr>
            <p:spPr bwMode="auto">
              <a:xfrm>
                <a:off x="1393" y="3080"/>
                <a:ext cx="13" cy="50"/>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7" name="Rectangle 899"/>
              <p:cNvSpPr>
                <a:spLocks noChangeArrowheads="1"/>
              </p:cNvSpPr>
              <p:nvPr/>
            </p:nvSpPr>
            <p:spPr bwMode="auto">
              <a:xfrm>
                <a:off x="1387" y="3080"/>
                <a:ext cx="13" cy="50"/>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8" name="Rectangle 900"/>
              <p:cNvSpPr>
                <a:spLocks noChangeArrowheads="1"/>
              </p:cNvSpPr>
              <p:nvPr/>
            </p:nvSpPr>
            <p:spPr bwMode="auto">
              <a:xfrm>
                <a:off x="1381" y="3080"/>
                <a:ext cx="12" cy="50"/>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69" name="Rectangle 901"/>
              <p:cNvSpPr>
                <a:spLocks noChangeArrowheads="1"/>
              </p:cNvSpPr>
              <p:nvPr/>
            </p:nvSpPr>
            <p:spPr bwMode="auto">
              <a:xfrm>
                <a:off x="1374" y="3080"/>
                <a:ext cx="13" cy="50"/>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0" name="Rectangle 902"/>
              <p:cNvSpPr>
                <a:spLocks noChangeArrowheads="1"/>
              </p:cNvSpPr>
              <p:nvPr/>
            </p:nvSpPr>
            <p:spPr bwMode="auto">
              <a:xfrm>
                <a:off x="1368" y="3080"/>
                <a:ext cx="13" cy="50"/>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1" name="Rectangle 903"/>
              <p:cNvSpPr>
                <a:spLocks noChangeArrowheads="1"/>
              </p:cNvSpPr>
              <p:nvPr/>
            </p:nvSpPr>
            <p:spPr bwMode="auto">
              <a:xfrm>
                <a:off x="1362" y="3080"/>
                <a:ext cx="12" cy="50"/>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2" name="Rectangle 904"/>
              <p:cNvSpPr>
                <a:spLocks noChangeArrowheads="1"/>
              </p:cNvSpPr>
              <p:nvPr/>
            </p:nvSpPr>
            <p:spPr bwMode="auto">
              <a:xfrm>
                <a:off x="1355" y="3080"/>
                <a:ext cx="13" cy="50"/>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3" name="Rectangle 905"/>
              <p:cNvSpPr>
                <a:spLocks noChangeArrowheads="1"/>
              </p:cNvSpPr>
              <p:nvPr/>
            </p:nvSpPr>
            <p:spPr bwMode="auto">
              <a:xfrm>
                <a:off x="1349" y="3080"/>
                <a:ext cx="13" cy="50"/>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4" name="Rectangle 906"/>
              <p:cNvSpPr>
                <a:spLocks noChangeArrowheads="1"/>
              </p:cNvSpPr>
              <p:nvPr/>
            </p:nvSpPr>
            <p:spPr bwMode="auto">
              <a:xfrm>
                <a:off x="1343" y="3080"/>
                <a:ext cx="12" cy="50"/>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5" name="Rectangle 907"/>
              <p:cNvSpPr>
                <a:spLocks noChangeArrowheads="1"/>
              </p:cNvSpPr>
              <p:nvPr/>
            </p:nvSpPr>
            <p:spPr bwMode="auto">
              <a:xfrm>
                <a:off x="1337" y="3080"/>
                <a:ext cx="12" cy="50"/>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6" name="Rectangle 908"/>
              <p:cNvSpPr>
                <a:spLocks noChangeArrowheads="1"/>
              </p:cNvSpPr>
              <p:nvPr/>
            </p:nvSpPr>
            <p:spPr bwMode="auto">
              <a:xfrm>
                <a:off x="1330" y="3080"/>
                <a:ext cx="13" cy="50"/>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7" name="Rectangle 909"/>
              <p:cNvSpPr>
                <a:spLocks noChangeArrowheads="1"/>
              </p:cNvSpPr>
              <p:nvPr/>
            </p:nvSpPr>
            <p:spPr bwMode="auto">
              <a:xfrm>
                <a:off x="1324" y="3080"/>
                <a:ext cx="13" cy="50"/>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8" name="Rectangle 910"/>
              <p:cNvSpPr>
                <a:spLocks noChangeArrowheads="1"/>
              </p:cNvSpPr>
              <p:nvPr/>
            </p:nvSpPr>
            <p:spPr bwMode="auto">
              <a:xfrm>
                <a:off x="1324" y="3080"/>
                <a:ext cx="6" cy="50"/>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79" name="Rectangle 911"/>
              <p:cNvSpPr>
                <a:spLocks noChangeArrowheads="1"/>
              </p:cNvSpPr>
              <p:nvPr/>
            </p:nvSpPr>
            <p:spPr bwMode="auto">
              <a:xfrm>
                <a:off x="1318" y="3080"/>
                <a:ext cx="6" cy="50"/>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0" name="Rectangle 912"/>
              <p:cNvSpPr>
                <a:spLocks noChangeArrowheads="1"/>
              </p:cNvSpPr>
              <p:nvPr/>
            </p:nvSpPr>
            <p:spPr bwMode="auto">
              <a:xfrm>
                <a:off x="1311" y="3080"/>
                <a:ext cx="13" cy="5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1" name="Rectangle 913"/>
              <p:cNvSpPr>
                <a:spLocks noChangeArrowheads="1"/>
              </p:cNvSpPr>
              <p:nvPr/>
            </p:nvSpPr>
            <p:spPr bwMode="auto">
              <a:xfrm>
                <a:off x="1305" y="3080"/>
                <a:ext cx="13" cy="5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2" name="Rectangle 914"/>
              <p:cNvSpPr>
                <a:spLocks noChangeArrowheads="1"/>
              </p:cNvSpPr>
              <p:nvPr/>
            </p:nvSpPr>
            <p:spPr bwMode="auto">
              <a:xfrm>
                <a:off x="1299" y="3080"/>
                <a:ext cx="12" cy="50"/>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3" name="Rectangle 915"/>
              <p:cNvSpPr>
                <a:spLocks noChangeArrowheads="1"/>
              </p:cNvSpPr>
              <p:nvPr/>
            </p:nvSpPr>
            <p:spPr bwMode="auto">
              <a:xfrm>
                <a:off x="1292" y="3080"/>
                <a:ext cx="13" cy="50"/>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4" name="Rectangle 916"/>
              <p:cNvSpPr>
                <a:spLocks noChangeArrowheads="1"/>
              </p:cNvSpPr>
              <p:nvPr/>
            </p:nvSpPr>
            <p:spPr bwMode="auto">
              <a:xfrm>
                <a:off x="1286" y="3080"/>
                <a:ext cx="13" cy="50"/>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5" name="Rectangle 917"/>
              <p:cNvSpPr>
                <a:spLocks noChangeArrowheads="1"/>
              </p:cNvSpPr>
              <p:nvPr/>
            </p:nvSpPr>
            <p:spPr bwMode="auto">
              <a:xfrm>
                <a:off x="1280" y="3080"/>
                <a:ext cx="12" cy="50"/>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6" name="Rectangle 918"/>
              <p:cNvSpPr>
                <a:spLocks noChangeArrowheads="1"/>
              </p:cNvSpPr>
              <p:nvPr/>
            </p:nvSpPr>
            <p:spPr bwMode="auto">
              <a:xfrm>
                <a:off x="1273" y="3080"/>
                <a:ext cx="13" cy="50"/>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7" name="Rectangle 919"/>
              <p:cNvSpPr>
                <a:spLocks noChangeArrowheads="1"/>
              </p:cNvSpPr>
              <p:nvPr/>
            </p:nvSpPr>
            <p:spPr bwMode="auto">
              <a:xfrm>
                <a:off x="1267" y="3080"/>
                <a:ext cx="13" cy="50"/>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8" name="Rectangle 920"/>
              <p:cNvSpPr>
                <a:spLocks noChangeArrowheads="1"/>
              </p:cNvSpPr>
              <p:nvPr/>
            </p:nvSpPr>
            <p:spPr bwMode="auto">
              <a:xfrm>
                <a:off x="1261" y="3080"/>
                <a:ext cx="12" cy="50"/>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89" name="Rectangle 921"/>
              <p:cNvSpPr>
                <a:spLocks noChangeArrowheads="1"/>
              </p:cNvSpPr>
              <p:nvPr/>
            </p:nvSpPr>
            <p:spPr bwMode="auto">
              <a:xfrm>
                <a:off x="1254" y="3080"/>
                <a:ext cx="13" cy="50"/>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0" name="Rectangle 922"/>
              <p:cNvSpPr>
                <a:spLocks noChangeArrowheads="1"/>
              </p:cNvSpPr>
              <p:nvPr/>
            </p:nvSpPr>
            <p:spPr bwMode="auto">
              <a:xfrm>
                <a:off x="1248" y="3080"/>
                <a:ext cx="13" cy="50"/>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1" name="Rectangle 923"/>
              <p:cNvSpPr>
                <a:spLocks noChangeArrowheads="1"/>
              </p:cNvSpPr>
              <p:nvPr/>
            </p:nvSpPr>
            <p:spPr bwMode="auto">
              <a:xfrm>
                <a:off x="1242" y="3080"/>
                <a:ext cx="12" cy="50"/>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2" name="Rectangle 924"/>
              <p:cNvSpPr>
                <a:spLocks noChangeArrowheads="1"/>
              </p:cNvSpPr>
              <p:nvPr/>
            </p:nvSpPr>
            <p:spPr bwMode="auto">
              <a:xfrm>
                <a:off x="1236" y="3080"/>
                <a:ext cx="12" cy="50"/>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3" name="Rectangle 925"/>
              <p:cNvSpPr>
                <a:spLocks noChangeArrowheads="1"/>
              </p:cNvSpPr>
              <p:nvPr/>
            </p:nvSpPr>
            <p:spPr bwMode="auto">
              <a:xfrm>
                <a:off x="1229" y="3080"/>
                <a:ext cx="13" cy="50"/>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4" name="Rectangle 926"/>
              <p:cNvSpPr>
                <a:spLocks noChangeArrowheads="1"/>
              </p:cNvSpPr>
              <p:nvPr/>
            </p:nvSpPr>
            <p:spPr bwMode="auto">
              <a:xfrm>
                <a:off x="1223" y="3080"/>
                <a:ext cx="13" cy="50"/>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5" name="Rectangle 927"/>
              <p:cNvSpPr>
                <a:spLocks noChangeArrowheads="1"/>
              </p:cNvSpPr>
              <p:nvPr/>
            </p:nvSpPr>
            <p:spPr bwMode="auto">
              <a:xfrm>
                <a:off x="1217" y="3080"/>
                <a:ext cx="12" cy="50"/>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6" name="Rectangle 928"/>
              <p:cNvSpPr>
                <a:spLocks noChangeArrowheads="1"/>
              </p:cNvSpPr>
              <p:nvPr/>
            </p:nvSpPr>
            <p:spPr bwMode="auto">
              <a:xfrm>
                <a:off x="1210" y="3080"/>
                <a:ext cx="13" cy="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7" name="Rectangle 929"/>
              <p:cNvSpPr>
                <a:spLocks noChangeArrowheads="1"/>
              </p:cNvSpPr>
              <p:nvPr/>
            </p:nvSpPr>
            <p:spPr bwMode="auto">
              <a:xfrm>
                <a:off x="1204" y="3080"/>
                <a:ext cx="13" cy="50"/>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8" name="Rectangle 930"/>
              <p:cNvSpPr>
                <a:spLocks noChangeArrowheads="1"/>
              </p:cNvSpPr>
              <p:nvPr/>
            </p:nvSpPr>
            <p:spPr bwMode="auto">
              <a:xfrm>
                <a:off x="1198" y="3080"/>
                <a:ext cx="12" cy="50"/>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299" name="Rectangle 931"/>
              <p:cNvSpPr>
                <a:spLocks noChangeArrowheads="1"/>
              </p:cNvSpPr>
              <p:nvPr/>
            </p:nvSpPr>
            <p:spPr bwMode="auto">
              <a:xfrm>
                <a:off x="1191" y="3080"/>
                <a:ext cx="13" cy="50"/>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0" name="Rectangle 932"/>
              <p:cNvSpPr>
                <a:spLocks noChangeArrowheads="1"/>
              </p:cNvSpPr>
              <p:nvPr/>
            </p:nvSpPr>
            <p:spPr bwMode="auto">
              <a:xfrm>
                <a:off x="1185" y="3080"/>
                <a:ext cx="13" cy="50"/>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1" name="Rectangle 933"/>
              <p:cNvSpPr>
                <a:spLocks noChangeArrowheads="1"/>
              </p:cNvSpPr>
              <p:nvPr/>
            </p:nvSpPr>
            <p:spPr bwMode="auto">
              <a:xfrm>
                <a:off x="1179" y="3080"/>
                <a:ext cx="12" cy="50"/>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2" name="Rectangle 934"/>
              <p:cNvSpPr>
                <a:spLocks noChangeArrowheads="1"/>
              </p:cNvSpPr>
              <p:nvPr/>
            </p:nvSpPr>
            <p:spPr bwMode="auto">
              <a:xfrm>
                <a:off x="1172" y="3080"/>
                <a:ext cx="13" cy="50"/>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3" name="Rectangle 935"/>
              <p:cNvSpPr>
                <a:spLocks noChangeArrowheads="1"/>
              </p:cNvSpPr>
              <p:nvPr/>
            </p:nvSpPr>
            <p:spPr bwMode="auto">
              <a:xfrm>
                <a:off x="1166" y="3080"/>
                <a:ext cx="13" cy="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4" name="Rectangle 936"/>
              <p:cNvSpPr>
                <a:spLocks noChangeArrowheads="1"/>
              </p:cNvSpPr>
              <p:nvPr/>
            </p:nvSpPr>
            <p:spPr bwMode="auto">
              <a:xfrm>
                <a:off x="1160" y="3080"/>
                <a:ext cx="12" cy="50"/>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5" name="Rectangle 937"/>
              <p:cNvSpPr>
                <a:spLocks noChangeArrowheads="1"/>
              </p:cNvSpPr>
              <p:nvPr/>
            </p:nvSpPr>
            <p:spPr bwMode="auto">
              <a:xfrm>
                <a:off x="1153" y="3080"/>
                <a:ext cx="13" cy="50"/>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6" name="Rectangle 938"/>
              <p:cNvSpPr>
                <a:spLocks noChangeArrowheads="1"/>
              </p:cNvSpPr>
              <p:nvPr/>
            </p:nvSpPr>
            <p:spPr bwMode="auto">
              <a:xfrm>
                <a:off x="1147" y="3080"/>
                <a:ext cx="13" cy="50"/>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7" name="Rectangle 939"/>
              <p:cNvSpPr>
                <a:spLocks noChangeArrowheads="1"/>
              </p:cNvSpPr>
              <p:nvPr/>
            </p:nvSpPr>
            <p:spPr bwMode="auto">
              <a:xfrm>
                <a:off x="1141" y="3080"/>
                <a:ext cx="12" cy="50"/>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8" name="Rectangle 940"/>
              <p:cNvSpPr>
                <a:spLocks noChangeArrowheads="1"/>
              </p:cNvSpPr>
              <p:nvPr/>
            </p:nvSpPr>
            <p:spPr bwMode="auto">
              <a:xfrm>
                <a:off x="1135" y="3080"/>
                <a:ext cx="12" cy="50"/>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09" name="Rectangle 941"/>
              <p:cNvSpPr>
                <a:spLocks noChangeArrowheads="1"/>
              </p:cNvSpPr>
              <p:nvPr/>
            </p:nvSpPr>
            <p:spPr bwMode="auto">
              <a:xfrm>
                <a:off x="1128" y="3080"/>
                <a:ext cx="13" cy="5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0" name="Rectangle 942"/>
              <p:cNvSpPr>
                <a:spLocks noChangeArrowheads="1"/>
              </p:cNvSpPr>
              <p:nvPr/>
            </p:nvSpPr>
            <p:spPr bwMode="auto">
              <a:xfrm>
                <a:off x="1122" y="3080"/>
                <a:ext cx="13" cy="50"/>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1" name="Rectangle 943"/>
              <p:cNvSpPr>
                <a:spLocks noChangeArrowheads="1"/>
              </p:cNvSpPr>
              <p:nvPr/>
            </p:nvSpPr>
            <p:spPr bwMode="auto">
              <a:xfrm>
                <a:off x="1116" y="3080"/>
                <a:ext cx="12" cy="50"/>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2" name="Rectangle 944"/>
              <p:cNvSpPr>
                <a:spLocks noChangeArrowheads="1"/>
              </p:cNvSpPr>
              <p:nvPr/>
            </p:nvSpPr>
            <p:spPr bwMode="auto">
              <a:xfrm>
                <a:off x="1109" y="3080"/>
                <a:ext cx="13" cy="50"/>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3" name="Rectangle 945"/>
              <p:cNvSpPr>
                <a:spLocks noChangeArrowheads="1"/>
              </p:cNvSpPr>
              <p:nvPr/>
            </p:nvSpPr>
            <p:spPr bwMode="auto">
              <a:xfrm>
                <a:off x="1116" y="3080"/>
                <a:ext cx="0" cy="50"/>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4" name="Rectangle 946"/>
              <p:cNvSpPr>
                <a:spLocks noChangeArrowheads="1"/>
              </p:cNvSpPr>
              <p:nvPr/>
            </p:nvSpPr>
            <p:spPr bwMode="auto">
              <a:xfrm>
                <a:off x="1116" y="3080"/>
                <a:ext cx="385" cy="50"/>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315" name="Rectangle 947"/>
              <p:cNvSpPr>
                <a:spLocks noChangeArrowheads="1"/>
              </p:cNvSpPr>
              <p:nvPr/>
            </p:nvSpPr>
            <p:spPr bwMode="auto">
              <a:xfrm>
                <a:off x="1494" y="3130"/>
                <a:ext cx="7" cy="5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6" name="Rectangle 948"/>
              <p:cNvSpPr>
                <a:spLocks noChangeArrowheads="1"/>
              </p:cNvSpPr>
              <p:nvPr/>
            </p:nvSpPr>
            <p:spPr bwMode="auto">
              <a:xfrm>
                <a:off x="1488" y="3130"/>
                <a:ext cx="13" cy="5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7" name="Rectangle 949"/>
              <p:cNvSpPr>
                <a:spLocks noChangeArrowheads="1"/>
              </p:cNvSpPr>
              <p:nvPr/>
            </p:nvSpPr>
            <p:spPr bwMode="auto">
              <a:xfrm>
                <a:off x="1482" y="3130"/>
                <a:ext cx="12" cy="57"/>
              </a:xfrm>
              <a:prstGeom prst="rect">
                <a:avLst/>
              </a:prstGeom>
              <a:solidFill>
                <a:srgbClr val="747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8" name="Rectangle 950"/>
              <p:cNvSpPr>
                <a:spLocks noChangeArrowheads="1"/>
              </p:cNvSpPr>
              <p:nvPr/>
            </p:nvSpPr>
            <p:spPr bwMode="auto">
              <a:xfrm>
                <a:off x="1475" y="3130"/>
                <a:ext cx="13" cy="57"/>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19" name="Rectangle 951"/>
              <p:cNvSpPr>
                <a:spLocks noChangeArrowheads="1"/>
              </p:cNvSpPr>
              <p:nvPr/>
            </p:nvSpPr>
            <p:spPr bwMode="auto">
              <a:xfrm>
                <a:off x="1469" y="3130"/>
                <a:ext cx="13" cy="57"/>
              </a:xfrm>
              <a:prstGeom prst="rect">
                <a:avLst/>
              </a:prstGeom>
              <a:solidFill>
                <a:srgbClr val="7E7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0" name="Rectangle 952"/>
              <p:cNvSpPr>
                <a:spLocks noChangeArrowheads="1"/>
              </p:cNvSpPr>
              <p:nvPr/>
            </p:nvSpPr>
            <p:spPr bwMode="auto">
              <a:xfrm>
                <a:off x="1463" y="3130"/>
                <a:ext cx="12" cy="57"/>
              </a:xfrm>
              <a:prstGeom prst="rect">
                <a:avLst/>
              </a:prstGeom>
              <a:solidFill>
                <a:srgbClr val="83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1" name="Rectangle 953"/>
              <p:cNvSpPr>
                <a:spLocks noChangeArrowheads="1"/>
              </p:cNvSpPr>
              <p:nvPr/>
            </p:nvSpPr>
            <p:spPr bwMode="auto">
              <a:xfrm>
                <a:off x="1456" y="3130"/>
                <a:ext cx="13" cy="57"/>
              </a:xfrm>
              <a:prstGeom prst="rect">
                <a:avLst/>
              </a:prstGeom>
              <a:solidFill>
                <a:srgbClr val="8A89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2" name="Rectangle 954"/>
              <p:cNvSpPr>
                <a:spLocks noChangeArrowheads="1"/>
              </p:cNvSpPr>
              <p:nvPr/>
            </p:nvSpPr>
            <p:spPr bwMode="auto">
              <a:xfrm>
                <a:off x="1450" y="3130"/>
                <a:ext cx="13" cy="57"/>
              </a:xfrm>
              <a:prstGeom prst="rect">
                <a:avLst/>
              </a:prstGeom>
              <a:solidFill>
                <a:srgbClr val="8B8A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3" name="Rectangle 955"/>
              <p:cNvSpPr>
                <a:spLocks noChangeArrowheads="1"/>
              </p:cNvSpPr>
              <p:nvPr/>
            </p:nvSpPr>
            <p:spPr bwMode="auto">
              <a:xfrm>
                <a:off x="1444" y="3130"/>
                <a:ext cx="12" cy="57"/>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4" name="Rectangle 956"/>
              <p:cNvSpPr>
                <a:spLocks noChangeArrowheads="1"/>
              </p:cNvSpPr>
              <p:nvPr/>
            </p:nvSpPr>
            <p:spPr bwMode="auto">
              <a:xfrm>
                <a:off x="1437" y="3130"/>
                <a:ext cx="13" cy="57"/>
              </a:xfrm>
              <a:prstGeom prst="rect">
                <a:avLst/>
              </a:prstGeom>
              <a:solidFill>
                <a:srgbClr val="9897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5" name="Rectangle 957"/>
              <p:cNvSpPr>
                <a:spLocks noChangeArrowheads="1"/>
              </p:cNvSpPr>
              <p:nvPr/>
            </p:nvSpPr>
            <p:spPr bwMode="auto">
              <a:xfrm>
                <a:off x="1431" y="3130"/>
                <a:ext cx="13" cy="57"/>
              </a:xfrm>
              <a:prstGeom prst="rect">
                <a:avLst/>
              </a:prstGeom>
              <a:solidFill>
                <a:srgbClr val="9D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6" name="Rectangle 958"/>
              <p:cNvSpPr>
                <a:spLocks noChangeArrowheads="1"/>
              </p:cNvSpPr>
              <p:nvPr/>
            </p:nvSpPr>
            <p:spPr bwMode="auto">
              <a:xfrm>
                <a:off x="1425" y="3130"/>
                <a:ext cx="12" cy="57"/>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7" name="Rectangle 959"/>
              <p:cNvSpPr>
                <a:spLocks noChangeArrowheads="1"/>
              </p:cNvSpPr>
              <p:nvPr/>
            </p:nvSpPr>
            <p:spPr bwMode="auto">
              <a:xfrm>
                <a:off x="1419" y="3130"/>
                <a:ext cx="12" cy="57"/>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8" name="Rectangle 960"/>
              <p:cNvSpPr>
                <a:spLocks noChangeArrowheads="1"/>
              </p:cNvSpPr>
              <p:nvPr/>
            </p:nvSpPr>
            <p:spPr bwMode="auto">
              <a:xfrm>
                <a:off x="1412" y="3130"/>
                <a:ext cx="13" cy="57"/>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29" name="Rectangle 961"/>
              <p:cNvSpPr>
                <a:spLocks noChangeArrowheads="1"/>
              </p:cNvSpPr>
              <p:nvPr/>
            </p:nvSpPr>
            <p:spPr bwMode="auto">
              <a:xfrm>
                <a:off x="1406" y="3130"/>
                <a:ext cx="13" cy="57"/>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0" name="Rectangle 962"/>
              <p:cNvSpPr>
                <a:spLocks noChangeArrowheads="1"/>
              </p:cNvSpPr>
              <p:nvPr/>
            </p:nvSpPr>
            <p:spPr bwMode="auto">
              <a:xfrm>
                <a:off x="1400" y="3130"/>
                <a:ext cx="12" cy="5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1" name="Rectangle 963"/>
              <p:cNvSpPr>
                <a:spLocks noChangeArrowheads="1"/>
              </p:cNvSpPr>
              <p:nvPr/>
            </p:nvSpPr>
            <p:spPr bwMode="auto">
              <a:xfrm>
                <a:off x="1393" y="3130"/>
                <a:ext cx="13" cy="5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2" name="Rectangle 964"/>
              <p:cNvSpPr>
                <a:spLocks noChangeArrowheads="1"/>
              </p:cNvSpPr>
              <p:nvPr/>
            </p:nvSpPr>
            <p:spPr bwMode="auto">
              <a:xfrm>
                <a:off x="1387" y="3130"/>
                <a:ext cx="13" cy="57"/>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3" name="Rectangle 965"/>
              <p:cNvSpPr>
                <a:spLocks noChangeArrowheads="1"/>
              </p:cNvSpPr>
              <p:nvPr/>
            </p:nvSpPr>
            <p:spPr bwMode="auto">
              <a:xfrm>
                <a:off x="1381" y="3130"/>
                <a:ext cx="12" cy="57"/>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4" name="Rectangle 966"/>
              <p:cNvSpPr>
                <a:spLocks noChangeArrowheads="1"/>
              </p:cNvSpPr>
              <p:nvPr/>
            </p:nvSpPr>
            <p:spPr bwMode="auto">
              <a:xfrm>
                <a:off x="1374" y="3130"/>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5" name="Rectangle 967"/>
              <p:cNvSpPr>
                <a:spLocks noChangeArrowheads="1"/>
              </p:cNvSpPr>
              <p:nvPr/>
            </p:nvSpPr>
            <p:spPr bwMode="auto">
              <a:xfrm>
                <a:off x="1368" y="3130"/>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6" name="Rectangle 968"/>
              <p:cNvSpPr>
                <a:spLocks noChangeArrowheads="1"/>
              </p:cNvSpPr>
              <p:nvPr/>
            </p:nvSpPr>
            <p:spPr bwMode="auto">
              <a:xfrm>
                <a:off x="1362" y="3130"/>
                <a:ext cx="12" cy="5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7" name="Rectangle 969"/>
              <p:cNvSpPr>
                <a:spLocks noChangeArrowheads="1"/>
              </p:cNvSpPr>
              <p:nvPr/>
            </p:nvSpPr>
            <p:spPr bwMode="auto">
              <a:xfrm>
                <a:off x="1355" y="3130"/>
                <a:ext cx="13" cy="5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8" name="Rectangle 970"/>
              <p:cNvSpPr>
                <a:spLocks noChangeArrowheads="1"/>
              </p:cNvSpPr>
              <p:nvPr/>
            </p:nvSpPr>
            <p:spPr bwMode="auto">
              <a:xfrm>
                <a:off x="1349" y="3130"/>
                <a:ext cx="13" cy="57"/>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39" name="Rectangle 971"/>
              <p:cNvSpPr>
                <a:spLocks noChangeArrowheads="1"/>
              </p:cNvSpPr>
              <p:nvPr/>
            </p:nvSpPr>
            <p:spPr bwMode="auto">
              <a:xfrm>
                <a:off x="1343" y="3130"/>
                <a:ext cx="12" cy="5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0" name="Rectangle 972"/>
              <p:cNvSpPr>
                <a:spLocks noChangeArrowheads="1"/>
              </p:cNvSpPr>
              <p:nvPr/>
            </p:nvSpPr>
            <p:spPr bwMode="auto">
              <a:xfrm>
                <a:off x="1337" y="3130"/>
                <a:ext cx="12" cy="5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1" name="Rectangle 973"/>
              <p:cNvSpPr>
                <a:spLocks noChangeArrowheads="1"/>
              </p:cNvSpPr>
              <p:nvPr/>
            </p:nvSpPr>
            <p:spPr bwMode="auto">
              <a:xfrm>
                <a:off x="1330" y="3130"/>
                <a:ext cx="13" cy="5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2" name="Rectangle 974"/>
              <p:cNvSpPr>
                <a:spLocks noChangeArrowheads="1"/>
              </p:cNvSpPr>
              <p:nvPr/>
            </p:nvSpPr>
            <p:spPr bwMode="auto">
              <a:xfrm>
                <a:off x="1324" y="3130"/>
                <a:ext cx="13"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3" name="Rectangle 975"/>
              <p:cNvSpPr>
                <a:spLocks noChangeArrowheads="1"/>
              </p:cNvSpPr>
              <p:nvPr/>
            </p:nvSpPr>
            <p:spPr bwMode="auto">
              <a:xfrm>
                <a:off x="1324" y="3130"/>
                <a:ext cx="6"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4" name="Rectangle 976"/>
              <p:cNvSpPr>
                <a:spLocks noChangeArrowheads="1"/>
              </p:cNvSpPr>
              <p:nvPr/>
            </p:nvSpPr>
            <p:spPr bwMode="auto">
              <a:xfrm>
                <a:off x="1318" y="3130"/>
                <a:ext cx="6" cy="57"/>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5" name="Rectangle 977"/>
              <p:cNvSpPr>
                <a:spLocks noChangeArrowheads="1"/>
              </p:cNvSpPr>
              <p:nvPr/>
            </p:nvSpPr>
            <p:spPr bwMode="auto">
              <a:xfrm>
                <a:off x="1311" y="3130"/>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6" name="Rectangle 978"/>
              <p:cNvSpPr>
                <a:spLocks noChangeArrowheads="1"/>
              </p:cNvSpPr>
              <p:nvPr/>
            </p:nvSpPr>
            <p:spPr bwMode="auto">
              <a:xfrm>
                <a:off x="1305" y="3130"/>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7" name="Rectangle 979"/>
              <p:cNvSpPr>
                <a:spLocks noChangeArrowheads="1"/>
              </p:cNvSpPr>
              <p:nvPr/>
            </p:nvSpPr>
            <p:spPr bwMode="auto">
              <a:xfrm>
                <a:off x="1299" y="3130"/>
                <a:ext cx="12" cy="57"/>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8" name="Rectangle 980"/>
              <p:cNvSpPr>
                <a:spLocks noChangeArrowheads="1"/>
              </p:cNvSpPr>
              <p:nvPr/>
            </p:nvSpPr>
            <p:spPr bwMode="auto">
              <a:xfrm>
                <a:off x="1292" y="3130"/>
                <a:ext cx="13" cy="5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49" name="Rectangle 981"/>
              <p:cNvSpPr>
                <a:spLocks noChangeArrowheads="1"/>
              </p:cNvSpPr>
              <p:nvPr/>
            </p:nvSpPr>
            <p:spPr bwMode="auto">
              <a:xfrm>
                <a:off x="1286" y="3130"/>
                <a:ext cx="13"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0" name="Rectangle 982"/>
              <p:cNvSpPr>
                <a:spLocks noChangeArrowheads="1"/>
              </p:cNvSpPr>
              <p:nvPr/>
            </p:nvSpPr>
            <p:spPr bwMode="auto">
              <a:xfrm>
                <a:off x="1280" y="3130"/>
                <a:ext cx="12"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1" name="Rectangle 983"/>
              <p:cNvSpPr>
                <a:spLocks noChangeArrowheads="1"/>
              </p:cNvSpPr>
              <p:nvPr/>
            </p:nvSpPr>
            <p:spPr bwMode="auto">
              <a:xfrm>
                <a:off x="1273" y="3130"/>
                <a:ext cx="13" cy="57"/>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2" name="Rectangle 984"/>
              <p:cNvSpPr>
                <a:spLocks noChangeArrowheads="1"/>
              </p:cNvSpPr>
              <p:nvPr/>
            </p:nvSpPr>
            <p:spPr bwMode="auto">
              <a:xfrm>
                <a:off x="1267" y="3130"/>
                <a:ext cx="13"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3" name="Rectangle 985"/>
              <p:cNvSpPr>
                <a:spLocks noChangeArrowheads="1"/>
              </p:cNvSpPr>
              <p:nvPr/>
            </p:nvSpPr>
            <p:spPr bwMode="auto">
              <a:xfrm>
                <a:off x="1261" y="3130"/>
                <a:ext cx="12"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4" name="Rectangle 986"/>
              <p:cNvSpPr>
                <a:spLocks noChangeArrowheads="1"/>
              </p:cNvSpPr>
              <p:nvPr/>
            </p:nvSpPr>
            <p:spPr bwMode="auto">
              <a:xfrm>
                <a:off x="1254" y="3130"/>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5" name="Rectangle 987"/>
              <p:cNvSpPr>
                <a:spLocks noChangeArrowheads="1"/>
              </p:cNvSpPr>
              <p:nvPr/>
            </p:nvSpPr>
            <p:spPr bwMode="auto">
              <a:xfrm>
                <a:off x="1248" y="3130"/>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6" name="Rectangle 988"/>
              <p:cNvSpPr>
                <a:spLocks noChangeArrowheads="1"/>
              </p:cNvSpPr>
              <p:nvPr/>
            </p:nvSpPr>
            <p:spPr bwMode="auto">
              <a:xfrm>
                <a:off x="1242" y="3130"/>
                <a:ext cx="12" cy="57"/>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7" name="Rectangle 989"/>
              <p:cNvSpPr>
                <a:spLocks noChangeArrowheads="1"/>
              </p:cNvSpPr>
              <p:nvPr/>
            </p:nvSpPr>
            <p:spPr bwMode="auto">
              <a:xfrm>
                <a:off x="1236" y="3130"/>
                <a:ext cx="12"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8" name="Rectangle 990"/>
              <p:cNvSpPr>
                <a:spLocks noChangeArrowheads="1"/>
              </p:cNvSpPr>
              <p:nvPr/>
            </p:nvSpPr>
            <p:spPr bwMode="auto">
              <a:xfrm>
                <a:off x="1229" y="3130"/>
                <a:ext cx="13"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59" name="Rectangle 991"/>
              <p:cNvSpPr>
                <a:spLocks noChangeArrowheads="1"/>
              </p:cNvSpPr>
              <p:nvPr/>
            </p:nvSpPr>
            <p:spPr bwMode="auto">
              <a:xfrm>
                <a:off x="1223" y="3130"/>
                <a:ext cx="13" cy="5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0" name="Rectangle 992"/>
              <p:cNvSpPr>
                <a:spLocks noChangeArrowheads="1"/>
              </p:cNvSpPr>
              <p:nvPr/>
            </p:nvSpPr>
            <p:spPr bwMode="auto">
              <a:xfrm>
                <a:off x="1217" y="3130"/>
                <a:ext cx="12" cy="5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1" name="Rectangle 993"/>
              <p:cNvSpPr>
                <a:spLocks noChangeArrowheads="1"/>
              </p:cNvSpPr>
              <p:nvPr/>
            </p:nvSpPr>
            <p:spPr bwMode="auto">
              <a:xfrm>
                <a:off x="1210" y="3130"/>
                <a:ext cx="13"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2" name="Rectangle 994"/>
              <p:cNvSpPr>
                <a:spLocks noChangeArrowheads="1"/>
              </p:cNvSpPr>
              <p:nvPr/>
            </p:nvSpPr>
            <p:spPr bwMode="auto">
              <a:xfrm>
                <a:off x="1204" y="3130"/>
                <a:ext cx="13"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3" name="Rectangle 995"/>
              <p:cNvSpPr>
                <a:spLocks noChangeArrowheads="1"/>
              </p:cNvSpPr>
              <p:nvPr/>
            </p:nvSpPr>
            <p:spPr bwMode="auto">
              <a:xfrm>
                <a:off x="1198" y="3130"/>
                <a:ext cx="12"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4" name="Rectangle 996"/>
              <p:cNvSpPr>
                <a:spLocks noChangeArrowheads="1"/>
              </p:cNvSpPr>
              <p:nvPr/>
            </p:nvSpPr>
            <p:spPr bwMode="auto">
              <a:xfrm>
                <a:off x="1191" y="3130"/>
                <a:ext cx="13" cy="5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5" name="Rectangle 997"/>
              <p:cNvSpPr>
                <a:spLocks noChangeArrowheads="1"/>
              </p:cNvSpPr>
              <p:nvPr/>
            </p:nvSpPr>
            <p:spPr bwMode="auto">
              <a:xfrm>
                <a:off x="1185" y="3130"/>
                <a:ext cx="13" cy="5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6" name="Rectangle 998"/>
              <p:cNvSpPr>
                <a:spLocks noChangeArrowheads="1"/>
              </p:cNvSpPr>
              <p:nvPr/>
            </p:nvSpPr>
            <p:spPr bwMode="auto">
              <a:xfrm>
                <a:off x="1179" y="3130"/>
                <a:ext cx="12" cy="5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7" name="Rectangle 999"/>
              <p:cNvSpPr>
                <a:spLocks noChangeArrowheads="1"/>
              </p:cNvSpPr>
              <p:nvPr/>
            </p:nvSpPr>
            <p:spPr bwMode="auto">
              <a:xfrm>
                <a:off x="1172" y="3130"/>
                <a:ext cx="13" cy="5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8" name="Rectangle 1000"/>
              <p:cNvSpPr>
                <a:spLocks noChangeArrowheads="1"/>
              </p:cNvSpPr>
              <p:nvPr/>
            </p:nvSpPr>
            <p:spPr bwMode="auto">
              <a:xfrm>
                <a:off x="1166" y="3130"/>
                <a:ext cx="13"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69" name="Rectangle 1001"/>
              <p:cNvSpPr>
                <a:spLocks noChangeArrowheads="1"/>
              </p:cNvSpPr>
              <p:nvPr/>
            </p:nvSpPr>
            <p:spPr bwMode="auto">
              <a:xfrm>
                <a:off x="1160" y="3130"/>
                <a:ext cx="12" cy="5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0" name="Rectangle 1002"/>
              <p:cNvSpPr>
                <a:spLocks noChangeArrowheads="1"/>
              </p:cNvSpPr>
              <p:nvPr/>
            </p:nvSpPr>
            <p:spPr bwMode="auto">
              <a:xfrm>
                <a:off x="1153" y="3130"/>
                <a:ext cx="13" cy="5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1" name="Rectangle 1003"/>
              <p:cNvSpPr>
                <a:spLocks noChangeArrowheads="1"/>
              </p:cNvSpPr>
              <p:nvPr/>
            </p:nvSpPr>
            <p:spPr bwMode="auto">
              <a:xfrm>
                <a:off x="1147" y="3130"/>
                <a:ext cx="13" cy="5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2" name="Rectangle 1004"/>
              <p:cNvSpPr>
                <a:spLocks noChangeArrowheads="1"/>
              </p:cNvSpPr>
              <p:nvPr/>
            </p:nvSpPr>
            <p:spPr bwMode="auto">
              <a:xfrm>
                <a:off x="1141" y="3130"/>
                <a:ext cx="12" cy="5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3" name="Rectangle 1005"/>
              <p:cNvSpPr>
                <a:spLocks noChangeArrowheads="1"/>
              </p:cNvSpPr>
              <p:nvPr/>
            </p:nvSpPr>
            <p:spPr bwMode="auto">
              <a:xfrm>
                <a:off x="1135" y="3130"/>
                <a:ext cx="12" cy="5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4" name="Rectangle 1006"/>
              <p:cNvSpPr>
                <a:spLocks noChangeArrowheads="1"/>
              </p:cNvSpPr>
              <p:nvPr/>
            </p:nvSpPr>
            <p:spPr bwMode="auto">
              <a:xfrm>
                <a:off x="1128" y="3130"/>
                <a:ext cx="13" cy="5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5" name="Rectangle 1007"/>
              <p:cNvSpPr>
                <a:spLocks noChangeArrowheads="1"/>
              </p:cNvSpPr>
              <p:nvPr/>
            </p:nvSpPr>
            <p:spPr bwMode="auto">
              <a:xfrm>
                <a:off x="1122" y="3130"/>
                <a:ext cx="13" cy="5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6" name="Rectangle 1008"/>
              <p:cNvSpPr>
                <a:spLocks noChangeArrowheads="1"/>
              </p:cNvSpPr>
              <p:nvPr/>
            </p:nvSpPr>
            <p:spPr bwMode="auto">
              <a:xfrm>
                <a:off x="1116" y="3130"/>
                <a:ext cx="12" cy="5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3377" name="Group 1009"/>
            <p:cNvGrpSpPr>
              <a:grpSpLocks/>
            </p:cNvGrpSpPr>
            <p:nvPr/>
          </p:nvGrpSpPr>
          <p:grpSpPr bwMode="auto">
            <a:xfrm>
              <a:off x="674" y="524"/>
              <a:ext cx="2537" cy="3162"/>
              <a:chOff x="674" y="524"/>
              <a:chExt cx="2537" cy="3162"/>
            </a:xfrm>
          </p:grpSpPr>
          <p:sp>
            <p:nvSpPr>
              <p:cNvPr id="443378" name="Rectangle 1010"/>
              <p:cNvSpPr>
                <a:spLocks noChangeArrowheads="1"/>
              </p:cNvSpPr>
              <p:nvPr/>
            </p:nvSpPr>
            <p:spPr bwMode="auto">
              <a:xfrm>
                <a:off x="1109" y="3130"/>
                <a:ext cx="13"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79" name="Rectangle 1011"/>
              <p:cNvSpPr>
                <a:spLocks noChangeArrowheads="1"/>
              </p:cNvSpPr>
              <p:nvPr/>
            </p:nvSpPr>
            <p:spPr bwMode="auto">
              <a:xfrm>
                <a:off x="1116" y="3130"/>
                <a:ext cx="0" cy="5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0" name="Rectangle 1012"/>
              <p:cNvSpPr>
                <a:spLocks noChangeArrowheads="1"/>
              </p:cNvSpPr>
              <p:nvPr/>
            </p:nvSpPr>
            <p:spPr bwMode="auto">
              <a:xfrm>
                <a:off x="1116" y="3130"/>
                <a:ext cx="385" cy="57"/>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381" name="Rectangle 1013"/>
              <p:cNvSpPr>
                <a:spLocks noChangeArrowheads="1"/>
              </p:cNvSpPr>
              <p:nvPr/>
            </p:nvSpPr>
            <p:spPr bwMode="auto">
              <a:xfrm>
                <a:off x="1381" y="2916"/>
                <a:ext cx="6" cy="164"/>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2" name="Rectangle 1014"/>
              <p:cNvSpPr>
                <a:spLocks noChangeArrowheads="1"/>
              </p:cNvSpPr>
              <p:nvPr/>
            </p:nvSpPr>
            <p:spPr bwMode="auto">
              <a:xfrm>
                <a:off x="1374" y="2916"/>
                <a:ext cx="13" cy="164"/>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3" name="Rectangle 1015"/>
              <p:cNvSpPr>
                <a:spLocks noChangeArrowheads="1"/>
              </p:cNvSpPr>
              <p:nvPr/>
            </p:nvSpPr>
            <p:spPr bwMode="auto">
              <a:xfrm>
                <a:off x="1368" y="2916"/>
                <a:ext cx="13" cy="164"/>
              </a:xfrm>
              <a:prstGeom prst="rect">
                <a:avLst/>
              </a:prstGeom>
              <a:solidFill>
                <a:srgbClr val="7B79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4" name="Rectangle 1016"/>
              <p:cNvSpPr>
                <a:spLocks noChangeArrowheads="1"/>
              </p:cNvSpPr>
              <p:nvPr/>
            </p:nvSpPr>
            <p:spPr bwMode="auto">
              <a:xfrm>
                <a:off x="1362" y="2916"/>
                <a:ext cx="12" cy="164"/>
              </a:xfrm>
              <a:prstGeom prst="rect">
                <a:avLst/>
              </a:prstGeom>
              <a:solidFill>
                <a:srgbClr val="8786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5" name="Rectangle 1017"/>
              <p:cNvSpPr>
                <a:spLocks noChangeArrowheads="1"/>
              </p:cNvSpPr>
              <p:nvPr/>
            </p:nvSpPr>
            <p:spPr bwMode="auto">
              <a:xfrm>
                <a:off x="1355" y="2916"/>
                <a:ext cx="13" cy="164"/>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6" name="Rectangle 1018"/>
              <p:cNvSpPr>
                <a:spLocks noChangeArrowheads="1"/>
              </p:cNvSpPr>
              <p:nvPr/>
            </p:nvSpPr>
            <p:spPr bwMode="auto">
              <a:xfrm>
                <a:off x="1349" y="2916"/>
                <a:ext cx="13" cy="164"/>
              </a:xfrm>
              <a:prstGeom prst="rect">
                <a:avLst/>
              </a:prstGeom>
              <a:solidFill>
                <a:srgbClr val="A1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7" name="Rectangle 1019"/>
              <p:cNvSpPr>
                <a:spLocks noChangeArrowheads="1"/>
              </p:cNvSpPr>
              <p:nvPr/>
            </p:nvSpPr>
            <p:spPr bwMode="auto">
              <a:xfrm>
                <a:off x="1343" y="2916"/>
                <a:ext cx="12" cy="164"/>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8" name="Rectangle 1020"/>
              <p:cNvSpPr>
                <a:spLocks noChangeArrowheads="1"/>
              </p:cNvSpPr>
              <p:nvPr/>
            </p:nvSpPr>
            <p:spPr bwMode="auto">
              <a:xfrm>
                <a:off x="1337" y="2916"/>
                <a:ext cx="12" cy="164"/>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89" name="Rectangle 1021"/>
              <p:cNvSpPr>
                <a:spLocks noChangeArrowheads="1"/>
              </p:cNvSpPr>
              <p:nvPr/>
            </p:nvSpPr>
            <p:spPr bwMode="auto">
              <a:xfrm>
                <a:off x="1330" y="2916"/>
                <a:ext cx="13" cy="164"/>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0" name="Rectangle 1022"/>
              <p:cNvSpPr>
                <a:spLocks noChangeArrowheads="1"/>
              </p:cNvSpPr>
              <p:nvPr/>
            </p:nvSpPr>
            <p:spPr bwMode="auto">
              <a:xfrm>
                <a:off x="1324" y="2916"/>
                <a:ext cx="13"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1" name="Rectangle 1023"/>
              <p:cNvSpPr>
                <a:spLocks noChangeArrowheads="1"/>
              </p:cNvSpPr>
              <p:nvPr/>
            </p:nvSpPr>
            <p:spPr bwMode="auto">
              <a:xfrm>
                <a:off x="1318" y="2916"/>
                <a:ext cx="12" cy="164"/>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2" name="Rectangle 1024"/>
              <p:cNvSpPr>
                <a:spLocks noChangeArrowheads="1"/>
              </p:cNvSpPr>
              <p:nvPr/>
            </p:nvSpPr>
            <p:spPr bwMode="auto">
              <a:xfrm>
                <a:off x="1311" y="2916"/>
                <a:ext cx="13" cy="164"/>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3" name="Rectangle 1025"/>
              <p:cNvSpPr>
                <a:spLocks noChangeArrowheads="1"/>
              </p:cNvSpPr>
              <p:nvPr/>
            </p:nvSpPr>
            <p:spPr bwMode="auto">
              <a:xfrm>
                <a:off x="1305" y="2916"/>
                <a:ext cx="13" cy="164"/>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4" name="Rectangle 1026"/>
              <p:cNvSpPr>
                <a:spLocks noChangeArrowheads="1"/>
              </p:cNvSpPr>
              <p:nvPr/>
            </p:nvSpPr>
            <p:spPr bwMode="auto">
              <a:xfrm>
                <a:off x="1299" y="2916"/>
                <a:ext cx="12" cy="16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5" name="Rectangle 1027"/>
              <p:cNvSpPr>
                <a:spLocks noChangeArrowheads="1"/>
              </p:cNvSpPr>
              <p:nvPr/>
            </p:nvSpPr>
            <p:spPr bwMode="auto">
              <a:xfrm>
                <a:off x="1292" y="2916"/>
                <a:ext cx="13" cy="164"/>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6" name="Rectangle 1028"/>
              <p:cNvSpPr>
                <a:spLocks noChangeArrowheads="1"/>
              </p:cNvSpPr>
              <p:nvPr/>
            </p:nvSpPr>
            <p:spPr bwMode="auto">
              <a:xfrm>
                <a:off x="1286" y="2916"/>
                <a:ext cx="13" cy="164"/>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7" name="Rectangle 1029"/>
              <p:cNvSpPr>
                <a:spLocks noChangeArrowheads="1"/>
              </p:cNvSpPr>
              <p:nvPr/>
            </p:nvSpPr>
            <p:spPr bwMode="auto">
              <a:xfrm>
                <a:off x="1280" y="2916"/>
                <a:ext cx="12" cy="164"/>
              </a:xfrm>
              <a:prstGeom prst="rect">
                <a:avLst/>
              </a:prstGeom>
              <a:solidFill>
                <a:srgbClr val="D0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8" name="Rectangle 1030"/>
              <p:cNvSpPr>
                <a:spLocks noChangeArrowheads="1"/>
              </p:cNvSpPr>
              <p:nvPr/>
            </p:nvSpPr>
            <p:spPr bwMode="auto">
              <a:xfrm>
                <a:off x="1273" y="2916"/>
                <a:ext cx="13" cy="164"/>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399" name="Rectangle 1031"/>
              <p:cNvSpPr>
                <a:spLocks noChangeArrowheads="1"/>
              </p:cNvSpPr>
              <p:nvPr/>
            </p:nvSpPr>
            <p:spPr bwMode="auto">
              <a:xfrm>
                <a:off x="1273" y="2916"/>
                <a:ext cx="7" cy="164"/>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0" name="Rectangle 1032"/>
              <p:cNvSpPr>
                <a:spLocks noChangeArrowheads="1"/>
              </p:cNvSpPr>
              <p:nvPr/>
            </p:nvSpPr>
            <p:spPr bwMode="auto">
              <a:xfrm>
                <a:off x="1267" y="2916"/>
                <a:ext cx="6" cy="164"/>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1" name="Rectangle 1033"/>
              <p:cNvSpPr>
                <a:spLocks noChangeArrowheads="1"/>
              </p:cNvSpPr>
              <p:nvPr/>
            </p:nvSpPr>
            <p:spPr bwMode="auto">
              <a:xfrm>
                <a:off x="1261" y="2916"/>
                <a:ext cx="12" cy="16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2" name="Rectangle 1034"/>
              <p:cNvSpPr>
                <a:spLocks noChangeArrowheads="1"/>
              </p:cNvSpPr>
              <p:nvPr/>
            </p:nvSpPr>
            <p:spPr bwMode="auto">
              <a:xfrm>
                <a:off x="1254" y="2916"/>
                <a:ext cx="13" cy="164"/>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3" name="Rectangle 1035"/>
              <p:cNvSpPr>
                <a:spLocks noChangeArrowheads="1"/>
              </p:cNvSpPr>
              <p:nvPr/>
            </p:nvSpPr>
            <p:spPr bwMode="auto">
              <a:xfrm>
                <a:off x="1248" y="2916"/>
                <a:ext cx="13" cy="1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4" name="Rectangle 1036"/>
              <p:cNvSpPr>
                <a:spLocks noChangeArrowheads="1"/>
              </p:cNvSpPr>
              <p:nvPr/>
            </p:nvSpPr>
            <p:spPr bwMode="auto">
              <a:xfrm>
                <a:off x="1242" y="2916"/>
                <a:ext cx="12" cy="164"/>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5" name="Rectangle 1037"/>
              <p:cNvSpPr>
                <a:spLocks noChangeArrowheads="1"/>
              </p:cNvSpPr>
              <p:nvPr/>
            </p:nvSpPr>
            <p:spPr bwMode="auto">
              <a:xfrm>
                <a:off x="1236" y="2916"/>
                <a:ext cx="12" cy="164"/>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6" name="Rectangle 1038"/>
              <p:cNvSpPr>
                <a:spLocks noChangeArrowheads="1"/>
              </p:cNvSpPr>
              <p:nvPr/>
            </p:nvSpPr>
            <p:spPr bwMode="auto">
              <a:xfrm>
                <a:off x="1229" y="2916"/>
                <a:ext cx="13" cy="164"/>
              </a:xfrm>
              <a:prstGeom prst="rect">
                <a:avLst/>
              </a:prstGeom>
              <a:solidFill>
                <a:srgbClr val="C9C9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7" name="Rectangle 1039"/>
              <p:cNvSpPr>
                <a:spLocks noChangeArrowheads="1"/>
              </p:cNvSpPr>
              <p:nvPr/>
            </p:nvSpPr>
            <p:spPr bwMode="auto">
              <a:xfrm>
                <a:off x="1223" y="2916"/>
                <a:ext cx="13"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8" name="Rectangle 1040"/>
              <p:cNvSpPr>
                <a:spLocks noChangeArrowheads="1"/>
              </p:cNvSpPr>
              <p:nvPr/>
            </p:nvSpPr>
            <p:spPr bwMode="auto">
              <a:xfrm>
                <a:off x="1229" y="2916"/>
                <a:ext cx="0" cy="164"/>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09" name="Freeform 1041"/>
              <p:cNvSpPr>
                <a:spLocks/>
              </p:cNvSpPr>
              <p:nvPr/>
            </p:nvSpPr>
            <p:spPr bwMode="auto">
              <a:xfrm>
                <a:off x="1229" y="2916"/>
                <a:ext cx="158" cy="164"/>
              </a:xfrm>
              <a:custGeom>
                <a:avLst/>
                <a:gdLst>
                  <a:gd name="T0" fmla="*/ 0 w 25"/>
                  <a:gd name="T1" fmla="*/ 26 h 26"/>
                  <a:gd name="T2" fmla="*/ 3 w 25"/>
                  <a:gd name="T3" fmla="*/ 19 h 26"/>
                  <a:gd name="T4" fmla="*/ 3 w 25"/>
                  <a:gd name="T5" fmla="*/ 0 h 26"/>
                  <a:gd name="T6" fmla="*/ 22 w 25"/>
                  <a:gd name="T7" fmla="*/ 0 h 26"/>
                  <a:gd name="T8" fmla="*/ 22 w 25"/>
                  <a:gd name="T9" fmla="*/ 19 h 26"/>
                  <a:gd name="T10" fmla="*/ 25 w 25"/>
                  <a:gd name="T11" fmla="*/ 26 h 26"/>
                  <a:gd name="T12" fmla="*/ 0 w 2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5" h="26">
                    <a:moveTo>
                      <a:pt x="0" y="26"/>
                    </a:moveTo>
                    <a:lnTo>
                      <a:pt x="3" y="19"/>
                    </a:lnTo>
                    <a:lnTo>
                      <a:pt x="3" y="0"/>
                    </a:lnTo>
                    <a:lnTo>
                      <a:pt x="22" y="0"/>
                    </a:lnTo>
                    <a:lnTo>
                      <a:pt x="22" y="19"/>
                    </a:lnTo>
                    <a:lnTo>
                      <a:pt x="25" y="26"/>
                    </a:lnTo>
                    <a:lnTo>
                      <a:pt x="0" y="26"/>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10" name="Rectangle 1042"/>
              <p:cNvSpPr>
                <a:spLocks noChangeArrowheads="1"/>
              </p:cNvSpPr>
              <p:nvPr/>
            </p:nvSpPr>
            <p:spPr bwMode="auto">
              <a:xfrm>
                <a:off x="1437" y="1799"/>
                <a:ext cx="7" cy="111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1" name="Rectangle 1043"/>
              <p:cNvSpPr>
                <a:spLocks noChangeArrowheads="1"/>
              </p:cNvSpPr>
              <p:nvPr/>
            </p:nvSpPr>
            <p:spPr bwMode="auto">
              <a:xfrm>
                <a:off x="1431" y="1799"/>
                <a:ext cx="13" cy="1117"/>
              </a:xfrm>
              <a:prstGeom prst="rect">
                <a:avLst/>
              </a:prstGeom>
              <a:solidFill>
                <a:srgbClr val="727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2" name="Rectangle 1044"/>
              <p:cNvSpPr>
                <a:spLocks noChangeArrowheads="1"/>
              </p:cNvSpPr>
              <p:nvPr/>
            </p:nvSpPr>
            <p:spPr bwMode="auto">
              <a:xfrm>
                <a:off x="1425" y="1799"/>
                <a:ext cx="12" cy="1117"/>
              </a:xfrm>
              <a:prstGeom prst="rect">
                <a:avLst/>
              </a:prstGeom>
              <a:solidFill>
                <a:srgbClr val="7775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3" name="Rectangle 1045"/>
              <p:cNvSpPr>
                <a:spLocks noChangeArrowheads="1"/>
              </p:cNvSpPr>
              <p:nvPr/>
            </p:nvSpPr>
            <p:spPr bwMode="auto">
              <a:xfrm>
                <a:off x="1419" y="1799"/>
                <a:ext cx="12" cy="1117"/>
              </a:xfrm>
              <a:prstGeom prst="rect">
                <a:avLst/>
              </a:prstGeom>
              <a:solidFill>
                <a:srgbClr val="7E7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4" name="Rectangle 1046"/>
              <p:cNvSpPr>
                <a:spLocks noChangeArrowheads="1"/>
              </p:cNvSpPr>
              <p:nvPr/>
            </p:nvSpPr>
            <p:spPr bwMode="auto">
              <a:xfrm>
                <a:off x="1412" y="1799"/>
                <a:ext cx="13" cy="1117"/>
              </a:xfrm>
              <a:prstGeom prst="rect">
                <a:avLst/>
              </a:prstGeom>
              <a:solidFill>
                <a:srgbClr val="83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5" name="Rectangle 1047"/>
              <p:cNvSpPr>
                <a:spLocks noChangeArrowheads="1"/>
              </p:cNvSpPr>
              <p:nvPr/>
            </p:nvSpPr>
            <p:spPr bwMode="auto">
              <a:xfrm>
                <a:off x="1406" y="1799"/>
                <a:ext cx="13" cy="1117"/>
              </a:xfrm>
              <a:prstGeom prst="rect">
                <a:avLst/>
              </a:prstGeom>
              <a:solidFill>
                <a:srgbClr val="8B8A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6" name="Rectangle 1048"/>
              <p:cNvSpPr>
                <a:spLocks noChangeArrowheads="1"/>
              </p:cNvSpPr>
              <p:nvPr/>
            </p:nvSpPr>
            <p:spPr bwMode="auto">
              <a:xfrm>
                <a:off x="1400" y="1799"/>
                <a:ext cx="12" cy="1117"/>
              </a:xfrm>
              <a:prstGeom prst="rect">
                <a:avLst/>
              </a:prstGeom>
              <a:solidFill>
                <a:srgbClr val="92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7" name="Rectangle 1049"/>
              <p:cNvSpPr>
                <a:spLocks noChangeArrowheads="1"/>
              </p:cNvSpPr>
              <p:nvPr/>
            </p:nvSpPr>
            <p:spPr bwMode="auto">
              <a:xfrm>
                <a:off x="1393" y="1799"/>
                <a:ext cx="13" cy="1117"/>
              </a:xfrm>
              <a:prstGeom prst="rect">
                <a:avLst/>
              </a:prstGeom>
              <a:solidFill>
                <a:srgbClr val="99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8" name="Rectangle 1050"/>
              <p:cNvSpPr>
                <a:spLocks noChangeArrowheads="1"/>
              </p:cNvSpPr>
              <p:nvPr/>
            </p:nvSpPr>
            <p:spPr bwMode="auto">
              <a:xfrm>
                <a:off x="1387" y="1799"/>
                <a:ext cx="13" cy="1117"/>
              </a:xfrm>
              <a:prstGeom prst="rect">
                <a:avLst/>
              </a:prstGeom>
              <a:solidFill>
                <a:srgbClr val="A5A4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19" name="Rectangle 1051"/>
              <p:cNvSpPr>
                <a:spLocks noChangeArrowheads="1"/>
              </p:cNvSpPr>
              <p:nvPr/>
            </p:nvSpPr>
            <p:spPr bwMode="auto">
              <a:xfrm>
                <a:off x="1381" y="1799"/>
                <a:ext cx="12" cy="1117"/>
              </a:xfrm>
              <a:prstGeom prst="rect">
                <a:avLst/>
              </a:prstGeom>
              <a:solidFill>
                <a:srgbClr val="A9A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0" name="Rectangle 1052"/>
              <p:cNvSpPr>
                <a:spLocks noChangeArrowheads="1"/>
              </p:cNvSpPr>
              <p:nvPr/>
            </p:nvSpPr>
            <p:spPr bwMode="auto">
              <a:xfrm>
                <a:off x="1374" y="1799"/>
                <a:ext cx="13" cy="1117"/>
              </a:xfrm>
              <a:prstGeom prst="rect">
                <a:avLst/>
              </a:prstGeom>
              <a:solidFill>
                <a:srgbClr val="ABAA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1" name="Rectangle 1053"/>
              <p:cNvSpPr>
                <a:spLocks noChangeArrowheads="1"/>
              </p:cNvSpPr>
              <p:nvPr/>
            </p:nvSpPr>
            <p:spPr bwMode="auto">
              <a:xfrm>
                <a:off x="1368" y="1799"/>
                <a:ext cx="13" cy="1117"/>
              </a:xfrm>
              <a:prstGeom prst="rect">
                <a:avLst/>
              </a:prstGeom>
              <a:solidFill>
                <a:srgbClr val="AE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2" name="Rectangle 1054"/>
              <p:cNvSpPr>
                <a:spLocks noChangeArrowheads="1"/>
              </p:cNvSpPr>
              <p:nvPr/>
            </p:nvSpPr>
            <p:spPr bwMode="auto">
              <a:xfrm>
                <a:off x="1362" y="1799"/>
                <a:ext cx="12" cy="1117"/>
              </a:xfrm>
              <a:prstGeom prst="rect">
                <a:avLst/>
              </a:prstGeom>
              <a:solidFill>
                <a:srgbClr val="B0AF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3" name="Rectangle 1055"/>
              <p:cNvSpPr>
                <a:spLocks noChangeArrowheads="1"/>
              </p:cNvSpPr>
              <p:nvPr/>
            </p:nvSpPr>
            <p:spPr bwMode="auto">
              <a:xfrm>
                <a:off x="1355" y="1799"/>
                <a:ext cx="13" cy="1117"/>
              </a:xfrm>
              <a:prstGeom prst="rect">
                <a:avLst/>
              </a:prstGeom>
              <a:solidFill>
                <a:srgbClr val="B3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4" name="Rectangle 1056"/>
              <p:cNvSpPr>
                <a:spLocks noChangeArrowheads="1"/>
              </p:cNvSpPr>
              <p:nvPr/>
            </p:nvSpPr>
            <p:spPr bwMode="auto">
              <a:xfrm>
                <a:off x="1349" y="1799"/>
                <a:ext cx="13" cy="111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5" name="Rectangle 1057"/>
              <p:cNvSpPr>
                <a:spLocks noChangeArrowheads="1"/>
              </p:cNvSpPr>
              <p:nvPr/>
            </p:nvSpPr>
            <p:spPr bwMode="auto">
              <a:xfrm>
                <a:off x="1343" y="1799"/>
                <a:ext cx="12" cy="1117"/>
              </a:xfrm>
              <a:prstGeom prst="rect">
                <a:avLst/>
              </a:prstGeom>
              <a:solidFill>
                <a:srgbClr val="B8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6" name="Rectangle 1058"/>
              <p:cNvSpPr>
                <a:spLocks noChangeArrowheads="1"/>
              </p:cNvSpPr>
              <p:nvPr/>
            </p:nvSpPr>
            <p:spPr bwMode="auto">
              <a:xfrm>
                <a:off x="1337" y="1799"/>
                <a:ext cx="12" cy="1117"/>
              </a:xfrm>
              <a:prstGeom prst="rect">
                <a:avLst/>
              </a:prstGeom>
              <a:solidFill>
                <a:srgbClr val="BAB9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7" name="Rectangle 1059"/>
              <p:cNvSpPr>
                <a:spLocks noChangeArrowheads="1"/>
              </p:cNvSpPr>
              <p:nvPr/>
            </p:nvSpPr>
            <p:spPr bwMode="auto">
              <a:xfrm>
                <a:off x="1330" y="1799"/>
                <a:ext cx="13" cy="1117"/>
              </a:xfrm>
              <a:prstGeom prst="rect">
                <a:avLst/>
              </a:prstGeom>
              <a:solidFill>
                <a:srgbClr val="BD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8" name="Rectangle 1060"/>
              <p:cNvSpPr>
                <a:spLocks noChangeArrowheads="1"/>
              </p:cNvSpPr>
              <p:nvPr/>
            </p:nvSpPr>
            <p:spPr bwMode="auto">
              <a:xfrm>
                <a:off x="1324" y="1799"/>
                <a:ext cx="13" cy="111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29" name="Rectangle 1061"/>
              <p:cNvSpPr>
                <a:spLocks noChangeArrowheads="1"/>
              </p:cNvSpPr>
              <p:nvPr/>
            </p:nvSpPr>
            <p:spPr bwMode="auto">
              <a:xfrm>
                <a:off x="1318" y="1799"/>
                <a:ext cx="12" cy="111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0" name="Rectangle 1062"/>
              <p:cNvSpPr>
                <a:spLocks noChangeArrowheads="1"/>
              </p:cNvSpPr>
              <p:nvPr/>
            </p:nvSpPr>
            <p:spPr bwMode="auto">
              <a:xfrm>
                <a:off x="1311" y="1799"/>
                <a:ext cx="13" cy="1117"/>
              </a:xfrm>
              <a:prstGeom prst="rect">
                <a:avLst/>
              </a:prstGeom>
              <a:solidFill>
                <a:srgbClr val="C5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1" name="Rectangle 1063"/>
              <p:cNvSpPr>
                <a:spLocks noChangeArrowheads="1"/>
              </p:cNvSpPr>
              <p:nvPr/>
            </p:nvSpPr>
            <p:spPr bwMode="auto">
              <a:xfrm>
                <a:off x="1305" y="1799"/>
                <a:ext cx="13" cy="111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2" name="Rectangle 1064"/>
              <p:cNvSpPr>
                <a:spLocks noChangeArrowheads="1"/>
              </p:cNvSpPr>
              <p:nvPr/>
            </p:nvSpPr>
            <p:spPr bwMode="auto">
              <a:xfrm>
                <a:off x="1299" y="1799"/>
                <a:ext cx="12" cy="111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3" name="Rectangle 1065"/>
              <p:cNvSpPr>
                <a:spLocks noChangeArrowheads="1"/>
              </p:cNvSpPr>
              <p:nvPr/>
            </p:nvSpPr>
            <p:spPr bwMode="auto">
              <a:xfrm>
                <a:off x="1292" y="1799"/>
                <a:ext cx="13" cy="1117"/>
              </a:xfrm>
              <a:prstGeom prst="rect">
                <a:avLst/>
              </a:prstGeom>
              <a:solidFill>
                <a:srgbClr val="CBCB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4" name="Rectangle 1066"/>
              <p:cNvSpPr>
                <a:spLocks noChangeArrowheads="1"/>
              </p:cNvSpPr>
              <p:nvPr/>
            </p:nvSpPr>
            <p:spPr bwMode="auto">
              <a:xfrm>
                <a:off x="1286" y="1799"/>
                <a:ext cx="13" cy="111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5" name="Rectangle 1067"/>
              <p:cNvSpPr>
                <a:spLocks noChangeArrowheads="1"/>
              </p:cNvSpPr>
              <p:nvPr/>
            </p:nvSpPr>
            <p:spPr bwMode="auto">
              <a:xfrm>
                <a:off x="1280" y="1799"/>
                <a:ext cx="12" cy="111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6" name="Rectangle 1068"/>
              <p:cNvSpPr>
                <a:spLocks noChangeArrowheads="1"/>
              </p:cNvSpPr>
              <p:nvPr/>
            </p:nvSpPr>
            <p:spPr bwMode="auto">
              <a:xfrm>
                <a:off x="1273" y="1799"/>
                <a:ext cx="13" cy="111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7" name="Rectangle 1069"/>
              <p:cNvSpPr>
                <a:spLocks noChangeArrowheads="1"/>
              </p:cNvSpPr>
              <p:nvPr/>
            </p:nvSpPr>
            <p:spPr bwMode="auto">
              <a:xfrm>
                <a:off x="1267" y="1799"/>
                <a:ext cx="13" cy="111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8" name="Rectangle 1070"/>
              <p:cNvSpPr>
                <a:spLocks noChangeArrowheads="1"/>
              </p:cNvSpPr>
              <p:nvPr/>
            </p:nvSpPr>
            <p:spPr bwMode="auto">
              <a:xfrm>
                <a:off x="1261" y="1799"/>
                <a:ext cx="12" cy="1117"/>
              </a:xfrm>
              <a:prstGeom prst="rect">
                <a:avLst/>
              </a:prstGeom>
              <a:solidFill>
                <a:srgbClr val="D7D7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39" name="Rectangle 1071"/>
              <p:cNvSpPr>
                <a:spLocks noChangeArrowheads="1"/>
              </p:cNvSpPr>
              <p:nvPr/>
            </p:nvSpPr>
            <p:spPr bwMode="auto">
              <a:xfrm>
                <a:off x="1254" y="1799"/>
                <a:ext cx="13" cy="111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0" name="Rectangle 1072"/>
              <p:cNvSpPr>
                <a:spLocks noChangeArrowheads="1"/>
              </p:cNvSpPr>
              <p:nvPr/>
            </p:nvSpPr>
            <p:spPr bwMode="auto">
              <a:xfrm>
                <a:off x="1248" y="1799"/>
                <a:ext cx="13" cy="111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1" name="Rectangle 1073"/>
              <p:cNvSpPr>
                <a:spLocks noChangeArrowheads="1"/>
              </p:cNvSpPr>
              <p:nvPr/>
            </p:nvSpPr>
            <p:spPr bwMode="auto">
              <a:xfrm>
                <a:off x="1242" y="1799"/>
                <a:ext cx="12" cy="111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2" name="Rectangle 1074"/>
              <p:cNvSpPr>
                <a:spLocks noChangeArrowheads="1"/>
              </p:cNvSpPr>
              <p:nvPr/>
            </p:nvSpPr>
            <p:spPr bwMode="auto">
              <a:xfrm>
                <a:off x="1236" y="1799"/>
                <a:ext cx="12" cy="11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3" name="Rectangle 1075"/>
              <p:cNvSpPr>
                <a:spLocks noChangeArrowheads="1"/>
              </p:cNvSpPr>
              <p:nvPr/>
            </p:nvSpPr>
            <p:spPr bwMode="auto">
              <a:xfrm>
                <a:off x="1229" y="1799"/>
                <a:ext cx="13" cy="111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4" name="Rectangle 1076"/>
              <p:cNvSpPr>
                <a:spLocks noChangeArrowheads="1"/>
              </p:cNvSpPr>
              <p:nvPr/>
            </p:nvSpPr>
            <p:spPr bwMode="auto">
              <a:xfrm>
                <a:off x="1223" y="1799"/>
                <a:ext cx="13" cy="1117"/>
              </a:xfrm>
              <a:prstGeom prst="rect">
                <a:avLst/>
              </a:prstGeom>
              <a:solidFill>
                <a:srgbClr val="E9E9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5" name="Rectangle 1077"/>
              <p:cNvSpPr>
                <a:spLocks noChangeArrowheads="1"/>
              </p:cNvSpPr>
              <p:nvPr/>
            </p:nvSpPr>
            <p:spPr bwMode="auto">
              <a:xfrm>
                <a:off x="1217" y="1799"/>
                <a:ext cx="12" cy="111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6" name="Rectangle 1078"/>
              <p:cNvSpPr>
                <a:spLocks noChangeArrowheads="1"/>
              </p:cNvSpPr>
              <p:nvPr/>
            </p:nvSpPr>
            <p:spPr bwMode="auto">
              <a:xfrm>
                <a:off x="1210" y="1799"/>
                <a:ext cx="13" cy="1117"/>
              </a:xfrm>
              <a:prstGeom prst="rect">
                <a:avLst/>
              </a:prstGeom>
              <a:solidFill>
                <a:srgbClr val="EDED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7" name="Rectangle 1079"/>
              <p:cNvSpPr>
                <a:spLocks noChangeArrowheads="1"/>
              </p:cNvSpPr>
              <p:nvPr/>
            </p:nvSpPr>
            <p:spPr bwMode="auto">
              <a:xfrm>
                <a:off x="1204" y="1799"/>
                <a:ext cx="13" cy="11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8" name="Rectangle 1080"/>
              <p:cNvSpPr>
                <a:spLocks noChangeArrowheads="1"/>
              </p:cNvSpPr>
              <p:nvPr/>
            </p:nvSpPr>
            <p:spPr bwMode="auto">
              <a:xfrm>
                <a:off x="1198" y="1799"/>
                <a:ext cx="12" cy="1117"/>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49" name="Rectangle 1081"/>
              <p:cNvSpPr>
                <a:spLocks noChangeArrowheads="1"/>
              </p:cNvSpPr>
              <p:nvPr/>
            </p:nvSpPr>
            <p:spPr bwMode="auto">
              <a:xfrm>
                <a:off x="1191" y="1799"/>
                <a:ext cx="13" cy="1117"/>
              </a:xfrm>
              <a:prstGeom prst="rect">
                <a:avLst/>
              </a:prstGeom>
              <a:solidFill>
                <a:srgbClr val="D4D4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0" name="Rectangle 1082"/>
              <p:cNvSpPr>
                <a:spLocks noChangeArrowheads="1"/>
              </p:cNvSpPr>
              <p:nvPr/>
            </p:nvSpPr>
            <p:spPr bwMode="auto">
              <a:xfrm>
                <a:off x="1185" y="1799"/>
                <a:ext cx="13" cy="1117"/>
              </a:xfrm>
              <a:prstGeom prst="rect">
                <a:avLst/>
              </a:prstGeom>
              <a:solidFill>
                <a:srgbClr val="CE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1" name="Rectangle 1083"/>
              <p:cNvSpPr>
                <a:spLocks noChangeArrowheads="1"/>
              </p:cNvSpPr>
              <p:nvPr/>
            </p:nvSpPr>
            <p:spPr bwMode="auto">
              <a:xfrm>
                <a:off x="1179" y="1799"/>
                <a:ext cx="12" cy="111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2" name="Rectangle 1084"/>
              <p:cNvSpPr>
                <a:spLocks noChangeArrowheads="1"/>
              </p:cNvSpPr>
              <p:nvPr/>
            </p:nvSpPr>
            <p:spPr bwMode="auto">
              <a:xfrm>
                <a:off x="1172" y="1799"/>
                <a:ext cx="13" cy="1117"/>
              </a:xfrm>
              <a:prstGeom prst="rect">
                <a:avLst/>
              </a:prstGeom>
              <a:solidFill>
                <a:srgbClr val="C2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3" name="Rectangle 1085"/>
              <p:cNvSpPr>
                <a:spLocks noChangeArrowheads="1"/>
              </p:cNvSpPr>
              <p:nvPr/>
            </p:nvSpPr>
            <p:spPr bwMode="auto">
              <a:xfrm>
                <a:off x="1166" y="1799"/>
                <a:ext cx="13" cy="111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4" name="Rectangle 1086"/>
              <p:cNvSpPr>
                <a:spLocks noChangeArrowheads="1"/>
              </p:cNvSpPr>
              <p:nvPr/>
            </p:nvSpPr>
            <p:spPr bwMode="auto">
              <a:xfrm>
                <a:off x="1172" y="1799"/>
                <a:ext cx="0" cy="111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55" name="Freeform 1087"/>
              <p:cNvSpPr>
                <a:spLocks/>
              </p:cNvSpPr>
              <p:nvPr/>
            </p:nvSpPr>
            <p:spPr bwMode="auto">
              <a:xfrm>
                <a:off x="1172" y="1799"/>
                <a:ext cx="272" cy="1117"/>
              </a:xfrm>
              <a:custGeom>
                <a:avLst/>
                <a:gdLst>
                  <a:gd name="T0" fmla="*/ 1 w 43"/>
                  <a:gd name="T1" fmla="*/ 132 h 177"/>
                  <a:gd name="T2" fmla="*/ 1 w 43"/>
                  <a:gd name="T3" fmla="*/ 45 h 177"/>
                  <a:gd name="T4" fmla="*/ 0 w 43"/>
                  <a:gd name="T5" fmla="*/ 44 h 177"/>
                  <a:gd name="T6" fmla="*/ 0 w 43"/>
                  <a:gd name="T7" fmla="*/ 0 h 177"/>
                  <a:gd name="T8" fmla="*/ 43 w 43"/>
                  <a:gd name="T9" fmla="*/ 0 h 177"/>
                  <a:gd name="T10" fmla="*/ 43 w 43"/>
                  <a:gd name="T11" fmla="*/ 177 h 177"/>
                  <a:gd name="T12" fmla="*/ 41 w 43"/>
                  <a:gd name="T13" fmla="*/ 177 h 177"/>
                  <a:gd name="T14" fmla="*/ 0 w 43"/>
                  <a:gd name="T15" fmla="*/ 177 h 177"/>
                  <a:gd name="T16" fmla="*/ 0 w 43"/>
                  <a:gd name="T17" fmla="*/ 133 h 177"/>
                  <a:gd name="T18" fmla="*/ 1 w 43"/>
                  <a:gd name="T19" fmla="*/ 13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77">
                    <a:moveTo>
                      <a:pt x="1" y="132"/>
                    </a:moveTo>
                    <a:lnTo>
                      <a:pt x="1" y="45"/>
                    </a:lnTo>
                    <a:lnTo>
                      <a:pt x="0" y="44"/>
                    </a:lnTo>
                    <a:lnTo>
                      <a:pt x="0" y="0"/>
                    </a:lnTo>
                    <a:lnTo>
                      <a:pt x="43" y="0"/>
                    </a:lnTo>
                    <a:lnTo>
                      <a:pt x="43" y="177"/>
                    </a:lnTo>
                    <a:lnTo>
                      <a:pt x="41" y="177"/>
                    </a:lnTo>
                    <a:lnTo>
                      <a:pt x="0" y="177"/>
                    </a:lnTo>
                    <a:lnTo>
                      <a:pt x="0" y="133"/>
                    </a:lnTo>
                    <a:lnTo>
                      <a:pt x="1" y="132"/>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56" name="Rectangle 1088"/>
              <p:cNvSpPr>
                <a:spLocks noChangeArrowheads="1"/>
              </p:cNvSpPr>
              <p:nvPr/>
            </p:nvSpPr>
            <p:spPr bwMode="auto">
              <a:xfrm>
                <a:off x="1172" y="1799"/>
                <a:ext cx="272" cy="38"/>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57" name="Rectangle 1089"/>
              <p:cNvSpPr>
                <a:spLocks noChangeArrowheads="1"/>
              </p:cNvSpPr>
              <p:nvPr/>
            </p:nvSpPr>
            <p:spPr bwMode="auto">
              <a:xfrm>
                <a:off x="1172" y="2878"/>
                <a:ext cx="272" cy="38"/>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58" name="Line 1090"/>
              <p:cNvSpPr>
                <a:spLocks noChangeShapeType="1"/>
              </p:cNvSpPr>
              <p:nvPr/>
            </p:nvSpPr>
            <p:spPr bwMode="auto">
              <a:xfrm>
                <a:off x="1248" y="3036"/>
                <a:ext cx="120"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459" name="Line 1091"/>
              <p:cNvSpPr>
                <a:spLocks noChangeShapeType="1"/>
              </p:cNvSpPr>
              <p:nvPr/>
            </p:nvSpPr>
            <p:spPr bwMode="auto">
              <a:xfrm>
                <a:off x="1248" y="1679"/>
                <a:ext cx="120"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460" name="Freeform 1092"/>
              <p:cNvSpPr>
                <a:spLocks/>
              </p:cNvSpPr>
              <p:nvPr/>
            </p:nvSpPr>
            <p:spPr bwMode="auto">
              <a:xfrm>
                <a:off x="1172" y="2076"/>
                <a:ext cx="19" cy="562"/>
              </a:xfrm>
              <a:custGeom>
                <a:avLst/>
                <a:gdLst>
                  <a:gd name="T0" fmla="*/ 0 w 3"/>
                  <a:gd name="T1" fmla="*/ 0 h 89"/>
                  <a:gd name="T2" fmla="*/ 1 w 3"/>
                  <a:gd name="T3" fmla="*/ 6 h 89"/>
                  <a:gd name="T4" fmla="*/ 1 w 3"/>
                  <a:gd name="T5" fmla="*/ 83 h 89"/>
                  <a:gd name="T6" fmla="*/ 0 w 3"/>
                  <a:gd name="T7" fmla="*/ 89 h 89"/>
                  <a:gd name="T8" fmla="*/ 3 w 3"/>
                  <a:gd name="T9" fmla="*/ 83 h 89"/>
                  <a:gd name="T10" fmla="*/ 3 w 3"/>
                  <a:gd name="T11" fmla="*/ 6 h 89"/>
                  <a:gd name="T12" fmla="*/ 0 w 3"/>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3" h="89">
                    <a:moveTo>
                      <a:pt x="0" y="0"/>
                    </a:moveTo>
                    <a:cubicBezTo>
                      <a:pt x="1" y="2"/>
                      <a:pt x="1" y="6"/>
                      <a:pt x="1" y="6"/>
                    </a:cubicBezTo>
                    <a:lnTo>
                      <a:pt x="1" y="83"/>
                    </a:lnTo>
                    <a:cubicBezTo>
                      <a:pt x="1" y="83"/>
                      <a:pt x="1" y="88"/>
                      <a:pt x="0" y="89"/>
                    </a:cubicBezTo>
                    <a:cubicBezTo>
                      <a:pt x="1" y="89"/>
                      <a:pt x="3" y="87"/>
                      <a:pt x="3" y="83"/>
                    </a:cubicBezTo>
                    <a:lnTo>
                      <a:pt x="3" y="6"/>
                    </a:lnTo>
                    <a:cubicBezTo>
                      <a:pt x="3" y="3"/>
                      <a:pt x="1" y="0"/>
                      <a:pt x="0" y="0"/>
                    </a:cubicBezTo>
                  </a:path>
                </a:pathLst>
              </a:custGeom>
              <a:solidFill>
                <a:srgbClr val="DEDEDE"/>
              </a:solidFill>
              <a:ln w="0">
                <a:solidFill>
                  <a:srgbClr val="25221E"/>
                </a:solidFill>
                <a:prstDash val="solid"/>
                <a:round/>
                <a:headEnd/>
                <a:tailEnd/>
              </a:ln>
            </p:spPr>
            <p:txBody>
              <a:bodyPr/>
              <a:lstStyle/>
              <a:p>
                <a:endParaRPr lang="en-US"/>
              </a:p>
            </p:txBody>
          </p:sp>
          <p:sp>
            <p:nvSpPr>
              <p:cNvPr id="443461" name="Rectangle 1093"/>
              <p:cNvSpPr>
                <a:spLocks noChangeArrowheads="1"/>
              </p:cNvSpPr>
              <p:nvPr/>
            </p:nvSpPr>
            <p:spPr bwMode="auto">
              <a:xfrm>
                <a:off x="1002" y="2152"/>
                <a:ext cx="6" cy="417"/>
              </a:xfrm>
              <a:prstGeom prst="rect">
                <a:avLst/>
              </a:prstGeom>
              <a:solidFill>
                <a:srgbClr val="0073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2" name="Rectangle 1094"/>
              <p:cNvSpPr>
                <a:spLocks noChangeArrowheads="1"/>
              </p:cNvSpPr>
              <p:nvPr/>
            </p:nvSpPr>
            <p:spPr bwMode="auto">
              <a:xfrm>
                <a:off x="1002" y="2152"/>
                <a:ext cx="13" cy="417"/>
              </a:xfrm>
              <a:prstGeom prst="rect">
                <a:avLst/>
              </a:prstGeom>
              <a:solidFill>
                <a:srgbClr val="0073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3" name="Rectangle 1095"/>
              <p:cNvSpPr>
                <a:spLocks noChangeArrowheads="1"/>
              </p:cNvSpPr>
              <p:nvPr/>
            </p:nvSpPr>
            <p:spPr bwMode="auto">
              <a:xfrm>
                <a:off x="1008" y="2152"/>
                <a:ext cx="13" cy="417"/>
              </a:xfrm>
              <a:prstGeom prst="rect">
                <a:avLst/>
              </a:prstGeom>
              <a:solidFill>
                <a:srgbClr val="0076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4" name="Rectangle 1096"/>
              <p:cNvSpPr>
                <a:spLocks noChangeArrowheads="1"/>
              </p:cNvSpPr>
              <p:nvPr/>
            </p:nvSpPr>
            <p:spPr bwMode="auto">
              <a:xfrm>
                <a:off x="1015" y="2152"/>
                <a:ext cx="12" cy="417"/>
              </a:xfrm>
              <a:prstGeom prst="rect">
                <a:avLst/>
              </a:prstGeom>
              <a:solidFill>
                <a:srgbClr val="007A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5" name="Rectangle 1097"/>
              <p:cNvSpPr>
                <a:spLocks noChangeArrowheads="1"/>
              </p:cNvSpPr>
              <p:nvPr/>
            </p:nvSpPr>
            <p:spPr bwMode="auto">
              <a:xfrm>
                <a:off x="1021" y="2152"/>
                <a:ext cx="13" cy="417"/>
              </a:xfrm>
              <a:prstGeom prst="rect">
                <a:avLst/>
              </a:prstGeom>
              <a:solidFill>
                <a:srgbClr val="007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6" name="Rectangle 1098"/>
              <p:cNvSpPr>
                <a:spLocks noChangeArrowheads="1"/>
              </p:cNvSpPr>
              <p:nvPr/>
            </p:nvSpPr>
            <p:spPr bwMode="auto">
              <a:xfrm>
                <a:off x="1027" y="2152"/>
                <a:ext cx="13" cy="417"/>
              </a:xfrm>
              <a:prstGeom prst="rect">
                <a:avLst/>
              </a:prstGeom>
              <a:solidFill>
                <a:srgbClr val="008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7" name="Rectangle 1099"/>
              <p:cNvSpPr>
                <a:spLocks noChangeArrowheads="1"/>
              </p:cNvSpPr>
              <p:nvPr/>
            </p:nvSpPr>
            <p:spPr bwMode="auto">
              <a:xfrm>
                <a:off x="1034" y="2152"/>
                <a:ext cx="12" cy="417"/>
              </a:xfrm>
              <a:prstGeom prst="rect">
                <a:avLst/>
              </a:prstGeom>
              <a:solidFill>
                <a:srgbClr val="008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8" name="Rectangle 1100"/>
              <p:cNvSpPr>
                <a:spLocks noChangeArrowheads="1"/>
              </p:cNvSpPr>
              <p:nvPr/>
            </p:nvSpPr>
            <p:spPr bwMode="auto">
              <a:xfrm>
                <a:off x="1040" y="2152"/>
                <a:ext cx="13" cy="417"/>
              </a:xfrm>
              <a:prstGeom prst="rect">
                <a:avLst/>
              </a:prstGeom>
              <a:solidFill>
                <a:srgbClr val="008C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69" name="Rectangle 1101"/>
              <p:cNvSpPr>
                <a:spLocks noChangeArrowheads="1"/>
              </p:cNvSpPr>
              <p:nvPr/>
            </p:nvSpPr>
            <p:spPr bwMode="auto">
              <a:xfrm>
                <a:off x="1046" y="2152"/>
                <a:ext cx="13" cy="417"/>
              </a:xfrm>
              <a:prstGeom prst="rect">
                <a:avLst/>
              </a:prstGeom>
              <a:solidFill>
                <a:srgbClr val="0091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0" name="Rectangle 1102"/>
              <p:cNvSpPr>
                <a:spLocks noChangeArrowheads="1"/>
              </p:cNvSpPr>
              <p:nvPr/>
            </p:nvSpPr>
            <p:spPr bwMode="auto">
              <a:xfrm>
                <a:off x="1053" y="2152"/>
                <a:ext cx="12" cy="417"/>
              </a:xfrm>
              <a:prstGeom prst="rect">
                <a:avLst/>
              </a:prstGeom>
              <a:solidFill>
                <a:srgbClr val="009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1" name="Rectangle 1103"/>
              <p:cNvSpPr>
                <a:spLocks noChangeArrowheads="1"/>
              </p:cNvSpPr>
              <p:nvPr/>
            </p:nvSpPr>
            <p:spPr bwMode="auto">
              <a:xfrm>
                <a:off x="1059" y="2152"/>
                <a:ext cx="12" cy="417"/>
              </a:xfrm>
              <a:prstGeom prst="rect">
                <a:avLst/>
              </a:prstGeom>
              <a:solidFill>
                <a:srgbClr val="0099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2" name="Rectangle 1104"/>
              <p:cNvSpPr>
                <a:spLocks noChangeArrowheads="1"/>
              </p:cNvSpPr>
              <p:nvPr/>
            </p:nvSpPr>
            <p:spPr bwMode="auto">
              <a:xfrm>
                <a:off x="1065" y="2152"/>
                <a:ext cx="13" cy="417"/>
              </a:xfrm>
              <a:prstGeom prst="rect">
                <a:avLst/>
              </a:prstGeom>
              <a:solidFill>
                <a:srgbClr val="009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3" name="Rectangle 1105"/>
              <p:cNvSpPr>
                <a:spLocks noChangeArrowheads="1"/>
              </p:cNvSpPr>
              <p:nvPr/>
            </p:nvSpPr>
            <p:spPr bwMode="auto">
              <a:xfrm>
                <a:off x="1071" y="2152"/>
                <a:ext cx="13" cy="417"/>
              </a:xfrm>
              <a:prstGeom prst="rect">
                <a:avLst/>
              </a:prstGeom>
              <a:solidFill>
                <a:srgbClr val="009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4" name="Rectangle 1106"/>
              <p:cNvSpPr>
                <a:spLocks noChangeArrowheads="1"/>
              </p:cNvSpPr>
              <p:nvPr/>
            </p:nvSpPr>
            <p:spPr bwMode="auto">
              <a:xfrm>
                <a:off x="1078" y="2152"/>
                <a:ext cx="19" cy="417"/>
              </a:xfrm>
              <a:prstGeom prst="rect">
                <a:avLst/>
              </a:prstGeom>
              <a:solidFill>
                <a:srgbClr val="00A2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5" name="Rectangle 1107"/>
              <p:cNvSpPr>
                <a:spLocks noChangeArrowheads="1"/>
              </p:cNvSpPr>
              <p:nvPr/>
            </p:nvSpPr>
            <p:spPr bwMode="auto">
              <a:xfrm>
                <a:off x="1084" y="2152"/>
                <a:ext cx="19" cy="417"/>
              </a:xfrm>
              <a:prstGeom prst="rect">
                <a:avLst/>
              </a:prstGeom>
              <a:solidFill>
                <a:srgbClr val="00A6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6" name="Rectangle 1108"/>
              <p:cNvSpPr>
                <a:spLocks noChangeArrowheads="1"/>
              </p:cNvSpPr>
              <p:nvPr/>
            </p:nvSpPr>
            <p:spPr bwMode="auto">
              <a:xfrm>
                <a:off x="1097" y="2152"/>
                <a:ext cx="12" cy="417"/>
              </a:xfrm>
              <a:prstGeom prst="rect">
                <a:avLst/>
              </a:prstGeom>
              <a:solidFill>
                <a:srgbClr val="00AB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7" name="Rectangle 1109"/>
              <p:cNvSpPr>
                <a:spLocks noChangeArrowheads="1"/>
              </p:cNvSpPr>
              <p:nvPr/>
            </p:nvSpPr>
            <p:spPr bwMode="auto">
              <a:xfrm>
                <a:off x="1103" y="2152"/>
                <a:ext cx="13" cy="417"/>
              </a:xfrm>
              <a:prstGeom prst="rect">
                <a:avLst/>
              </a:prstGeom>
              <a:solidFill>
                <a:srgbClr val="00AE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8" name="Rectangle 1110"/>
              <p:cNvSpPr>
                <a:spLocks noChangeArrowheads="1"/>
              </p:cNvSpPr>
              <p:nvPr/>
            </p:nvSpPr>
            <p:spPr bwMode="auto">
              <a:xfrm>
                <a:off x="1109" y="2152"/>
                <a:ext cx="13" cy="417"/>
              </a:xfrm>
              <a:prstGeom prst="rect">
                <a:avLst/>
              </a:prstGeom>
              <a:solidFill>
                <a:srgbClr val="30B3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79" name="Rectangle 1111"/>
              <p:cNvSpPr>
                <a:spLocks noChangeArrowheads="1"/>
              </p:cNvSpPr>
              <p:nvPr/>
            </p:nvSpPr>
            <p:spPr bwMode="auto">
              <a:xfrm>
                <a:off x="1116" y="2152"/>
                <a:ext cx="12" cy="417"/>
              </a:xfrm>
              <a:prstGeom prst="rect">
                <a:avLst/>
              </a:prstGeom>
              <a:solidFill>
                <a:srgbClr val="40B7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0" name="Rectangle 1112"/>
              <p:cNvSpPr>
                <a:spLocks noChangeArrowheads="1"/>
              </p:cNvSpPr>
              <p:nvPr/>
            </p:nvSpPr>
            <p:spPr bwMode="auto">
              <a:xfrm>
                <a:off x="1122" y="2152"/>
                <a:ext cx="13" cy="417"/>
              </a:xfrm>
              <a:prstGeom prst="rect">
                <a:avLst/>
              </a:prstGeom>
              <a:solidFill>
                <a:srgbClr val="57BC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1" name="Rectangle 1113"/>
              <p:cNvSpPr>
                <a:spLocks noChangeArrowheads="1"/>
              </p:cNvSpPr>
              <p:nvPr/>
            </p:nvSpPr>
            <p:spPr bwMode="auto">
              <a:xfrm>
                <a:off x="1128" y="2152"/>
                <a:ext cx="13" cy="417"/>
              </a:xfrm>
              <a:prstGeom prst="rect">
                <a:avLst/>
              </a:prstGeom>
              <a:solidFill>
                <a:srgbClr val="66C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2" name="Rectangle 1114"/>
              <p:cNvSpPr>
                <a:spLocks noChangeArrowheads="1"/>
              </p:cNvSpPr>
              <p:nvPr/>
            </p:nvSpPr>
            <p:spPr bwMode="auto">
              <a:xfrm>
                <a:off x="1135" y="2152"/>
                <a:ext cx="12" cy="417"/>
              </a:xfrm>
              <a:prstGeom prst="rect">
                <a:avLst/>
              </a:prstGeom>
              <a:solidFill>
                <a:srgbClr val="75C5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3" name="Rectangle 1115"/>
              <p:cNvSpPr>
                <a:spLocks noChangeArrowheads="1"/>
              </p:cNvSpPr>
              <p:nvPr/>
            </p:nvSpPr>
            <p:spPr bwMode="auto">
              <a:xfrm>
                <a:off x="1141" y="2152"/>
                <a:ext cx="12" cy="417"/>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4" name="Rectangle 1116"/>
              <p:cNvSpPr>
                <a:spLocks noChangeArrowheads="1"/>
              </p:cNvSpPr>
              <p:nvPr/>
            </p:nvSpPr>
            <p:spPr bwMode="auto">
              <a:xfrm>
                <a:off x="1147" y="2152"/>
                <a:ext cx="13" cy="417"/>
              </a:xfrm>
              <a:prstGeom prst="rect">
                <a:avLst/>
              </a:prstGeom>
              <a:solidFill>
                <a:srgbClr val="95D1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5" name="Rectangle 1117"/>
              <p:cNvSpPr>
                <a:spLocks noChangeArrowheads="1"/>
              </p:cNvSpPr>
              <p:nvPr/>
            </p:nvSpPr>
            <p:spPr bwMode="auto">
              <a:xfrm>
                <a:off x="1153" y="2152"/>
                <a:ext cx="13" cy="417"/>
              </a:xfrm>
              <a:prstGeom prst="rect">
                <a:avLst/>
              </a:prstGeom>
              <a:solidFill>
                <a:srgbClr val="ABDA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6" name="Rectangle 1118"/>
              <p:cNvSpPr>
                <a:spLocks noChangeArrowheads="1"/>
              </p:cNvSpPr>
              <p:nvPr/>
            </p:nvSpPr>
            <p:spPr bwMode="auto">
              <a:xfrm>
                <a:off x="1160" y="2152"/>
                <a:ext cx="12" cy="417"/>
              </a:xfrm>
              <a:prstGeom prst="rect">
                <a:avLst/>
              </a:prstGeom>
              <a:solidFill>
                <a:srgbClr val="A7D9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7" name="Rectangle 1119"/>
              <p:cNvSpPr>
                <a:spLocks noChangeArrowheads="1"/>
              </p:cNvSpPr>
              <p:nvPr/>
            </p:nvSpPr>
            <p:spPr bwMode="auto">
              <a:xfrm>
                <a:off x="1166" y="2152"/>
                <a:ext cx="13" cy="417"/>
              </a:xfrm>
              <a:prstGeom prst="rect">
                <a:avLst/>
              </a:prstGeom>
              <a:solidFill>
                <a:srgbClr val="A0D5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8" name="Rectangle 1120"/>
              <p:cNvSpPr>
                <a:spLocks noChangeArrowheads="1"/>
              </p:cNvSpPr>
              <p:nvPr/>
            </p:nvSpPr>
            <p:spPr bwMode="auto">
              <a:xfrm>
                <a:off x="1172" y="2152"/>
                <a:ext cx="13" cy="417"/>
              </a:xfrm>
              <a:prstGeom prst="rect">
                <a:avLst/>
              </a:prstGeom>
              <a:solidFill>
                <a:srgbClr val="9DD4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89" name="Rectangle 1121"/>
              <p:cNvSpPr>
                <a:spLocks noChangeArrowheads="1"/>
              </p:cNvSpPr>
              <p:nvPr/>
            </p:nvSpPr>
            <p:spPr bwMode="auto">
              <a:xfrm>
                <a:off x="1179" y="2152"/>
                <a:ext cx="12" cy="417"/>
              </a:xfrm>
              <a:prstGeom prst="rect">
                <a:avLst/>
              </a:prstGeom>
              <a:solidFill>
                <a:srgbClr val="95D1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90" name="Rectangle 1122"/>
              <p:cNvSpPr>
                <a:spLocks noChangeArrowheads="1"/>
              </p:cNvSpPr>
              <p:nvPr/>
            </p:nvSpPr>
            <p:spPr bwMode="auto">
              <a:xfrm>
                <a:off x="1185" y="2152"/>
                <a:ext cx="13" cy="417"/>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91" name="Rectangle 1123"/>
              <p:cNvSpPr>
                <a:spLocks noChangeArrowheads="1"/>
              </p:cNvSpPr>
              <p:nvPr/>
            </p:nvSpPr>
            <p:spPr bwMode="auto">
              <a:xfrm>
                <a:off x="1191" y="2152"/>
                <a:ext cx="0" cy="417"/>
              </a:xfrm>
              <a:prstGeom prst="rect">
                <a:avLst/>
              </a:prstGeom>
              <a:solidFill>
                <a:srgbClr val="84C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3492" name="Freeform 1124"/>
              <p:cNvSpPr>
                <a:spLocks/>
              </p:cNvSpPr>
              <p:nvPr/>
            </p:nvSpPr>
            <p:spPr bwMode="auto">
              <a:xfrm>
                <a:off x="1002" y="2152"/>
                <a:ext cx="189" cy="417"/>
              </a:xfrm>
              <a:custGeom>
                <a:avLst/>
                <a:gdLst>
                  <a:gd name="T0" fmla="*/ 30 w 30"/>
                  <a:gd name="T1" fmla="*/ 66 h 66"/>
                  <a:gd name="T2" fmla="*/ 0 w 30"/>
                  <a:gd name="T3" fmla="*/ 55 h 66"/>
                  <a:gd name="T4" fmla="*/ 0 w 30"/>
                  <a:gd name="T5" fmla="*/ 11 h 66"/>
                  <a:gd name="T6" fmla="*/ 30 w 30"/>
                  <a:gd name="T7" fmla="*/ 0 h 66"/>
                  <a:gd name="T8" fmla="*/ 30 w 30"/>
                  <a:gd name="T9" fmla="*/ 66 h 66"/>
                </a:gdLst>
                <a:ahLst/>
                <a:cxnLst>
                  <a:cxn ang="0">
                    <a:pos x="T0" y="T1"/>
                  </a:cxn>
                  <a:cxn ang="0">
                    <a:pos x="T2" y="T3"/>
                  </a:cxn>
                  <a:cxn ang="0">
                    <a:pos x="T4" y="T5"/>
                  </a:cxn>
                  <a:cxn ang="0">
                    <a:pos x="T6" y="T7"/>
                  </a:cxn>
                  <a:cxn ang="0">
                    <a:pos x="T8" y="T9"/>
                  </a:cxn>
                </a:cxnLst>
                <a:rect l="0" t="0" r="r" b="b"/>
                <a:pathLst>
                  <a:path w="30" h="66">
                    <a:moveTo>
                      <a:pt x="30" y="66"/>
                    </a:moveTo>
                    <a:lnTo>
                      <a:pt x="0" y="55"/>
                    </a:lnTo>
                    <a:lnTo>
                      <a:pt x="0" y="11"/>
                    </a:lnTo>
                    <a:lnTo>
                      <a:pt x="30" y="0"/>
                    </a:lnTo>
                    <a:lnTo>
                      <a:pt x="30" y="66"/>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93" name="Freeform 1125"/>
              <p:cNvSpPr>
                <a:spLocks/>
              </p:cNvSpPr>
              <p:nvPr/>
            </p:nvSpPr>
            <p:spPr bwMode="auto">
              <a:xfrm>
                <a:off x="1254" y="2007"/>
                <a:ext cx="101" cy="701"/>
              </a:xfrm>
              <a:custGeom>
                <a:avLst/>
                <a:gdLst>
                  <a:gd name="T0" fmla="*/ 0 w 16"/>
                  <a:gd name="T1" fmla="*/ 103 h 111"/>
                  <a:gd name="T2" fmla="*/ 8 w 16"/>
                  <a:gd name="T3" fmla="*/ 111 h 111"/>
                  <a:gd name="T4" fmla="*/ 16 w 16"/>
                  <a:gd name="T5" fmla="*/ 103 h 111"/>
                  <a:gd name="T6" fmla="*/ 16 w 16"/>
                  <a:gd name="T7" fmla="*/ 103 h 111"/>
                  <a:gd name="T8" fmla="*/ 16 w 16"/>
                  <a:gd name="T9" fmla="*/ 8 h 111"/>
                  <a:gd name="T10" fmla="*/ 16 w 16"/>
                  <a:gd name="T11" fmla="*/ 8 h 111"/>
                  <a:gd name="T12" fmla="*/ 16 w 16"/>
                  <a:gd name="T13" fmla="*/ 8 h 111"/>
                  <a:gd name="T14" fmla="*/ 8 w 16"/>
                  <a:gd name="T15" fmla="*/ 0 h 111"/>
                  <a:gd name="T16" fmla="*/ 0 w 16"/>
                  <a:gd name="T17" fmla="*/ 8 h 111"/>
                  <a:gd name="T18" fmla="*/ 0 w 16"/>
                  <a:gd name="T19" fmla="*/ 8 h 111"/>
                  <a:gd name="T20" fmla="*/ 0 w 16"/>
                  <a:gd name="T21" fmla="*/ 8 h 111"/>
                  <a:gd name="T22" fmla="*/ 0 w 16"/>
                  <a:gd name="T23" fmla="*/ 103 h 111"/>
                  <a:gd name="T24" fmla="*/ 0 w 16"/>
                  <a:gd name="T25" fmla="*/ 10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11">
                    <a:moveTo>
                      <a:pt x="0" y="103"/>
                    </a:moveTo>
                    <a:cubicBezTo>
                      <a:pt x="0" y="107"/>
                      <a:pt x="4" y="111"/>
                      <a:pt x="8" y="111"/>
                    </a:cubicBezTo>
                    <a:cubicBezTo>
                      <a:pt x="13" y="111"/>
                      <a:pt x="16" y="107"/>
                      <a:pt x="16" y="103"/>
                    </a:cubicBezTo>
                    <a:lnTo>
                      <a:pt x="16" y="103"/>
                    </a:lnTo>
                    <a:lnTo>
                      <a:pt x="16" y="8"/>
                    </a:lnTo>
                    <a:lnTo>
                      <a:pt x="16" y="8"/>
                    </a:lnTo>
                    <a:cubicBezTo>
                      <a:pt x="16" y="8"/>
                      <a:pt x="16" y="8"/>
                      <a:pt x="16" y="8"/>
                    </a:cubicBezTo>
                    <a:cubicBezTo>
                      <a:pt x="16" y="4"/>
                      <a:pt x="13" y="0"/>
                      <a:pt x="8" y="0"/>
                    </a:cubicBezTo>
                    <a:cubicBezTo>
                      <a:pt x="4" y="0"/>
                      <a:pt x="0" y="4"/>
                      <a:pt x="0" y="8"/>
                    </a:cubicBezTo>
                    <a:cubicBezTo>
                      <a:pt x="0" y="8"/>
                      <a:pt x="0" y="8"/>
                      <a:pt x="0" y="8"/>
                    </a:cubicBezTo>
                    <a:lnTo>
                      <a:pt x="0" y="8"/>
                    </a:lnTo>
                    <a:lnTo>
                      <a:pt x="0" y="103"/>
                    </a:lnTo>
                    <a:lnTo>
                      <a:pt x="0" y="103"/>
                    </a:lnTo>
                  </a:path>
                </a:pathLst>
              </a:custGeom>
              <a:solidFill>
                <a:srgbClr val="CECDCD"/>
              </a:solidFill>
              <a:ln w="0">
                <a:solidFill>
                  <a:srgbClr val="25221E"/>
                </a:solidFill>
                <a:prstDash val="solid"/>
                <a:round/>
                <a:headEnd/>
                <a:tailEnd/>
              </a:ln>
            </p:spPr>
            <p:txBody>
              <a:bodyPr/>
              <a:lstStyle/>
              <a:p>
                <a:endParaRPr lang="en-US"/>
              </a:p>
            </p:txBody>
          </p:sp>
          <p:sp>
            <p:nvSpPr>
              <p:cNvPr id="443494" name="Freeform 1126"/>
              <p:cNvSpPr>
                <a:spLocks/>
              </p:cNvSpPr>
              <p:nvPr/>
            </p:nvSpPr>
            <p:spPr bwMode="auto">
              <a:xfrm>
                <a:off x="1248" y="2291"/>
                <a:ext cx="114" cy="120"/>
              </a:xfrm>
              <a:custGeom>
                <a:avLst/>
                <a:gdLst>
                  <a:gd name="T0" fmla="*/ 18 w 18"/>
                  <a:gd name="T1" fmla="*/ 9 h 19"/>
                  <a:gd name="T2" fmla="*/ 9 w 18"/>
                  <a:gd name="T3" fmla="*/ 0 h 19"/>
                  <a:gd name="T4" fmla="*/ 0 w 18"/>
                  <a:gd name="T5" fmla="*/ 9 h 19"/>
                  <a:gd name="T6" fmla="*/ 9 w 18"/>
                  <a:gd name="T7" fmla="*/ 19 h 19"/>
                  <a:gd name="T8" fmla="*/ 18 w 18"/>
                  <a:gd name="T9" fmla="*/ 9 h 19"/>
                  <a:gd name="T10" fmla="*/ 16 w 18"/>
                  <a:gd name="T11" fmla="*/ 9 h 19"/>
                  <a:gd name="T12" fmla="*/ 9 w 18"/>
                  <a:gd name="T13" fmla="*/ 17 h 19"/>
                  <a:gd name="T14" fmla="*/ 2 w 18"/>
                  <a:gd name="T15" fmla="*/ 9 h 19"/>
                  <a:gd name="T16" fmla="*/ 9 w 18"/>
                  <a:gd name="T17" fmla="*/ 2 h 19"/>
                  <a:gd name="T18" fmla="*/ 16 w 18"/>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18" y="9"/>
                    </a:moveTo>
                    <a:cubicBezTo>
                      <a:pt x="18" y="4"/>
                      <a:pt x="14" y="0"/>
                      <a:pt x="9" y="0"/>
                    </a:cubicBezTo>
                    <a:cubicBezTo>
                      <a:pt x="4" y="0"/>
                      <a:pt x="0" y="4"/>
                      <a:pt x="0" y="9"/>
                    </a:cubicBezTo>
                    <a:cubicBezTo>
                      <a:pt x="0" y="15"/>
                      <a:pt x="4" y="19"/>
                      <a:pt x="9" y="19"/>
                    </a:cubicBezTo>
                    <a:cubicBezTo>
                      <a:pt x="14" y="19"/>
                      <a:pt x="18" y="15"/>
                      <a:pt x="18" y="9"/>
                    </a:cubicBezTo>
                    <a:moveTo>
                      <a:pt x="16" y="9"/>
                    </a:moveTo>
                    <a:cubicBezTo>
                      <a:pt x="16" y="13"/>
                      <a:pt x="13" y="17"/>
                      <a:pt x="9" y="17"/>
                    </a:cubicBezTo>
                    <a:cubicBezTo>
                      <a:pt x="5" y="17"/>
                      <a:pt x="2" y="13"/>
                      <a:pt x="2" y="9"/>
                    </a:cubicBezTo>
                    <a:cubicBezTo>
                      <a:pt x="2" y="5"/>
                      <a:pt x="5" y="2"/>
                      <a:pt x="9" y="2"/>
                    </a:cubicBezTo>
                    <a:cubicBezTo>
                      <a:pt x="13" y="2"/>
                      <a:pt x="16" y="5"/>
                      <a:pt x="16" y="9"/>
                    </a:cubicBezTo>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5" name="Freeform 1127"/>
              <p:cNvSpPr>
                <a:spLocks/>
              </p:cNvSpPr>
              <p:nvPr/>
            </p:nvSpPr>
            <p:spPr bwMode="auto">
              <a:xfrm>
                <a:off x="1254" y="2297"/>
                <a:ext cx="101" cy="108"/>
              </a:xfrm>
              <a:custGeom>
                <a:avLst/>
                <a:gdLst>
                  <a:gd name="T0" fmla="*/ 16 w 16"/>
                  <a:gd name="T1" fmla="*/ 8 h 17"/>
                  <a:gd name="T2" fmla="*/ 8 w 16"/>
                  <a:gd name="T3" fmla="*/ 0 h 17"/>
                  <a:gd name="T4" fmla="*/ 0 w 16"/>
                  <a:gd name="T5" fmla="*/ 8 h 17"/>
                  <a:gd name="T6" fmla="*/ 8 w 16"/>
                  <a:gd name="T7" fmla="*/ 17 h 17"/>
                  <a:gd name="T8" fmla="*/ 16 w 16"/>
                  <a:gd name="T9" fmla="*/ 8 h 17"/>
                  <a:gd name="T10" fmla="*/ 14 w 16"/>
                  <a:gd name="T11" fmla="*/ 8 h 17"/>
                  <a:gd name="T12" fmla="*/ 8 w 16"/>
                  <a:gd name="T13" fmla="*/ 15 h 17"/>
                  <a:gd name="T14" fmla="*/ 2 w 16"/>
                  <a:gd name="T15" fmla="*/ 8 h 17"/>
                  <a:gd name="T16" fmla="*/ 8 w 16"/>
                  <a:gd name="T17" fmla="*/ 2 h 17"/>
                  <a:gd name="T18" fmla="*/ 14 w 16"/>
                  <a:gd name="T1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16" y="8"/>
                    </a:moveTo>
                    <a:cubicBezTo>
                      <a:pt x="16" y="4"/>
                      <a:pt x="13" y="0"/>
                      <a:pt x="8" y="0"/>
                    </a:cubicBezTo>
                    <a:cubicBezTo>
                      <a:pt x="3" y="0"/>
                      <a:pt x="0" y="4"/>
                      <a:pt x="0" y="8"/>
                    </a:cubicBezTo>
                    <a:cubicBezTo>
                      <a:pt x="0" y="13"/>
                      <a:pt x="3" y="17"/>
                      <a:pt x="8" y="17"/>
                    </a:cubicBezTo>
                    <a:cubicBezTo>
                      <a:pt x="13" y="17"/>
                      <a:pt x="16" y="13"/>
                      <a:pt x="16" y="8"/>
                    </a:cubicBezTo>
                    <a:moveTo>
                      <a:pt x="14" y="8"/>
                    </a:moveTo>
                    <a:cubicBezTo>
                      <a:pt x="14" y="12"/>
                      <a:pt x="11" y="15"/>
                      <a:pt x="8" y="15"/>
                    </a:cubicBezTo>
                    <a:cubicBezTo>
                      <a:pt x="5" y="15"/>
                      <a:pt x="2" y="12"/>
                      <a:pt x="2" y="8"/>
                    </a:cubicBezTo>
                    <a:cubicBezTo>
                      <a:pt x="2" y="5"/>
                      <a:pt x="5" y="2"/>
                      <a:pt x="8" y="2"/>
                    </a:cubicBezTo>
                    <a:cubicBezTo>
                      <a:pt x="11" y="2"/>
                      <a:pt x="14" y="5"/>
                      <a:pt x="14" y="8"/>
                    </a:cubicBezTo>
                  </a:path>
                </a:pathLst>
              </a:custGeom>
              <a:solidFill>
                <a:srgbClr val="C5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6" name="Freeform 1128"/>
              <p:cNvSpPr>
                <a:spLocks/>
              </p:cNvSpPr>
              <p:nvPr/>
            </p:nvSpPr>
            <p:spPr bwMode="auto">
              <a:xfrm>
                <a:off x="1261" y="2304"/>
                <a:ext cx="88" cy="94"/>
              </a:xfrm>
              <a:custGeom>
                <a:avLst/>
                <a:gdLst>
                  <a:gd name="T0" fmla="*/ 14 w 14"/>
                  <a:gd name="T1" fmla="*/ 7 h 15"/>
                  <a:gd name="T2" fmla="*/ 7 w 14"/>
                  <a:gd name="T3" fmla="*/ 0 h 15"/>
                  <a:gd name="T4" fmla="*/ 0 w 14"/>
                  <a:gd name="T5" fmla="*/ 7 h 15"/>
                  <a:gd name="T6" fmla="*/ 7 w 14"/>
                  <a:gd name="T7" fmla="*/ 15 h 15"/>
                  <a:gd name="T8" fmla="*/ 14 w 14"/>
                  <a:gd name="T9" fmla="*/ 7 h 15"/>
                  <a:gd name="T10" fmla="*/ 12 w 14"/>
                  <a:gd name="T11" fmla="*/ 7 h 15"/>
                  <a:gd name="T12" fmla="*/ 7 w 14"/>
                  <a:gd name="T13" fmla="*/ 13 h 15"/>
                  <a:gd name="T14" fmla="*/ 2 w 14"/>
                  <a:gd name="T15" fmla="*/ 7 h 15"/>
                  <a:gd name="T16" fmla="*/ 7 w 14"/>
                  <a:gd name="T17" fmla="*/ 2 h 15"/>
                  <a:gd name="T18" fmla="*/ 12 w 14"/>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14" y="7"/>
                    </a:moveTo>
                    <a:cubicBezTo>
                      <a:pt x="14" y="3"/>
                      <a:pt x="11" y="0"/>
                      <a:pt x="7" y="0"/>
                    </a:cubicBezTo>
                    <a:cubicBezTo>
                      <a:pt x="3" y="0"/>
                      <a:pt x="0" y="3"/>
                      <a:pt x="0" y="7"/>
                    </a:cubicBezTo>
                    <a:cubicBezTo>
                      <a:pt x="0" y="11"/>
                      <a:pt x="3" y="15"/>
                      <a:pt x="7" y="15"/>
                    </a:cubicBezTo>
                    <a:cubicBezTo>
                      <a:pt x="11" y="15"/>
                      <a:pt x="14" y="11"/>
                      <a:pt x="14" y="7"/>
                    </a:cubicBezTo>
                    <a:moveTo>
                      <a:pt x="12" y="7"/>
                    </a:moveTo>
                    <a:cubicBezTo>
                      <a:pt x="12" y="10"/>
                      <a:pt x="10" y="13"/>
                      <a:pt x="7" y="13"/>
                    </a:cubicBezTo>
                    <a:cubicBezTo>
                      <a:pt x="4" y="13"/>
                      <a:pt x="2" y="10"/>
                      <a:pt x="2" y="7"/>
                    </a:cubicBezTo>
                    <a:cubicBezTo>
                      <a:pt x="2" y="5"/>
                      <a:pt x="4" y="2"/>
                      <a:pt x="7" y="2"/>
                    </a:cubicBezTo>
                    <a:cubicBezTo>
                      <a:pt x="10" y="2"/>
                      <a:pt x="12" y="5"/>
                      <a:pt x="12" y="7"/>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7" name="Freeform 1129"/>
              <p:cNvSpPr>
                <a:spLocks/>
              </p:cNvSpPr>
              <p:nvPr/>
            </p:nvSpPr>
            <p:spPr bwMode="auto">
              <a:xfrm>
                <a:off x="1267" y="2310"/>
                <a:ext cx="76" cy="82"/>
              </a:xfrm>
              <a:custGeom>
                <a:avLst/>
                <a:gdLst>
                  <a:gd name="T0" fmla="*/ 12 w 12"/>
                  <a:gd name="T1" fmla="*/ 6 h 13"/>
                  <a:gd name="T2" fmla="*/ 6 w 12"/>
                  <a:gd name="T3" fmla="*/ 0 h 13"/>
                  <a:gd name="T4" fmla="*/ 0 w 12"/>
                  <a:gd name="T5" fmla="*/ 6 h 13"/>
                  <a:gd name="T6" fmla="*/ 6 w 12"/>
                  <a:gd name="T7" fmla="*/ 13 h 13"/>
                  <a:gd name="T8" fmla="*/ 12 w 12"/>
                  <a:gd name="T9" fmla="*/ 6 h 13"/>
                  <a:gd name="T10" fmla="*/ 10 w 12"/>
                  <a:gd name="T11" fmla="*/ 6 h 13"/>
                  <a:gd name="T12" fmla="*/ 6 w 12"/>
                  <a:gd name="T13" fmla="*/ 11 h 13"/>
                  <a:gd name="T14" fmla="*/ 2 w 12"/>
                  <a:gd name="T15" fmla="*/ 6 h 13"/>
                  <a:gd name="T16" fmla="*/ 6 w 12"/>
                  <a:gd name="T17" fmla="*/ 2 h 13"/>
                  <a:gd name="T18" fmla="*/ 10 w 12"/>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2" y="6"/>
                    </a:moveTo>
                    <a:cubicBezTo>
                      <a:pt x="12" y="3"/>
                      <a:pt x="9" y="0"/>
                      <a:pt x="6" y="0"/>
                    </a:cubicBezTo>
                    <a:cubicBezTo>
                      <a:pt x="3" y="0"/>
                      <a:pt x="0" y="3"/>
                      <a:pt x="0" y="6"/>
                    </a:cubicBezTo>
                    <a:cubicBezTo>
                      <a:pt x="0" y="10"/>
                      <a:pt x="3" y="13"/>
                      <a:pt x="6" y="13"/>
                    </a:cubicBezTo>
                    <a:cubicBezTo>
                      <a:pt x="9" y="13"/>
                      <a:pt x="12" y="10"/>
                      <a:pt x="12" y="6"/>
                    </a:cubicBezTo>
                    <a:moveTo>
                      <a:pt x="10" y="6"/>
                    </a:moveTo>
                    <a:cubicBezTo>
                      <a:pt x="10" y="9"/>
                      <a:pt x="8" y="11"/>
                      <a:pt x="6" y="11"/>
                    </a:cubicBezTo>
                    <a:cubicBezTo>
                      <a:pt x="4" y="11"/>
                      <a:pt x="2" y="9"/>
                      <a:pt x="2" y="6"/>
                    </a:cubicBezTo>
                    <a:cubicBezTo>
                      <a:pt x="2" y="4"/>
                      <a:pt x="4" y="2"/>
                      <a:pt x="6" y="2"/>
                    </a:cubicBezTo>
                    <a:cubicBezTo>
                      <a:pt x="8" y="2"/>
                      <a:pt x="10" y="4"/>
                      <a:pt x="10" y="6"/>
                    </a:cubicBezTo>
                  </a:path>
                </a:pathLst>
              </a:custGeom>
              <a:solidFill>
                <a:srgbClr val="C9C9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8" name="Freeform 1130"/>
              <p:cNvSpPr>
                <a:spLocks/>
              </p:cNvSpPr>
              <p:nvPr/>
            </p:nvSpPr>
            <p:spPr bwMode="auto">
              <a:xfrm>
                <a:off x="1273" y="2316"/>
                <a:ext cx="64" cy="70"/>
              </a:xfrm>
              <a:custGeom>
                <a:avLst/>
                <a:gdLst>
                  <a:gd name="T0" fmla="*/ 10 w 10"/>
                  <a:gd name="T1" fmla="*/ 5 h 11"/>
                  <a:gd name="T2" fmla="*/ 5 w 10"/>
                  <a:gd name="T3" fmla="*/ 0 h 11"/>
                  <a:gd name="T4" fmla="*/ 0 w 10"/>
                  <a:gd name="T5" fmla="*/ 5 h 11"/>
                  <a:gd name="T6" fmla="*/ 5 w 10"/>
                  <a:gd name="T7" fmla="*/ 11 h 11"/>
                  <a:gd name="T8" fmla="*/ 10 w 10"/>
                  <a:gd name="T9" fmla="*/ 5 h 11"/>
                  <a:gd name="T10" fmla="*/ 8 w 10"/>
                  <a:gd name="T11" fmla="*/ 5 h 11"/>
                  <a:gd name="T12" fmla="*/ 5 w 10"/>
                  <a:gd name="T13" fmla="*/ 9 h 11"/>
                  <a:gd name="T14" fmla="*/ 2 w 10"/>
                  <a:gd name="T15" fmla="*/ 5 h 11"/>
                  <a:gd name="T16" fmla="*/ 5 w 10"/>
                  <a:gd name="T17" fmla="*/ 2 h 11"/>
                  <a:gd name="T18" fmla="*/ 8 w 10"/>
                  <a:gd name="T1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0" y="5"/>
                    </a:moveTo>
                    <a:cubicBezTo>
                      <a:pt x="10" y="3"/>
                      <a:pt x="8" y="0"/>
                      <a:pt x="5" y="0"/>
                    </a:cubicBezTo>
                    <a:cubicBezTo>
                      <a:pt x="2" y="0"/>
                      <a:pt x="0" y="3"/>
                      <a:pt x="0" y="5"/>
                    </a:cubicBezTo>
                    <a:cubicBezTo>
                      <a:pt x="0" y="8"/>
                      <a:pt x="2" y="11"/>
                      <a:pt x="5" y="11"/>
                    </a:cubicBezTo>
                    <a:cubicBezTo>
                      <a:pt x="8" y="11"/>
                      <a:pt x="10" y="8"/>
                      <a:pt x="10" y="5"/>
                    </a:cubicBezTo>
                    <a:moveTo>
                      <a:pt x="8" y="5"/>
                    </a:moveTo>
                    <a:cubicBezTo>
                      <a:pt x="8" y="7"/>
                      <a:pt x="7" y="9"/>
                      <a:pt x="5" y="9"/>
                    </a:cubicBezTo>
                    <a:cubicBezTo>
                      <a:pt x="3" y="9"/>
                      <a:pt x="2" y="7"/>
                      <a:pt x="2" y="5"/>
                    </a:cubicBezTo>
                    <a:cubicBezTo>
                      <a:pt x="2" y="4"/>
                      <a:pt x="3" y="2"/>
                      <a:pt x="5" y="2"/>
                    </a:cubicBezTo>
                    <a:cubicBezTo>
                      <a:pt x="7" y="2"/>
                      <a:pt x="8" y="4"/>
                      <a:pt x="8" y="5"/>
                    </a:cubicBezTo>
                  </a:path>
                </a:pathLst>
              </a:custGeom>
              <a:solidFill>
                <a:srgbClr val="CBCB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9" name="Freeform 1131"/>
              <p:cNvSpPr>
                <a:spLocks/>
              </p:cNvSpPr>
              <p:nvPr/>
            </p:nvSpPr>
            <p:spPr bwMode="auto">
              <a:xfrm>
                <a:off x="1280" y="2323"/>
                <a:ext cx="50" cy="56"/>
              </a:xfrm>
              <a:custGeom>
                <a:avLst/>
                <a:gdLst>
                  <a:gd name="T0" fmla="*/ 8 w 8"/>
                  <a:gd name="T1" fmla="*/ 4 h 9"/>
                  <a:gd name="T2" fmla="*/ 4 w 8"/>
                  <a:gd name="T3" fmla="*/ 0 h 9"/>
                  <a:gd name="T4" fmla="*/ 0 w 8"/>
                  <a:gd name="T5" fmla="*/ 4 h 9"/>
                  <a:gd name="T6" fmla="*/ 4 w 8"/>
                  <a:gd name="T7" fmla="*/ 9 h 9"/>
                  <a:gd name="T8" fmla="*/ 8 w 8"/>
                  <a:gd name="T9" fmla="*/ 4 h 9"/>
                  <a:gd name="T10" fmla="*/ 6 w 8"/>
                  <a:gd name="T11" fmla="*/ 4 h 9"/>
                  <a:gd name="T12" fmla="*/ 4 w 8"/>
                  <a:gd name="T13" fmla="*/ 7 h 9"/>
                  <a:gd name="T14" fmla="*/ 2 w 8"/>
                  <a:gd name="T15" fmla="*/ 4 h 9"/>
                  <a:gd name="T16" fmla="*/ 4 w 8"/>
                  <a:gd name="T17" fmla="*/ 2 h 9"/>
                  <a:gd name="T18" fmla="*/ 6 w 8"/>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8" y="4"/>
                    </a:moveTo>
                    <a:cubicBezTo>
                      <a:pt x="8" y="2"/>
                      <a:pt x="6" y="0"/>
                      <a:pt x="4" y="0"/>
                    </a:cubicBezTo>
                    <a:cubicBezTo>
                      <a:pt x="2" y="0"/>
                      <a:pt x="0" y="2"/>
                      <a:pt x="0" y="4"/>
                    </a:cubicBezTo>
                    <a:cubicBezTo>
                      <a:pt x="0" y="7"/>
                      <a:pt x="2" y="9"/>
                      <a:pt x="4" y="9"/>
                    </a:cubicBezTo>
                    <a:cubicBezTo>
                      <a:pt x="6" y="9"/>
                      <a:pt x="8" y="7"/>
                      <a:pt x="8" y="4"/>
                    </a:cubicBezTo>
                    <a:moveTo>
                      <a:pt x="6" y="4"/>
                    </a:moveTo>
                    <a:cubicBezTo>
                      <a:pt x="6" y="6"/>
                      <a:pt x="5" y="7"/>
                      <a:pt x="4" y="7"/>
                    </a:cubicBezTo>
                    <a:cubicBezTo>
                      <a:pt x="3" y="7"/>
                      <a:pt x="2" y="6"/>
                      <a:pt x="2" y="4"/>
                    </a:cubicBezTo>
                    <a:cubicBezTo>
                      <a:pt x="2" y="3"/>
                      <a:pt x="3" y="2"/>
                      <a:pt x="4" y="2"/>
                    </a:cubicBezTo>
                    <a:cubicBezTo>
                      <a:pt x="5" y="2"/>
                      <a:pt x="6" y="3"/>
                      <a:pt x="6" y="4"/>
                    </a:cubicBezTo>
                  </a:path>
                </a:pathLst>
              </a:custGeom>
              <a:solidFill>
                <a:srgbClr val="CE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0" name="Oval 1132"/>
              <p:cNvSpPr>
                <a:spLocks noChangeArrowheads="1"/>
              </p:cNvSpPr>
              <p:nvPr/>
            </p:nvSpPr>
            <p:spPr bwMode="auto">
              <a:xfrm>
                <a:off x="1286" y="2329"/>
                <a:ext cx="38" cy="44"/>
              </a:xfrm>
              <a:prstGeom prst="ellipse">
                <a:avLst/>
              </a:pr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1" name="Oval 1133"/>
              <p:cNvSpPr>
                <a:spLocks noChangeArrowheads="1"/>
              </p:cNvSpPr>
              <p:nvPr/>
            </p:nvSpPr>
            <p:spPr bwMode="auto">
              <a:xfrm>
                <a:off x="1292" y="2335"/>
                <a:ext cx="26" cy="32"/>
              </a:xfrm>
              <a:prstGeom prst="ellipse">
                <a:avLst/>
              </a:prstGeom>
              <a:solidFill>
                <a:srgbClr val="D4D4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2" name="Oval 1134"/>
              <p:cNvSpPr>
                <a:spLocks noChangeArrowheads="1"/>
              </p:cNvSpPr>
              <p:nvPr/>
            </p:nvSpPr>
            <p:spPr bwMode="auto">
              <a:xfrm>
                <a:off x="1299" y="2342"/>
                <a:ext cx="12" cy="12"/>
              </a:xfrm>
              <a:prstGeom prst="ellipse">
                <a:avLst/>
              </a:pr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3" name="Oval 1135"/>
              <p:cNvSpPr>
                <a:spLocks noChangeArrowheads="1"/>
              </p:cNvSpPr>
              <p:nvPr/>
            </p:nvSpPr>
            <p:spPr bwMode="auto">
              <a:xfrm>
                <a:off x="1273" y="2323"/>
                <a:ext cx="70" cy="75"/>
              </a:xfrm>
              <a:prstGeom prst="ellipse">
                <a:avLst/>
              </a:prstGeom>
              <a:solidFill>
                <a:srgbClr val="FFFFFF"/>
              </a:solidFill>
              <a:ln w="0">
                <a:solidFill>
                  <a:srgbClr val="25221E"/>
                </a:solidFill>
                <a:round/>
                <a:headEnd/>
                <a:tailEnd/>
              </a:ln>
            </p:spPr>
            <p:txBody>
              <a:bodyPr/>
              <a:lstStyle/>
              <a:p>
                <a:endParaRPr lang="en-US"/>
              </a:p>
            </p:txBody>
          </p:sp>
          <p:sp>
            <p:nvSpPr>
              <p:cNvPr id="443504" name="Freeform 1136"/>
              <p:cNvSpPr>
                <a:spLocks/>
              </p:cNvSpPr>
              <p:nvPr/>
            </p:nvSpPr>
            <p:spPr bwMode="auto">
              <a:xfrm>
                <a:off x="1236" y="2531"/>
                <a:ext cx="126" cy="126"/>
              </a:xfrm>
              <a:custGeom>
                <a:avLst/>
                <a:gdLst>
                  <a:gd name="T0" fmla="*/ 20 w 20"/>
                  <a:gd name="T1" fmla="*/ 10 h 20"/>
                  <a:gd name="T2" fmla="*/ 10 w 20"/>
                  <a:gd name="T3" fmla="*/ 0 h 20"/>
                  <a:gd name="T4" fmla="*/ 0 w 20"/>
                  <a:gd name="T5" fmla="*/ 10 h 20"/>
                  <a:gd name="T6" fmla="*/ 10 w 20"/>
                  <a:gd name="T7" fmla="*/ 20 h 20"/>
                  <a:gd name="T8" fmla="*/ 20 w 20"/>
                  <a:gd name="T9" fmla="*/ 10 h 20"/>
                  <a:gd name="T10" fmla="*/ 18 w 20"/>
                  <a:gd name="T11" fmla="*/ 10 h 20"/>
                  <a:gd name="T12" fmla="*/ 10 w 20"/>
                  <a:gd name="T13" fmla="*/ 18 h 20"/>
                  <a:gd name="T14" fmla="*/ 3 w 20"/>
                  <a:gd name="T15" fmla="*/ 10 h 20"/>
                  <a:gd name="T16" fmla="*/ 10 w 20"/>
                  <a:gd name="T17" fmla="*/ 2 h 20"/>
                  <a:gd name="T18" fmla="*/ 18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20" y="10"/>
                    </a:moveTo>
                    <a:cubicBezTo>
                      <a:pt x="20" y="4"/>
                      <a:pt x="16" y="0"/>
                      <a:pt x="10" y="0"/>
                    </a:cubicBezTo>
                    <a:cubicBezTo>
                      <a:pt x="5" y="0"/>
                      <a:pt x="0" y="4"/>
                      <a:pt x="0" y="10"/>
                    </a:cubicBezTo>
                    <a:cubicBezTo>
                      <a:pt x="0" y="15"/>
                      <a:pt x="5" y="20"/>
                      <a:pt x="10" y="20"/>
                    </a:cubicBezTo>
                    <a:cubicBezTo>
                      <a:pt x="16" y="20"/>
                      <a:pt x="20" y="15"/>
                      <a:pt x="20" y="10"/>
                    </a:cubicBezTo>
                    <a:moveTo>
                      <a:pt x="18" y="10"/>
                    </a:moveTo>
                    <a:cubicBezTo>
                      <a:pt x="18" y="14"/>
                      <a:pt x="14" y="18"/>
                      <a:pt x="10" y="18"/>
                    </a:cubicBezTo>
                    <a:cubicBezTo>
                      <a:pt x="6" y="18"/>
                      <a:pt x="3" y="14"/>
                      <a:pt x="3" y="10"/>
                    </a:cubicBezTo>
                    <a:cubicBezTo>
                      <a:pt x="3" y="6"/>
                      <a:pt x="6" y="2"/>
                      <a:pt x="10" y="2"/>
                    </a:cubicBezTo>
                    <a:cubicBezTo>
                      <a:pt x="14" y="2"/>
                      <a:pt x="18" y="6"/>
                      <a:pt x="18" y="10"/>
                    </a:cubicBezTo>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5" name="Freeform 1137"/>
              <p:cNvSpPr>
                <a:spLocks/>
              </p:cNvSpPr>
              <p:nvPr/>
            </p:nvSpPr>
            <p:spPr bwMode="auto">
              <a:xfrm>
                <a:off x="1242" y="2537"/>
                <a:ext cx="113" cy="114"/>
              </a:xfrm>
              <a:custGeom>
                <a:avLst/>
                <a:gdLst>
                  <a:gd name="T0" fmla="*/ 18 w 18"/>
                  <a:gd name="T1" fmla="*/ 9 h 18"/>
                  <a:gd name="T2" fmla="*/ 9 w 18"/>
                  <a:gd name="T3" fmla="*/ 0 h 18"/>
                  <a:gd name="T4" fmla="*/ 0 w 18"/>
                  <a:gd name="T5" fmla="*/ 9 h 18"/>
                  <a:gd name="T6" fmla="*/ 9 w 18"/>
                  <a:gd name="T7" fmla="*/ 18 h 18"/>
                  <a:gd name="T8" fmla="*/ 18 w 18"/>
                  <a:gd name="T9" fmla="*/ 9 h 18"/>
                  <a:gd name="T10" fmla="*/ 16 w 18"/>
                  <a:gd name="T11" fmla="*/ 9 h 18"/>
                  <a:gd name="T12" fmla="*/ 9 w 18"/>
                  <a:gd name="T13" fmla="*/ 16 h 18"/>
                  <a:gd name="T14" fmla="*/ 3 w 18"/>
                  <a:gd name="T15" fmla="*/ 9 h 18"/>
                  <a:gd name="T16" fmla="*/ 9 w 18"/>
                  <a:gd name="T17" fmla="*/ 2 h 18"/>
                  <a:gd name="T18" fmla="*/ 16 w 18"/>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9"/>
                    </a:moveTo>
                    <a:cubicBezTo>
                      <a:pt x="18" y="4"/>
                      <a:pt x="14" y="0"/>
                      <a:pt x="9" y="0"/>
                    </a:cubicBezTo>
                    <a:cubicBezTo>
                      <a:pt x="4" y="0"/>
                      <a:pt x="0" y="4"/>
                      <a:pt x="0" y="9"/>
                    </a:cubicBezTo>
                    <a:cubicBezTo>
                      <a:pt x="0" y="14"/>
                      <a:pt x="4" y="18"/>
                      <a:pt x="9" y="18"/>
                    </a:cubicBezTo>
                    <a:cubicBezTo>
                      <a:pt x="14" y="18"/>
                      <a:pt x="18" y="14"/>
                      <a:pt x="18" y="9"/>
                    </a:cubicBezTo>
                    <a:moveTo>
                      <a:pt x="16" y="9"/>
                    </a:moveTo>
                    <a:cubicBezTo>
                      <a:pt x="16" y="13"/>
                      <a:pt x="13" y="16"/>
                      <a:pt x="9" y="16"/>
                    </a:cubicBezTo>
                    <a:cubicBezTo>
                      <a:pt x="6" y="16"/>
                      <a:pt x="3" y="13"/>
                      <a:pt x="3" y="9"/>
                    </a:cubicBezTo>
                    <a:cubicBezTo>
                      <a:pt x="3" y="5"/>
                      <a:pt x="6" y="2"/>
                      <a:pt x="9" y="2"/>
                    </a:cubicBezTo>
                    <a:cubicBezTo>
                      <a:pt x="13" y="2"/>
                      <a:pt x="16" y="5"/>
                      <a:pt x="16" y="9"/>
                    </a:cubicBezTo>
                  </a:path>
                </a:pathLst>
              </a:custGeom>
              <a:solidFill>
                <a:srgbClr val="C5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6" name="Freeform 1138"/>
              <p:cNvSpPr>
                <a:spLocks/>
              </p:cNvSpPr>
              <p:nvPr/>
            </p:nvSpPr>
            <p:spPr bwMode="auto">
              <a:xfrm>
                <a:off x="1254" y="2544"/>
                <a:ext cx="95" cy="100"/>
              </a:xfrm>
              <a:custGeom>
                <a:avLst/>
                <a:gdLst>
                  <a:gd name="T0" fmla="*/ 15 w 15"/>
                  <a:gd name="T1" fmla="*/ 8 h 16"/>
                  <a:gd name="T2" fmla="*/ 7 w 15"/>
                  <a:gd name="T3" fmla="*/ 0 h 16"/>
                  <a:gd name="T4" fmla="*/ 0 w 15"/>
                  <a:gd name="T5" fmla="*/ 8 h 16"/>
                  <a:gd name="T6" fmla="*/ 7 w 15"/>
                  <a:gd name="T7" fmla="*/ 16 h 16"/>
                  <a:gd name="T8" fmla="*/ 15 w 15"/>
                  <a:gd name="T9" fmla="*/ 8 h 16"/>
                  <a:gd name="T10" fmla="*/ 13 w 15"/>
                  <a:gd name="T11" fmla="*/ 8 h 16"/>
                  <a:gd name="T12" fmla="*/ 7 w 15"/>
                  <a:gd name="T13" fmla="*/ 13 h 16"/>
                  <a:gd name="T14" fmla="*/ 2 w 15"/>
                  <a:gd name="T15" fmla="*/ 8 h 16"/>
                  <a:gd name="T16" fmla="*/ 7 w 15"/>
                  <a:gd name="T17" fmla="*/ 2 h 16"/>
                  <a:gd name="T18" fmla="*/ 13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5" y="8"/>
                    </a:moveTo>
                    <a:cubicBezTo>
                      <a:pt x="15" y="4"/>
                      <a:pt x="11" y="0"/>
                      <a:pt x="7" y="0"/>
                    </a:cubicBezTo>
                    <a:cubicBezTo>
                      <a:pt x="3" y="0"/>
                      <a:pt x="0" y="4"/>
                      <a:pt x="0" y="8"/>
                    </a:cubicBezTo>
                    <a:cubicBezTo>
                      <a:pt x="0" y="12"/>
                      <a:pt x="3" y="16"/>
                      <a:pt x="7" y="16"/>
                    </a:cubicBezTo>
                    <a:cubicBezTo>
                      <a:pt x="11" y="16"/>
                      <a:pt x="15" y="12"/>
                      <a:pt x="15" y="8"/>
                    </a:cubicBezTo>
                    <a:moveTo>
                      <a:pt x="13" y="8"/>
                    </a:moveTo>
                    <a:cubicBezTo>
                      <a:pt x="13" y="11"/>
                      <a:pt x="10" y="13"/>
                      <a:pt x="7" y="13"/>
                    </a:cubicBezTo>
                    <a:cubicBezTo>
                      <a:pt x="4" y="13"/>
                      <a:pt x="2" y="11"/>
                      <a:pt x="2" y="8"/>
                    </a:cubicBezTo>
                    <a:cubicBezTo>
                      <a:pt x="2" y="5"/>
                      <a:pt x="4" y="2"/>
                      <a:pt x="7" y="2"/>
                    </a:cubicBezTo>
                    <a:cubicBezTo>
                      <a:pt x="10" y="2"/>
                      <a:pt x="13" y="5"/>
                      <a:pt x="13" y="8"/>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7" name="Freeform 1139"/>
              <p:cNvSpPr>
                <a:spLocks/>
              </p:cNvSpPr>
              <p:nvPr/>
            </p:nvSpPr>
            <p:spPr bwMode="auto">
              <a:xfrm>
                <a:off x="1261" y="2550"/>
                <a:ext cx="82" cy="88"/>
              </a:xfrm>
              <a:custGeom>
                <a:avLst/>
                <a:gdLst>
                  <a:gd name="T0" fmla="*/ 13 w 13"/>
                  <a:gd name="T1" fmla="*/ 7 h 14"/>
                  <a:gd name="T2" fmla="*/ 6 w 13"/>
                  <a:gd name="T3" fmla="*/ 0 h 14"/>
                  <a:gd name="T4" fmla="*/ 0 w 13"/>
                  <a:gd name="T5" fmla="*/ 7 h 14"/>
                  <a:gd name="T6" fmla="*/ 6 w 13"/>
                  <a:gd name="T7" fmla="*/ 14 h 14"/>
                  <a:gd name="T8" fmla="*/ 13 w 13"/>
                  <a:gd name="T9" fmla="*/ 7 h 14"/>
                  <a:gd name="T10" fmla="*/ 11 w 13"/>
                  <a:gd name="T11" fmla="*/ 7 h 14"/>
                  <a:gd name="T12" fmla="*/ 6 w 13"/>
                  <a:gd name="T13" fmla="*/ 11 h 14"/>
                  <a:gd name="T14" fmla="*/ 2 w 13"/>
                  <a:gd name="T15" fmla="*/ 7 h 14"/>
                  <a:gd name="T16" fmla="*/ 6 w 13"/>
                  <a:gd name="T17" fmla="*/ 3 h 14"/>
                  <a:gd name="T18" fmla="*/ 11 w 13"/>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13" y="7"/>
                    </a:moveTo>
                    <a:cubicBezTo>
                      <a:pt x="13" y="3"/>
                      <a:pt x="10" y="0"/>
                      <a:pt x="6" y="0"/>
                    </a:cubicBezTo>
                    <a:cubicBezTo>
                      <a:pt x="3" y="0"/>
                      <a:pt x="0" y="3"/>
                      <a:pt x="0" y="7"/>
                    </a:cubicBezTo>
                    <a:cubicBezTo>
                      <a:pt x="0" y="11"/>
                      <a:pt x="3" y="14"/>
                      <a:pt x="6" y="14"/>
                    </a:cubicBezTo>
                    <a:cubicBezTo>
                      <a:pt x="10" y="14"/>
                      <a:pt x="13" y="11"/>
                      <a:pt x="13" y="7"/>
                    </a:cubicBezTo>
                    <a:moveTo>
                      <a:pt x="11" y="7"/>
                    </a:moveTo>
                    <a:cubicBezTo>
                      <a:pt x="11" y="9"/>
                      <a:pt x="9" y="11"/>
                      <a:pt x="6" y="11"/>
                    </a:cubicBezTo>
                    <a:cubicBezTo>
                      <a:pt x="4" y="11"/>
                      <a:pt x="2" y="9"/>
                      <a:pt x="2" y="7"/>
                    </a:cubicBezTo>
                    <a:cubicBezTo>
                      <a:pt x="2" y="5"/>
                      <a:pt x="4" y="3"/>
                      <a:pt x="6" y="3"/>
                    </a:cubicBezTo>
                    <a:cubicBezTo>
                      <a:pt x="9" y="3"/>
                      <a:pt x="11" y="5"/>
                      <a:pt x="11" y="7"/>
                    </a:cubicBezTo>
                  </a:path>
                </a:pathLst>
              </a:custGeom>
              <a:solidFill>
                <a:srgbClr val="C9C9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8" name="Freeform 1140"/>
              <p:cNvSpPr>
                <a:spLocks/>
              </p:cNvSpPr>
              <p:nvPr/>
            </p:nvSpPr>
            <p:spPr bwMode="auto">
              <a:xfrm>
                <a:off x="1267" y="2556"/>
                <a:ext cx="70" cy="70"/>
              </a:xfrm>
              <a:custGeom>
                <a:avLst/>
                <a:gdLst>
                  <a:gd name="T0" fmla="*/ 11 w 11"/>
                  <a:gd name="T1" fmla="*/ 6 h 11"/>
                  <a:gd name="T2" fmla="*/ 5 w 11"/>
                  <a:gd name="T3" fmla="*/ 0 h 11"/>
                  <a:gd name="T4" fmla="*/ 0 w 11"/>
                  <a:gd name="T5" fmla="*/ 6 h 11"/>
                  <a:gd name="T6" fmla="*/ 5 w 11"/>
                  <a:gd name="T7" fmla="*/ 11 h 11"/>
                  <a:gd name="T8" fmla="*/ 11 w 11"/>
                  <a:gd name="T9" fmla="*/ 6 h 11"/>
                  <a:gd name="T10" fmla="*/ 9 w 11"/>
                  <a:gd name="T11" fmla="*/ 6 h 11"/>
                  <a:gd name="T12" fmla="*/ 5 w 11"/>
                  <a:gd name="T13" fmla="*/ 9 h 11"/>
                  <a:gd name="T14" fmla="*/ 2 w 11"/>
                  <a:gd name="T15" fmla="*/ 6 h 11"/>
                  <a:gd name="T16" fmla="*/ 5 w 11"/>
                  <a:gd name="T17" fmla="*/ 3 h 11"/>
                  <a:gd name="T18" fmla="*/ 9 w 11"/>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6"/>
                    </a:moveTo>
                    <a:cubicBezTo>
                      <a:pt x="11" y="3"/>
                      <a:pt x="8" y="0"/>
                      <a:pt x="5" y="0"/>
                    </a:cubicBezTo>
                    <a:cubicBezTo>
                      <a:pt x="2" y="0"/>
                      <a:pt x="0" y="3"/>
                      <a:pt x="0" y="6"/>
                    </a:cubicBezTo>
                    <a:cubicBezTo>
                      <a:pt x="0" y="9"/>
                      <a:pt x="2" y="11"/>
                      <a:pt x="5" y="11"/>
                    </a:cubicBezTo>
                    <a:cubicBezTo>
                      <a:pt x="8" y="11"/>
                      <a:pt x="11" y="9"/>
                      <a:pt x="11" y="6"/>
                    </a:cubicBezTo>
                    <a:moveTo>
                      <a:pt x="9" y="6"/>
                    </a:moveTo>
                    <a:cubicBezTo>
                      <a:pt x="9" y="8"/>
                      <a:pt x="7" y="9"/>
                      <a:pt x="5" y="9"/>
                    </a:cubicBezTo>
                    <a:cubicBezTo>
                      <a:pt x="3" y="9"/>
                      <a:pt x="2" y="8"/>
                      <a:pt x="2" y="6"/>
                    </a:cubicBezTo>
                    <a:cubicBezTo>
                      <a:pt x="2" y="4"/>
                      <a:pt x="3" y="3"/>
                      <a:pt x="5" y="3"/>
                    </a:cubicBezTo>
                    <a:cubicBezTo>
                      <a:pt x="7" y="3"/>
                      <a:pt x="9" y="4"/>
                      <a:pt x="9" y="6"/>
                    </a:cubicBezTo>
                  </a:path>
                </a:pathLst>
              </a:custGeom>
              <a:solidFill>
                <a:srgbClr val="CBCB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09" name="Freeform 1141"/>
              <p:cNvSpPr>
                <a:spLocks/>
              </p:cNvSpPr>
              <p:nvPr/>
            </p:nvSpPr>
            <p:spPr bwMode="auto">
              <a:xfrm>
                <a:off x="1273" y="2569"/>
                <a:ext cx="57" cy="50"/>
              </a:xfrm>
              <a:custGeom>
                <a:avLst/>
                <a:gdLst>
                  <a:gd name="T0" fmla="*/ 9 w 9"/>
                  <a:gd name="T1" fmla="*/ 4 h 8"/>
                  <a:gd name="T2" fmla="*/ 4 w 9"/>
                  <a:gd name="T3" fmla="*/ 0 h 8"/>
                  <a:gd name="T4" fmla="*/ 0 w 9"/>
                  <a:gd name="T5" fmla="*/ 4 h 8"/>
                  <a:gd name="T6" fmla="*/ 4 w 9"/>
                  <a:gd name="T7" fmla="*/ 8 h 8"/>
                  <a:gd name="T8" fmla="*/ 9 w 9"/>
                  <a:gd name="T9" fmla="*/ 4 h 8"/>
                  <a:gd name="T10" fmla="*/ 6 w 9"/>
                  <a:gd name="T11" fmla="*/ 4 h 8"/>
                  <a:gd name="T12" fmla="*/ 4 w 9"/>
                  <a:gd name="T13" fmla="*/ 6 h 8"/>
                  <a:gd name="T14" fmla="*/ 2 w 9"/>
                  <a:gd name="T15" fmla="*/ 4 h 8"/>
                  <a:gd name="T16" fmla="*/ 4 w 9"/>
                  <a:gd name="T17" fmla="*/ 2 h 8"/>
                  <a:gd name="T18" fmla="*/ 6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9" y="4"/>
                    </a:moveTo>
                    <a:cubicBezTo>
                      <a:pt x="9" y="2"/>
                      <a:pt x="7" y="0"/>
                      <a:pt x="4" y="0"/>
                    </a:cubicBezTo>
                    <a:cubicBezTo>
                      <a:pt x="2" y="0"/>
                      <a:pt x="0" y="2"/>
                      <a:pt x="0" y="4"/>
                    </a:cubicBezTo>
                    <a:cubicBezTo>
                      <a:pt x="0" y="6"/>
                      <a:pt x="2" y="8"/>
                      <a:pt x="4" y="8"/>
                    </a:cubicBezTo>
                    <a:cubicBezTo>
                      <a:pt x="7" y="8"/>
                      <a:pt x="9" y="6"/>
                      <a:pt x="9" y="4"/>
                    </a:cubicBezTo>
                    <a:moveTo>
                      <a:pt x="6" y="4"/>
                    </a:moveTo>
                    <a:cubicBezTo>
                      <a:pt x="6" y="5"/>
                      <a:pt x="5" y="6"/>
                      <a:pt x="4" y="6"/>
                    </a:cubicBezTo>
                    <a:cubicBezTo>
                      <a:pt x="3" y="6"/>
                      <a:pt x="2" y="5"/>
                      <a:pt x="2" y="4"/>
                    </a:cubicBezTo>
                    <a:cubicBezTo>
                      <a:pt x="2" y="3"/>
                      <a:pt x="3" y="2"/>
                      <a:pt x="4" y="2"/>
                    </a:cubicBezTo>
                    <a:cubicBezTo>
                      <a:pt x="5" y="2"/>
                      <a:pt x="6" y="3"/>
                      <a:pt x="6" y="4"/>
                    </a:cubicBezTo>
                  </a:path>
                </a:pathLst>
              </a:custGeom>
              <a:solidFill>
                <a:srgbClr val="CE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0" name="Oval 1142"/>
              <p:cNvSpPr>
                <a:spLocks noChangeArrowheads="1"/>
              </p:cNvSpPr>
              <p:nvPr/>
            </p:nvSpPr>
            <p:spPr bwMode="auto">
              <a:xfrm>
                <a:off x="1280" y="2575"/>
                <a:ext cx="44" cy="38"/>
              </a:xfrm>
              <a:prstGeom prst="ellipse">
                <a:avLst/>
              </a:pr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1" name="Oval 1143"/>
              <p:cNvSpPr>
                <a:spLocks noChangeArrowheads="1"/>
              </p:cNvSpPr>
              <p:nvPr/>
            </p:nvSpPr>
            <p:spPr bwMode="auto">
              <a:xfrm>
                <a:off x="1286" y="2581"/>
                <a:ext cx="25" cy="26"/>
              </a:xfrm>
              <a:prstGeom prst="ellipse">
                <a:avLst/>
              </a:prstGeom>
              <a:solidFill>
                <a:srgbClr val="D4D4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2" name="Oval 1144"/>
              <p:cNvSpPr>
                <a:spLocks noChangeArrowheads="1"/>
              </p:cNvSpPr>
              <p:nvPr/>
            </p:nvSpPr>
            <p:spPr bwMode="auto">
              <a:xfrm>
                <a:off x="1292" y="2588"/>
                <a:ext cx="13" cy="12"/>
              </a:xfrm>
              <a:prstGeom prst="ellipse">
                <a:avLst/>
              </a:pr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3" name="Oval 1145"/>
              <p:cNvSpPr>
                <a:spLocks noChangeArrowheads="1"/>
              </p:cNvSpPr>
              <p:nvPr/>
            </p:nvSpPr>
            <p:spPr bwMode="auto">
              <a:xfrm>
                <a:off x="1273" y="2569"/>
                <a:ext cx="70" cy="69"/>
              </a:xfrm>
              <a:prstGeom prst="ellipse">
                <a:avLst/>
              </a:prstGeom>
              <a:solidFill>
                <a:srgbClr val="FFFFFF"/>
              </a:solidFill>
              <a:ln w="0">
                <a:solidFill>
                  <a:srgbClr val="25221E"/>
                </a:solidFill>
                <a:round/>
                <a:headEnd/>
                <a:tailEnd/>
              </a:ln>
            </p:spPr>
            <p:txBody>
              <a:bodyPr/>
              <a:lstStyle/>
              <a:p>
                <a:endParaRPr lang="en-US"/>
              </a:p>
            </p:txBody>
          </p:sp>
          <p:sp>
            <p:nvSpPr>
              <p:cNvPr id="443514" name="Freeform 1146"/>
              <p:cNvSpPr>
                <a:spLocks/>
              </p:cNvSpPr>
              <p:nvPr/>
            </p:nvSpPr>
            <p:spPr bwMode="auto">
              <a:xfrm>
                <a:off x="1242" y="2045"/>
                <a:ext cx="120" cy="120"/>
              </a:xfrm>
              <a:custGeom>
                <a:avLst/>
                <a:gdLst>
                  <a:gd name="T0" fmla="*/ 19 w 19"/>
                  <a:gd name="T1" fmla="*/ 10 h 19"/>
                  <a:gd name="T2" fmla="*/ 10 w 19"/>
                  <a:gd name="T3" fmla="*/ 0 h 19"/>
                  <a:gd name="T4" fmla="*/ 0 w 19"/>
                  <a:gd name="T5" fmla="*/ 10 h 19"/>
                  <a:gd name="T6" fmla="*/ 10 w 19"/>
                  <a:gd name="T7" fmla="*/ 19 h 19"/>
                  <a:gd name="T8" fmla="*/ 19 w 19"/>
                  <a:gd name="T9" fmla="*/ 10 h 19"/>
                  <a:gd name="T10" fmla="*/ 17 w 19"/>
                  <a:gd name="T11" fmla="*/ 10 h 19"/>
                  <a:gd name="T12" fmla="*/ 10 w 19"/>
                  <a:gd name="T13" fmla="*/ 17 h 19"/>
                  <a:gd name="T14" fmla="*/ 2 w 19"/>
                  <a:gd name="T15" fmla="*/ 10 h 19"/>
                  <a:gd name="T16" fmla="*/ 10 w 19"/>
                  <a:gd name="T17" fmla="*/ 2 h 19"/>
                  <a:gd name="T18" fmla="*/ 17 w 19"/>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9" y="10"/>
                    </a:moveTo>
                    <a:cubicBezTo>
                      <a:pt x="19" y="4"/>
                      <a:pt x="15" y="0"/>
                      <a:pt x="10" y="0"/>
                    </a:cubicBezTo>
                    <a:cubicBezTo>
                      <a:pt x="4" y="0"/>
                      <a:pt x="0" y="4"/>
                      <a:pt x="0" y="10"/>
                    </a:cubicBezTo>
                    <a:cubicBezTo>
                      <a:pt x="0" y="15"/>
                      <a:pt x="4" y="19"/>
                      <a:pt x="10" y="19"/>
                    </a:cubicBezTo>
                    <a:cubicBezTo>
                      <a:pt x="15" y="19"/>
                      <a:pt x="19" y="15"/>
                      <a:pt x="19" y="10"/>
                    </a:cubicBezTo>
                    <a:moveTo>
                      <a:pt x="17" y="10"/>
                    </a:moveTo>
                    <a:cubicBezTo>
                      <a:pt x="17" y="14"/>
                      <a:pt x="14" y="17"/>
                      <a:pt x="10" y="17"/>
                    </a:cubicBezTo>
                    <a:cubicBezTo>
                      <a:pt x="6" y="17"/>
                      <a:pt x="2" y="14"/>
                      <a:pt x="2" y="10"/>
                    </a:cubicBezTo>
                    <a:cubicBezTo>
                      <a:pt x="2" y="5"/>
                      <a:pt x="6" y="2"/>
                      <a:pt x="10" y="2"/>
                    </a:cubicBezTo>
                    <a:cubicBezTo>
                      <a:pt x="14" y="2"/>
                      <a:pt x="17" y="5"/>
                      <a:pt x="17" y="10"/>
                    </a:cubicBezTo>
                  </a:path>
                </a:pathLst>
              </a:custGeom>
              <a:solidFill>
                <a:srgbClr val="C2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5" name="Freeform 1147"/>
              <p:cNvSpPr>
                <a:spLocks/>
              </p:cNvSpPr>
              <p:nvPr/>
            </p:nvSpPr>
            <p:spPr bwMode="auto">
              <a:xfrm>
                <a:off x="1248" y="2051"/>
                <a:ext cx="107" cy="108"/>
              </a:xfrm>
              <a:custGeom>
                <a:avLst/>
                <a:gdLst>
                  <a:gd name="T0" fmla="*/ 17 w 17"/>
                  <a:gd name="T1" fmla="*/ 9 h 17"/>
                  <a:gd name="T2" fmla="*/ 9 w 17"/>
                  <a:gd name="T3" fmla="*/ 0 h 17"/>
                  <a:gd name="T4" fmla="*/ 0 w 17"/>
                  <a:gd name="T5" fmla="*/ 9 h 17"/>
                  <a:gd name="T6" fmla="*/ 9 w 17"/>
                  <a:gd name="T7" fmla="*/ 17 h 17"/>
                  <a:gd name="T8" fmla="*/ 17 w 17"/>
                  <a:gd name="T9" fmla="*/ 9 h 17"/>
                  <a:gd name="T10" fmla="*/ 15 w 17"/>
                  <a:gd name="T11" fmla="*/ 9 h 17"/>
                  <a:gd name="T12" fmla="*/ 9 w 17"/>
                  <a:gd name="T13" fmla="*/ 15 h 17"/>
                  <a:gd name="T14" fmla="*/ 2 w 17"/>
                  <a:gd name="T15" fmla="*/ 9 h 17"/>
                  <a:gd name="T16" fmla="*/ 9 w 17"/>
                  <a:gd name="T17" fmla="*/ 2 h 17"/>
                  <a:gd name="T18" fmla="*/ 15 w 17"/>
                  <a:gd name="T1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7" y="9"/>
                    </a:moveTo>
                    <a:cubicBezTo>
                      <a:pt x="17" y="4"/>
                      <a:pt x="13" y="0"/>
                      <a:pt x="9" y="0"/>
                    </a:cubicBezTo>
                    <a:cubicBezTo>
                      <a:pt x="4" y="0"/>
                      <a:pt x="0" y="4"/>
                      <a:pt x="0" y="9"/>
                    </a:cubicBezTo>
                    <a:cubicBezTo>
                      <a:pt x="0" y="13"/>
                      <a:pt x="4" y="17"/>
                      <a:pt x="9" y="17"/>
                    </a:cubicBezTo>
                    <a:cubicBezTo>
                      <a:pt x="13" y="17"/>
                      <a:pt x="17" y="13"/>
                      <a:pt x="17" y="9"/>
                    </a:cubicBezTo>
                    <a:moveTo>
                      <a:pt x="15" y="9"/>
                    </a:moveTo>
                    <a:cubicBezTo>
                      <a:pt x="15" y="12"/>
                      <a:pt x="12" y="15"/>
                      <a:pt x="9" y="15"/>
                    </a:cubicBezTo>
                    <a:cubicBezTo>
                      <a:pt x="5" y="15"/>
                      <a:pt x="2" y="12"/>
                      <a:pt x="2" y="9"/>
                    </a:cubicBezTo>
                    <a:cubicBezTo>
                      <a:pt x="2" y="5"/>
                      <a:pt x="5" y="2"/>
                      <a:pt x="9" y="2"/>
                    </a:cubicBezTo>
                    <a:cubicBezTo>
                      <a:pt x="12" y="2"/>
                      <a:pt x="15" y="5"/>
                      <a:pt x="15" y="9"/>
                    </a:cubicBezTo>
                  </a:path>
                </a:pathLst>
              </a:custGeom>
              <a:solidFill>
                <a:srgbClr val="C5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6" name="Freeform 1148"/>
              <p:cNvSpPr>
                <a:spLocks/>
              </p:cNvSpPr>
              <p:nvPr/>
            </p:nvSpPr>
            <p:spPr bwMode="auto">
              <a:xfrm>
                <a:off x="1254" y="2058"/>
                <a:ext cx="95" cy="94"/>
              </a:xfrm>
              <a:custGeom>
                <a:avLst/>
                <a:gdLst>
                  <a:gd name="T0" fmla="*/ 15 w 15"/>
                  <a:gd name="T1" fmla="*/ 8 h 15"/>
                  <a:gd name="T2" fmla="*/ 8 w 15"/>
                  <a:gd name="T3" fmla="*/ 0 h 15"/>
                  <a:gd name="T4" fmla="*/ 0 w 15"/>
                  <a:gd name="T5" fmla="*/ 8 h 15"/>
                  <a:gd name="T6" fmla="*/ 8 w 15"/>
                  <a:gd name="T7" fmla="*/ 15 h 15"/>
                  <a:gd name="T8" fmla="*/ 15 w 15"/>
                  <a:gd name="T9" fmla="*/ 8 h 15"/>
                  <a:gd name="T10" fmla="*/ 13 w 15"/>
                  <a:gd name="T11" fmla="*/ 8 h 15"/>
                  <a:gd name="T12" fmla="*/ 8 w 15"/>
                  <a:gd name="T13" fmla="*/ 13 h 15"/>
                  <a:gd name="T14" fmla="*/ 2 w 15"/>
                  <a:gd name="T15" fmla="*/ 8 h 15"/>
                  <a:gd name="T16" fmla="*/ 8 w 15"/>
                  <a:gd name="T17" fmla="*/ 2 h 15"/>
                  <a:gd name="T18" fmla="*/ 13 w 15"/>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5" y="8"/>
                    </a:moveTo>
                    <a:cubicBezTo>
                      <a:pt x="15" y="3"/>
                      <a:pt x="12" y="0"/>
                      <a:pt x="8" y="0"/>
                    </a:cubicBezTo>
                    <a:cubicBezTo>
                      <a:pt x="4" y="0"/>
                      <a:pt x="0" y="3"/>
                      <a:pt x="0" y="8"/>
                    </a:cubicBezTo>
                    <a:cubicBezTo>
                      <a:pt x="0" y="12"/>
                      <a:pt x="4" y="15"/>
                      <a:pt x="8" y="15"/>
                    </a:cubicBezTo>
                    <a:cubicBezTo>
                      <a:pt x="12" y="15"/>
                      <a:pt x="15" y="12"/>
                      <a:pt x="15" y="8"/>
                    </a:cubicBezTo>
                    <a:moveTo>
                      <a:pt x="13" y="8"/>
                    </a:moveTo>
                    <a:cubicBezTo>
                      <a:pt x="13" y="10"/>
                      <a:pt x="11" y="13"/>
                      <a:pt x="8" y="13"/>
                    </a:cubicBezTo>
                    <a:cubicBezTo>
                      <a:pt x="5" y="13"/>
                      <a:pt x="2" y="10"/>
                      <a:pt x="2" y="8"/>
                    </a:cubicBezTo>
                    <a:cubicBezTo>
                      <a:pt x="2" y="5"/>
                      <a:pt x="5" y="2"/>
                      <a:pt x="8" y="2"/>
                    </a:cubicBezTo>
                    <a:cubicBezTo>
                      <a:pt x="11" y="2"/>
                      <a:pt x="13" y="5"/>
                      <a:pt x="13" y="8"/>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7" name="Freeform 1149"/>
              <p:cNvSpPr>
                <a:spLocks/>
              </p:cNvSpPr>
              <p:nvPr/>
            </p:nvSpPr>
            <p:spPr bwMode="auto">
              <a:xfrm>
                <a:off x="1261" y="2064"/>
                <a:ext cx="82" cy="82"/>
              </a:xfrm>
              <a:custGeom>
                <a:avLst/>
                <a:gdLst>
                  <a:gd name="T0" fmla="*/ 13 w 13"/>
                  <a:gd name="T1" fmla="*/ 7 h 13"/>
                  <a:gd name="T2" fmla="*/ 7 w 13"/>
                  <a:gd name="T3" fmla="*/ 0 h 13"/>
                  <a:gd name="T4" fmla="*/ 0 w 13"/>
                  <a:gd name="T5" fmla="*/ 7 h 13"/>
                  <a:gd name="T6" fmla="*/ 7 w 13"/>
                  <a:gd name="T7" fmla="*/ 13 h 13"/>
                  <a:gd name="T8" fmla="*/ 13 w 13"/>
                  <a:gd name="T9" fmla="*/ 7 h 13"/>
                  <a:gd name="T10" fmla="*/ 11 w 13"/>
                  <a:gd name="T11" fmla="*/ 7 h 13"/>
                  <a:gd name="T12" fmla="*/ 7 w 13"/>
                  <a:gd name="T13" fmla="*/ 11 h 13"/>
                  <a:gd name="T14" fmla="*/ 2 w 13"/>
                  <a:gd name="T15" fmla="*/ 7 h 13"/>
                  <a:gd name="T16" fmla="*/ 7 w 13"/>
                  <a:gd name="T17" fmla="*/ 2 h 13"/>
                  <a:gd name="T18" fmla="*/ 11 w 1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3" y="7"/>
                    </a:moveTo>
                    <a:cubicBezTo>
                      <a:pt x="13" y="3"/>
                      <a:pt x="10" y="0"/>
                      <a:pt x="7" y="0"/>
                    </a:cubicBezTo>
                    <a:cubicBezTo>
                      <a:pt x="3" y="0"/>
                      <a:pt x="0" y="3"/>
                      <a:pt x="0" y="7"/>
                    </a:cubicBezTo>
                    <a:cubicBezTo>
                      <a:pt x="0" y="10"/>
                      <a:pt x="3" y="13"/>
                      <a:pt x="7" y="13"/>
                    </a:cubicBezTo>
                    <a:cubicBezTo>
                      <a:pt x="10" y="13"/>
                      <a:pt x="13" y="10"/>
                      <a:pt x="13" y="7"/>
                    </a:cubicBezTo>
                    <a:moveTo>
                      <a:pt x="11" y="7"/>
                    </a:moveTo>
                    <a:cubicBezTo>
                      <a:pt x="11" y="9"/>
                      <a:pt x="9" y="11"/>
                      <a:pt x="7" y="11"/>
                    </a:cubicBezTo>
                    <a:cubicBezTo>
                      <a:pt x="4" y="11"/>
                      <a:pt x="2" y="9"/>
                      <a:pt x="2" y="7"/>
                    </a:cubicBezTo>
                    <a:cubicBezTo>
                      <a:pt x="2" y="4"/>
                      <a:pt x="4" y="2"/>
                      <a:pt x="7" y="2"/>
                    </a:cubicBezTo>
                    <a:cubicBezTo>
                      <a:pt x="9" y="2"/>
                      <a:pt x="11" y="4"/>
                      <a:pt x="11" y="7"/>
                    </a:cubicBezTo>
                  </a:path>
                </a:pathLst>
              </a:custGeom>
              <a:solidFill>
                <a:srgbClr val="C9C9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8" name="Freeform 1150"/>
              <p:cNvSpPr>
                <a:spLocks/>
              </p:cNvSpPr>
              <p:nvPr/>
            </p:nvSpPr>
            <p:spPr bwMode="auto">
              <a:xfrm>
                <a:off x="1267" y="2070"/>
                <a:ext cx="70" cy="70"/>
              </a:xfrm>
              <a:custGeom>
                <a:avLst/>
                <a:gdLst>
                  <a:gd name="T0" fmla="*/ 11 w 11"/>
                  <a:gd name="T1" fmla="*/ 6 h 11"/>
                  <a:gd name="T2" fmla="*/ 6 w 11"/>
                  <a:gd name="T3" fmla="*/ 0 h 11"/>
                  <a:gd name="T4" fmla="*/ 0 w 11"/>
                  <a:gd name="T5" fmla="*/ 6 h 11"/>
                  <a:gd name="T6" fmla="*/ 6 w 11"/>
                  <a:gd name="T7" fmla="*/ 11 h 11"/>
                  <a:gd name="T8" fmla="*/ 11 w 11"/>
                  <a:gd name="T9" fmla="*/ 6 h 11"/>
                  <a:gd name="T10" fmla="*/ 9 w 11"/>
                  <a:gd name="T11" fmla="*/ 6 h 11"/>
                  <a:gd name="T12" fmla="*/ 6 w 11"/>
                  <a:gd name="T13" fmla="*/ 9 h 11"/>
                  <a:gd name="T14" fmla="*/ 2 w 11"/>
                  <a:gd name="T15" fmla="*/ 6 h 11"/>
                  <a:gd name="T16" fmla="*/ 6 w 11"/>
                  <a:gd name="T17" fmla="*/ 2 h 11"/>
                  <a:gd name="T18" fmla="*/ 9 w 11"/>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6"/>
                    </a:moveTo>
                    <a:cubicBezTo>
                      <a:pt x="11" y="3"/>
                      <a:pt x="9" y="0"/>
                      <a:pt x="6" y="0"/>
                    </a:cubicBezTo>
                    <a:cubicBezTo>
                      <a:pt x="3" y="0"/>
                      <a:pt x="0" y="3"/>
                      <a:pt x="0" y="6"/>
                    </a:cubicBezTo>
                    <a:cubicBezTo>
                      <a:pt x="0" y="8"/>
                      <a:pt x="3" y="11"/>
                      <a:pt x="6" y="11"/>
                    </a:cubicBezTo>
                    <a:cubicBezTo>
                      <a:pt x="9" y="11"/>
                      <a:pt x="11" y="8"/>
                      <a:pt x="11" y="6"/>
                    </a:cubicBezTo>
                    <a:moveTo>
                      <a:pt x="9" y="6"/>
                    </a:moveTo>
                    <a:cubicBezTo>
                      <a:pt x="9" y="7"/>
                      <a:pt x="7" y="9"/>
                      <a:pt x="6" y="9"/>
                    </a:cubicBezTo>
                    <a:cubicBezTo>
                      <a:pt x="4" y="9"/>
                      <a:pt x="2" y="7"/>
                      <a:pt x="2" y="6"/>
                    </a:cubicBezTo>
                    <a:cubicBezTo>
                      <a:pt x="2" y="4"/>
                      <a:pt x="4" y="2"/>
                      <a:pt x="6" y="2"/>
                    </a:cubicBezTo>
                    <a:cubicBezTo>
                      <a:pt x="7" y="2"/>
                      <a:pt x="9" y="4"/>
                      <a:pt x="9" y="6"/>
                    </a:cubicBezTo>
                  </a:path>
                </a:pathLst>
              </a:custGeom>
              <a:solidFill>
                <a:srgbClr val="CBCB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9" name="Freeform 1151"/>
              <p:cNvSpPr>
                <a:spLocks/>
              </p:cNvSpPr>
              <p:nvPr/>
            </p:nvSpPr>
            <p:spPr bwMode="auto">
              <a:xfrm>
                <a:off x="1273" y="2076"/>
                <a:ext cx="57" cy="57"/>
              </a:xfrm>
              <a:custGeom>
                <a:avLst/>
                <a:gdLst>
                  <a:gd name="T0" fmla="*/ 9 w 9"/>
                  <a:gd name="T1" fmla="*/ 5 h 9"/>
                  <a:gd name="T2" fmla="*/ 5 w 9"/>
                  <a:gd name="T3" fmla="*/ 0 h 9"/>
                  <a:gd name="T4" fmla="*/ 0 w 9"/>
                  <a:gd name="T5" fmla="*/ 5 h 9"/>
                  <a:gd name="T6" fmla="*/ 5 w 9"/>
                  <a:gd name="T7" fmla="*/ 9 h 9"/>
                  <a:gd name="T8" fmla="*/ 9 w 9"/>
                  <a:gd name="T9" fmla="*/ 5 h 9"/>
                  <a:gd name="T10" fmla="*/ 7 w 9"/>
                  <a:gd name="T11" fmla="*/ 5 h 9"/>
                  <a:gd name="T12" fmla="*/ 5 w 9"/>
                  <a:gd name="T13" fmla="*/ 7 h 9"/>
                  <a:gd name="T14" fmla="*/ 3 w 9"/>
                  <a:gd name="T15" fmla="*/ 5 h 9"/>
                  <a:gd name="T16" fmla="*/ 5 w 9"/>
                  <a:gd name="T17" fmla="*/ 2 h 9"/>
                  <a:gd name="T18" fmla="*/ 7 w 9"/>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9" y="5"/>
                    </a:moveTo>
                    <a:cubicBezTo>
                      <a:pt x="9" y="2"/>
                      <a:pt x="7" y="0"/>
                      <a:pt x="5" y="0"/>
                    </a:cubicBezTo>
                    <a:cubicBezTo>
                      <a:pt x="2" y="0"/>
                      <a:pt x="0" y="2"/>
                      <a:pt x="0" y="5"/>
                    </a:cubicBezTo>
                    <a:cubicBezTo>
                      <a:pt x="0" y="7"/>
                      <a:pt x="2" y="9"/>
                      <a:pt x="5" y="9"/>
                    </a:cubicBezTo>
                    <a:cubicBezTo>
                      <a:pt x="7" y="9"/>
                      <a:pt x="9" y="7"/>
                      <a:pt x="9" y="5"/>
                    </a:cubicBezTo>
                    <a:moveTo>
                      <a:pt x="7" y="5"/>
                    </a:moveTo>
                    <a:cubicBezTo>
                      <a:pt x="7" y="6"/>
                      <a:pt x="6" y="7"/>
                      <a:pt x="5" y="7"/>
                    </a:cubicBezTo>
                    <a:cubicBezTo>
                      <a:pt x="3" y="7"/>
                      <a:pt x="3" y="6"/>
                      <a:pt x="3" y="5"/>
                    </a:cubicBezTo>
                    <a:cubicBezTo>
                      <a:pt x="3" y="3"/>
                      <a:pt x="3" y="2"/>
                      <a:pt x="5" y="2"/>
                    </a:cubicBezTo>
                    <a:cubicBezTo>
                      <a:pt x="6" y="2"/>
                      <a:pt x="7" y="3"/>
                      <a:pt x="7" y="5"/>
                    </a:cubicBezTo>
                  </a:path>
                </a:pathLst>
              </a:custGeom>
              <a:solidFill>
                <a:srgbClr val="CE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20" name="Freeform 1152"/>
              <p:cNvSpPr>
                <a:spLocks/>
              </p:cNvSpPr>
              <p:nvPr/>
            </p:nvSpPr>
            <p:spPr bwMode="auto">
              <a:xfrm>
                <a:off x="1280" y="2083"/>
                <a:ext cx="44" cy="44"/>
              </a:xfrm>
              <a:custGeom>
                <a:avLst/>
                <a:gdLst>
                  <a:gd name="T0" fmla="*/ 7 w 7"/>
                  <a:gd name="T1" fmla="*/ 4 h 7"/>
                  <a:gd name="T2" fmla="*/ 4 w 7"/>
                  <a:gd name="T3" fmla="*/ 0 h 7"/>
                  <a:gd name="T4" fmla="*/ 0 w 7"/>
                  <a:gd name="T5" fmla="*/ 4 h 7"/>
                  <a:gd name="T6" fmla="*/ 4 w 7"/>
                  <a:gd name="T7" fmla="*/ 7 h 7"/>
                  <a:gd name="T8" fmla="*/ 7 w 7"/>
                  <a:gd name="T9" fmla="*/ 4 h 7"/>
                  <a:gd name="T10" fmla="*/ 5 w 7"/>
                  <a:gd name="T11" fmla="*/ 4 h 7"/>
                  <a:gd name="T12" fmla="*/ 4 w 7"/>
                  <a:gd name="T13" fmla="*/ 5 h 7"/>
                  <a:gd name="T14" fmla="*/ 3 w 7"/>
                  <a:gd name="T15" fmla="*/ 4 h 7"/>
                  <a:gd name="T16" fmla="*/ 4 w 7"/>
                  <a:gd name="T17" fmla="*/ 2 h 7"/>
                  <a:gd name="T18" fmla="*/ 5 w 7"/>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7" y="4"/>
                    </a:moveTo>
                    <a:cubicBezTo>
                      <a:pt x="7" y="2"/>
                      <a:pt x="5" y="0"/>
                      <a:pt x="4" y="0"/>
                    </a:cubicBezTo>
                    <a:cubicBezTo>
                      <a:pt x="2" y="0"/>
                      <a:pt x="0" y="2"/>
                      <a:pt x="0" y="4"/>
                    </a:cubicBezTo>
                    <a:cubicBezTo>
                      <a:pt x="0" y="5"/>
                      <a:pt x="2" y="7"/>
                      <a:pt x="4" y="7"/>
                    </a:cubicBezTo>
                    <a:cubicBezTo>
                      <a:pt x="5" y="7"/>
                      <a:pt x="7" y="5"/>
                      <a:pt x="7" y="4"/>
                    </a:cubicBezTo>
                    <a:moveTo>
                      <a:pt x="5" y="4"/>
                    </a:moveTo>
                    <a:cubicBezTo>
                      <a:pt x="5" y="4"/>
                      <a:pt x="4" y="5"/>
                      <a:pt x="4" y="5"/>
                    </a:cubicBezTo>
                    <a:cubicBezTo>
                      <a:pt x="3" y="5"/>
                      <a:pt x="3" y="4"/>
                      <a:pt x="3" y="4"/>
                    </a:cubicBezTo>
                    <a:cubicBezTo>
                      <a:pt x="3" y="3"/>
                      <a:pt x="3" y="2"/>
                      <a:pt x="4" y="2"/>
                    </a:cubicBezTo>
                    <a:cubicBezTo>
                      <a:pt x="4" y="2"/>
                      <a:pt x="5" y="3"/>
                      <a:pt x="5" y="4"/>
                    </a:cubicBezTo>
                  </a:path>
                </a:pathLst>
              </a:custGeom>
              <a:solidFill>
                <a:srgbClr val="D0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21" name="Oval 1153"/>
              <p:cNvSpPr>
                <a:spLocks noChangeArrowheads="1"/>
              </p:cNvSpPr>
              <p:nvPr/>
            </p:nvSpPr>
            <p:spPr bwMode="auto">
              <a:xfrm>
                <a:off x="1292" y="2089"/>
                <a:ext cx="26" cy="32"/>
              </a:xfrm>
              <a:prstGeom prst="ellipse">
                <a:avLst/>
              </a:prstGeom>
              <a:solidFill>
                <a:srgbClr val="D4D4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22" name="Oval 1154"/>
              <p:cNvSpPr>
                <a:spLocks noChangeArrowheads="1"/>
              </p:cNvSpPr>
              <p:nvPr/>
            </p:nvSpPr>
            <p:spPr bwMode="auto">
              <a:xfrm>
                <a:off x="1299" y="2095"/>
                <a:ext cx="12" cy="19"/>
              </a:xfrm>
              <a:prstGeom prst="ellipse">
                <a:avLst/>
              </a:pr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23" name="Oval 1155"/>
              <p:cNvSpPr>
                <a:spLocks noChangeArrowheads="1"/>
              </p:cNvSpPr>
              <p:nvPr/>
            </p:nvSpPr>
            <p:spPr bwMode="auto">
              <a:xfrm>
                <a:off x="1273" y="2076"/>
                <a:ext cx="70" cy="76"/>
              </a:xfrm>
              <a:prstGeom prst="ellipse">
                <a:avLst/>
              </a:prstGeom>
              <a:solidFill>
                <a:srgbClr val="FFFFFF"/>
              </a:solidFill>
              <a:ln w="0">
                <a:solidFill>
                  <a:srgbClr val="25221E"/>
                </a:solidFill>
                <a:round/>
                <a:headEnd/>
                <a:tailEnd/>
              </a:ln>
            </p:spPr>
            <p:txBody>
              <a:bodyPr/>
              <a:lstStyle/>
              <a:p>
                <a:endParaRPr lang="en-US"/>
              </a:p>
            </p:txBody>
          </p:sp>
          <p:sp>
            <p:nvSpPr>
              <p:cNvPr id="443524" name="Freeform 1156"/>
              <p:cNvSpPr>
                <a:spLocks/>
              </p:cNvSpPr>
              <p:nvPr/>
            </p:nvSpPr>
            <p:spPr bwMode="auto">
              <a:xfrm>
                <a:off x="674" y="3187"/>
                <a:ext cx="694" cy="499"/>
              </a:xfrm>
              <a:custGeom>
                <a:avLst/>
                <a:gdLst>
                  <a:gd name="T0" fmla="*/ 0 w 110"/>
                  <a:gd name="T1" fmla="*/ 79 h 79"/>
                  <a:gd name="T2" fmla="*/ 74 w 110"/>
                  <a:gd name="T3" fmla="*/ 79 h 79"/>
                  <a:gd name="T4" fmla="*/ 100 w 110"/>
                  <a:gd name="T5" fmla="*/ 72 h 79"/>
                  <a:gd name="T6" fmla="*/ 110 w 110"/>
                  <a:gd name="T7" fmla="*/ 45 h 79"/>
                  <a:gd name="T8" fmla="*/ 110 w 110"/>
                  <a:gd name="T9" fmla="*/ 0 h 79"/>
                  <a:gd name="T10" fmla="*/ 92 w 110"/>
                  <a:gd name="T11" fmla="*/ 0 h 79"/>
                  <a:gd name="T12" fmla="*/ 92 w 110"/>
                  <a:gd name="T13" fmla="*/ 45 h 79"/>
                  <a:gd name="T14" fmla="*/ 87 w 110"/>
                  <a:gd name="T15" fmla="*/ 57 h 79"/>
                  <a:gd name="T16" fmla="*/ 74 w 110"/>
                  <a:gd name="T17" fmla="*/ 62 h 79"/>
                  <a:gd name="T18" fmla="*/ 1 w 110"/>
                  <a:gd name="T19" fmla="*/ 62 h 79"/>
                  <a:gd name="T20" fmla="*/ 0 w 11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9">
                    <a:moveTo>
                      <a:pt x="0" y="79"/>
                    </a:moveTo>
                    <a:lnTo>
                      <a:pt x="74" y="79"/>
                    </a:lnTo>
                    <a:cubicBezTo>
                      <a:pt x="85" y="79"/>
                      <a:pt x="90" y="79"/>
                      <a:pt x="100" y="72"/>
                    </a:cubicBezTo>
                    <a:cubicBezTo>
                      <a:pt x="107" y="62"/>
                      <a:pt x="109" y="62"/>
                      <a:pt x="110" y="45"/>
                    </a:cubicBezTo>
                    <a:lnTo>
                      <a:pt x="110" y="0"/>
                    </a:lnTo>
                    <a:lnTo>
                      <a:pt x="92" y="0"/>
                    </a:lnTo>
                    <a:lnTo>
                      <a:pt x="92" y="45"/>
                    </a:lnTo>
                    <a:cubicBezTo>
                      <a:pt x="91" y="49"/>
                      <a:pt x="90" y="53"/>
                      <a:pt x="87" y="57"/>
                    </a:cubicBezTo>
                    <a:cubicBezTo>
                      <a:pt x="83" y="59"/>
                      <a:pt x="79" y="62"/>
                      <a:pt x="74" y="62"/>
                    </a:cubicBezTo>
                    <a:lnTo>
                      <a:pt x="1" y="62"/>
                    </a:lnTo>
                    <a:lnTo>
                      <a:pt x="0" y="79"/>
                    </a:lnTo>
                  </a:path>
                </a:pathLst>
              </a:custGeom>
              <a:solidFill>
                <a:srgbClr val="4A90CD"/>
              </a:solidFill>
              <a:ln w="0">
                <a:solidFill>
                  <a:srgbClr val="25221E"/>
                </a:solidFill>
                <a:prstDash val="solid"/>
                <a:round/>
                <a:headEnd/>
                <a:tailEnd/>
              </a:ln>
            </p:spPr>
            <p:txBody>
              <a:bodyPr/>
              <a:lstStyle/>
              <a:p>
                <a:endParaRPr lang="en-US"/>
              </a:p>
            </p:txBody>
          </p:sp>
          <p:sp>
            <p:nvSpPr>
              <p:cNvPr id="443525" name="Oval 1157"/>
              <p:cNvSpPr>
                <a:spLocks noChangeArrowheads="1"/>
              </p:cNvSpPr>
              <p:nvPr/>
            </p:nvSpPr>
            <p:spPr bwMode="auto">
              <a:xfrm>
                <a:off x="1286" y="3351"/>
                <a:ext cx="19" cy="19"/>
              </a:xfrm>
              <a:prstGeom prst="ellipse">
                <a:avLst/>
              </a:prstGeom>
              <a:solidFill>
                <a:srgbClr val="FFFFFF"/>
              </a:solidFill>
              <a:ln w="0">
                <a:solidFill>
                  <a:srgbClr val="25221E"/>
                </a:solidFill>
                <a:round/>
                <a:headEnd/>
                <a:tailEnd/>
              </a:ln>
            </p:spPr>
            <p:txBody>
              <a:bodyPr/>
              <a:lstStyle/>
              <a:p>
                <a:endParaRPr lang="en-US"/>
              </a:p>
            </p:txBody>
          </p:sp>
          <p:sp>
            <p:nvSpPr>
              <p:cNvPr id="443526" name="Oval 1158"/>
              <p:cNvSpPr>
                <a:spLocks noChangeArrowheads="1"/>
              </p:cNvSpPr>
              <p:nvPr/>
            </p:nvSpPr>
            <p:spPr bwMode="auto">
              <a:xfrm>
                <a:off x="1292" y="3377"/>
                <a:ext cx="19" cy="25"/>
              </a:xfrm>
              <a:prstGeom prst="ellipse">
                <a:avLst/>
              </a:prstGeom>
              <a:solidFill>
                <a:srgbClr val="FFFFFF"/>
              </a:solidFill>
              <a:ln w="0">
                <a:solidFill>
                  <a:srgbClr val="25221E"/>
                </a:solidFill>
                <a:round/>
                <a:headEnd/>
                <a:tailEnd/>
              </a:ln>
            </p:spPr>
            <p:txBody>
              <a:bodyPr/>
              <a:lstStyle/>
              <a:p>
                <a:endParaRPr lang="en-US"/>
              </a:p>
            </p:txBody>
          </p:sp>
          <p:sp>
            <p:nvSpPr>
              <p:cNvPr id="443527" name="Oval 1159"/>
              <p:cNvSpPr>
                <a:spLocks noChangeArrowheads="1"/>
              </p:cNvSpPr>
              <p:nvPr/>
            </p:nvSpPr>
            <p:spPr bwMode="auto">
              <a:xfrm>
                <a:off x="1286" y="3313"/>
                <a:ext cx="19" cy="26"/>
              </a:xfrm>
              <a:prstGeom prst="ellipse">
                <a:avLst/>
              </a:prstGeom>
              <a:solidFill>
                <a:srgbClr val="FFFFFF"/>
              </a:solidFill>
              <a:ln w="0">
                <a:solidFill>
                  <a:srgbClr val="25221E"/>
                </a:solidFill>
                <a:round/>
                <a:headEnd/>
                <a:tailEnd/>
              </a:ln>
            </p:spPr>
            <p:txBody>
              <a:bodyPr/>
              <a:lstStyle/>
              <a:p>
                <a:endParaRPr lang="en-US"/>
              </a:p>
            </p:txBody>
          </p:sp>
          <p:sp>
            <p:nvSpPr>
              <p:cNvPr id="443528" name="Oval 1160"/>
              <p:cNvSpPr>
                <a:spLocks noChangeArrowheads="1"/>
              </p:cNvSpPr>
              <p:nvPr/>
            </p:nvSpPr>
            <p:spPr bwMode="auto">
              <a:xfrm>
                <a:off x="1261" y="1357"/>
                <a:ext cx="19" cy="25"/>
              </a:xfrm>
              <a:prstGeom prst="ellipse">
                <a:avLst/>
              </a:prstGeom>
              <a:solidFill>
                <a:srgbClr val="FFFFFF"/>
              </a:solidFill>
              <a:ln w="0">
                <a:solidFill>
                  <a:srgbClr val="25221E"/>
                </a:solidFill>
                <a:round/>
                <a:headEnd/>
                <a:tailEnd/>
              </a:ln>
            </p:spPr>
            <p:txBody>
              <a:bodyPr/>
              <a:lstStyle/>
              <a:p>
                <a:endParaRPr lang="en-US"/>
              </a:p>
            </p:txBody>
          </p:sp>
          <p:sp>
            <p:nvSpPr>
              <p:cNvPr id="443529" name="Oval 1161"/>
              <p:cNvSpPr>
                <a:spLocks noChangeArrowheads="1"/>
              </p:cNvSpPr>
              <p:nvPr/>
            </p:nvSpPr>
            <p:spPr bwMode="auto">
              <a:xfrm>
                <a:off x="1280" y="3257"/>
                <a:ext cx="19" cy="25"/>
              </a:xfrm>
              <a:prstGeom prst="ellipse">
                <a:avLst/>
              </a:prstGeom>
              <a:solidFill>
                <a:srgbClr val="FFFFFF"/>
              </a:solidFill>
              <a:ln w="0">
                <a:solidFill>
                  <a:srgbClr val="25221E"/>
                </a:solidFill>
                <a:round/>
                <a:headEnd/>
                <a:tailEnd/>
              </a:ln>
            </p:spPr>
            <p:txBody>
              <a:bodyPr/>
              <a:lstStyle/>
              <a:p>
                <a:endParaRPr lang="en-US"/>
              </a:p>
            </p:txBody>
          </p:sp>
          <p:sp>
            <p:nvSpPr>
              <p:cNvPr id="443530" name="Oval 1162"/>
              <p:cNvSpPr>
                <a:spLocks noChangeArrowheads="1"/>
              </p:cNvSpPr>
              <p:nvPr/>
            </p:nvSpPr>
            <p:spPr bwMode="auto">
              <a:xfrm>
                <a:off x="1261" y="3307"/>
                <a:ext cx="19" cy="25"/>
              </a:xfrm>
              <a:prstGeom prst="ellipse">
                <a:avLst/>
              </a:prstGeom>
              <a:solidFill>
                <a:srgbClr val="FFFFFF"/>
              </a:solidFill>
              <a:ln w="0">
                <a:solidFill>
                  <a:srgbClr val="25221E"/>
                </a:solidFill>
                <a:round/>
                <a:headEnd/>
                <a:tailEnd/>
              </a:ln>
            </p:spPr>
            <p:txBody>
              <a:bodyPr/>
              <a:lstStyle/>
              <a:p>
                <a:endParaRPr lang="en-US"/>
              </a:p>
            </p:txBody>
          </p:sp>
          <p:sp>
            <p:nvSpPr>
              <p:cNvPr id="443531" name="Oval 1163"/>
              <p:cNvSpPr>
                <a:spLocks noChangeArrowheads="1"/>
              </p:cNvSpPr>
              <p:nvPr/>
            </p:nvSpPr>
            <p:spPr bwMode="auto">
              <a:xfrm>
                <a:off x="1286" y="1370"/>
                <a:ext cx="19" cy="25"/>
              </a:xfrm>
              <a:prstGeom prst="ellipse">
                <a:avLst/>
              </a:prstGeom>
              <a:solidFill>
                <a:srgbClr val="FFFFFF"/>
              </a:solidFill>
              <a:ln w="0">
                <a:solidFill>
                  <a:srgbClr val="25221E"/>
                </a:solidFill>
                <a:round/>
                <a:headEnd/>
                <a:tailEnd/>
              </a:ln>
            </p:spPr>
            <p:txBody>
              <a:bodyPr/>
              <a:lstStyle/>
              <a:p>
                <a:endParaRPr lang="en-US"/>
              </a:p>
            </p:txBody>
          </p:sp>
          <p:sp>
            <p:nvSpPr>
              <p:cNvPr id="443532" name="Oval 1164"/>
              <p:cNvSpPr>
                <a:spLocks noChangeArrowheads="1"/>
              </p:cNvSpPr>
              <p:nvPr/>
            </p:nvSpPr>
            <p:spPr bwMode="auto">
              <a:xfrm>
                <a:off x="1280" y="3194"/>
                <a:ext cx="19" cy="25"/>
              </a:xfrm>
              <a:prstGeom prst="ellipse">
                <a:avLst/>
              </a:prstGeom>
              <a:solidFill>
                <a:srgbClr val="FFFFFF"/>
              </a:solidFill>
              <a:ln w="0">
                <a:solidFill>
                  <a:srgbClr val="25221E"/>
                </a:solidFill>
                <a:round/>
                <a:headEnd/>
                <a:tailEnd/>
              </a:ln>
            </p:spPr>
            <p:txBody>
              <a:bodyPr/>
              <a:lstStyle/>
              <a:p>
                <a:endParaRPr lang="en-US"/>
              </a:p>
            </p:txBody>
          </p:sp>
          <p:sp>
            <p:nvSpPr>
              <p:cNvPr id="443533" name="Oval 1165"/>
              <p:cNvSpPr>
                <a:spLocks noChangeArrowheads="1"/>
              </p:cNvSpPr>
              <p:nvPr/>
            </p:nvSpPr>
            <p:spPr bwMode="auto">
              <a:xfrm>
                <a:off x="1261" y="3231"/>
                <a:ext cx="19" cy="26"/>
              </a:xfrm>
              <a:prstGeom prst="ellipse">
                <a:avLst/>
              </a:prstGeom>
              <a:solidFill>
                <a:srgbClr val="FFFFFF"/>
              </a:solidFill>
              <a:ln w="0">
                <a:solidFill>
                  <a:srgbClr val="25221E"/>
                </a:solidFill>
                <a:round/>
                <a:headEnd/>
                <a:tailEnd/>
              </a:ln>
            </p:spPr>
            <p:txBody>
              <a:bodyPr/>
              <a:lstStyle/>
              <a:p>
                <a:endParaRPr lang="en-US"/>
              </a:p>
            </p:txBody>
          </p:sp>
          <p:sp>
            <p:nvSpPr>
              <p:cNvPr id="443534" name="Oval 1166"/>
              <p:cNvSpPr>
                <a:spLocks noChangeArrowheads="1"/>
              </p:cNvSpPr>
              <p:nvPr/>
            </p:nvSpPr>
            <p:spPr bwMode="auto">
              <a:xfrm>
                <a:off x="1299" y="1426"/>
                <a:ext cx="19" cy="19"/>
              </a:xfrm>
              <a:prstGeom prst="ellipse">
                <a:avLst/>
              </a:prstGeom>
              <a:solidFill>
                <a:srgbClr val="FFFFFF"/>
              </a:solidFill>
              <a:ln w="0">
                <a:solidFill>
                  <a:srgbClr val="25221E"/>
                </a:solidFill>
                <a:round/>
                <a:headEnd/>
                <a:tailEnd/>
              </a:ln>
            </p:spPr>
            <p:txBody>
              <a:bodyPr/>
              <a:lstStyle/>
              <a:p>
                <a:endParaRPr lang="en-US"/>
              </a:p>
            </p:txBody>
          </p:sp>
          <p:sp>
            <p:nvSpPr>
              <p:cNvPr id="443535" name="Oval 1167"/>
              <p:cNvSpPr>
                <a:spLocks noChangeArrowheads="1"/>
              </p:cNvSpPr>
              <p:nvPr/>
            </p:nvSpPr>
            <p:spPr bwMode="auto">
              <a:xfrm>
                <a:off x="1286" y="3219"/>
                <a:ext cx="19" cy="25"/>
              </a:xfrm>
              <a:prstGeom prst="ellipse">
                <a:avLst/>
              </a:prstGeom>
              <a:solidFill>
                <a:srgbClr val="FFFFFF"/>
              </a:solidFill>
              <a:ln w="0">
                <a:solidFill>
                  <a:srgbClr val="25221E"/>
                </a:solidFill>
                <a:round/>
                <a:headEnd/>
                <a:tailEnd/>
              </a:ln>
            </p:spPr>
            <p:txBody>
              <a:bodyPr/>
              <a:lstStyle/>
              <a:p>
                <a:endParaRPr lang="en-US"/>
              </a:p>
            </p:txBody>
          </p:sp>
          <p:sp>
            <p:nvSpPr>
              <p:cNvPr id="443536" name="Oval 1168"/>
              <p:cNvSpPr>
                <a:spLocks noChangeArrowheads="1"/>
              </p:cNvSpPr>
              <p:nvPr/>
            </p:nvSpPr>
            <p:spPr bwMode="auto">
              <a:xfrm>
                <a:off x="1261" y="1452"/>
                <a:ext cx="19" cy="25"/>
              </a:xfrm>
              <a:prstGeom prst="ellipse">
                <a:avLst/>
              </a:prstGeom>
              <a:solidFill>
                <a:srgbClr val="FFFFFF"/>
              </a:solidFill>
              <a:ln w="0">
                <a:solidFill>
                  <a:srgbClr val="25221E"/>
                </a:solidFill>
                <a:round/>
                <a:headEnd/>
                <a:tailEnd/>
              </a:ln>
            </p:spPr>
            <p:txBody>
              <a:bodyPr/>
              <a:lstStyle/>
              <a:p>
                <a:endParaRPr lang="en-US"/>
              </a:p>
            </p:txBody>
          </p:sp>
          <p:sp>
            <p:nvSpPr>
              <p:cNvPr id="443537" name="Oval 1169"/>
              <p:cNvSpPr>
                <a:spLocks noChangeArrowheads="1"/>
              </p:cNvSpPr>
              <p:nvPr/>
            </p:nvSpPr>
            <p:spPr bwMode="auto">
              <a:xfrm>
                <a:off x="1267" y="3269"/>
                <a:ext cx="19" cy="26"/>
              </a:xfrm>
              <a:prstGeom prst="ellipse">
                <a:avLst/>
              </a:prstGeom>
              <a:solidFill>
                <a:srgbClr val="FFFFFF"/>
              </a:solidFill>
              <a:ln w="0">
                <a:solidFill>
                  <a:srgbClr val="25221E"/>
                </a:solidFill>
                <a:round/>
                <a:headEnd/>
                <a:tailEnd/>
              </a:ln>
            </p:spPr>
            <p:txBody>
              <a:bodyPr/>
              <a:lstStyle/>
              <a:p>
                <a:endParaRPr lang="en-US"/>
              </a:p>
            </p:txBody>
          </p:sp>
          <p:sp>
            <p:nvSpPr>
              <p:cNvPr id="443538" name="Oval 1170"/>
              <p:cNvSpPr>
                <a:spLocks noChangeArrowheads="1"/>
              </p:cNvSpPr>
              <p:nvPr/>
            </p:nvSpPr>
            <p:spPr bwMode="auto">
              <a:xfrm>
                <a:off x="1337" y="1464"/>
                <a:ext cx="18" cy="26"/>
              </a:xfrm>
              <a:prstGeom prst="ellipse">
                <a:avLst/>
              </a:prstGeom>
              <a:solidFill>
                <a:srgbClr val="FFFFFF"/>
              </a:solidFill>
              <a:ln w="0">
                <a:solidFill>
                  <a:srgbClr val="25221E"/>
                </a:solidFill>
                <a:round/>
                <a:headEnd/>
                <a:tailEnd/>
              </a:ln>
            </p:spPr>
            <p:txBody>
              <a:bodyPr/>
              <a:lstStyle/>
              <a:p>
                <a:endParaRPr lang="en-US"/>
              </a:p>
            </p:txBody>
          </p:sp>
          <p:sp>
            <p:nvSpPr>
              <p:cNvPr id="443539" name="Oval 1171"/>
              <p:cNvSpPr>
                <a:spLocks noChangeArrowheads="1"/>
              </p:cNvSpPr>
              <p:nvPr/>
            </p:nvSpPr>
            <p:spPr bwMode="auto">
              <a:xfrm>
                <a:off x="1273" y="3503"/>
                <a:ext cx="19" cy="25"/>
              </a:xfrm>
              <a:prstGeom prst="ellipse">
                <a:avLst/>
              </a:prstGeom>
              <a:solidFill>
                <a:srgbClr val="FFFFFF"/>
              </a:solidFill>
              <a:ln w="0">
                <a:solidFill>
                  <a:srgbClr val="25221E"/>
                </a:solidFill>
                <a:round/>
                <a:headEnd/>
                <a:tailEnd/>
              </a:ln>
            </p:spPr>
            <p:txBody>
              <a:bodyPr/>
              <a:lstStyle/>
              <a:p>
                <a:endParaRPr lang="en-US"/>
              </a:p>
            </p:txBody>
          </p:sp>
          <p:sp>
            <p:nvSpPr>
              <p:cNvPr id="443540" name="Oval 1172"/>
              <p:cNvSpPr>
                <a:spLocks noChangeArrowheads="1"/>
              </p:cNvSpPr>
              <p:nvPr/>
            </p:nvSpPr>
            <p:spPr bwMode="auto">
              <a:xfrm>
                <a:off x="1273" y="1174"/>
                <a:ext cx="19" cy="25"/>
              </a:xfrm>
              <a:prstGeom prst="ellipse">
                <a:avLst/>
              </a:prstGeom>
              <a:solidFill>
                <a:srgbClr val="FFFFFF"/>
              </a:solidFill>
              <a:ln w="0">
                <a:solidFill>
                  <a:srgbClr val="25221E"/>
                </a:solidFill>
                <a:round/>
                <a:headEnd/>
                <a:tailEnd/>
              </a:ln>
            </p:spPr>
            <p:txBody>
              <a:bodyPr/>
              <a:lstStyle/>
              <a:p>
                <a:endParaRPr lang="en-US"/>
              </a:p>
            </p:txBody>
          </p:sp>
          <p:sp>
            <p:nvSpPr>
              <p:cNvPr id="443541" name="Oval 1173"/>
              <p:cNvSpPr>
                <a:spLocks noChangeArrowheads="1"/>
              </p:cNvSpPr>
              <p:nvPr/>
            </p:nvSpPr>
            <p:spPr bwMode="auto">
              <a:xfrm>
                <a:off x="1286" y="3402"/>
                <a:ext cx="19" cy="25"/>
              </a:xfrm>
              <a:prstGeom prst="ellipse">
                <a:avLst/>
              </a:prstGeom>
              <a:solidFill>
                <a:srgbClr val="FFFFFF"/>
              </a:solidFill>
              <a:ln w="0">
                <a:solidFill>
                  <a:srgbClr val="25221E"/>
                </a:solidFill>
                <a:round/>
                <a:headEnd/>
                <a:tailEnd/>
              </a:ln>
            </p:spPr>
            <p:txBody>
              <a:bodyPr/>
              <a:lstStyle/>
              <a:p>
                <a:endParaRPr lang="en-US"/>
              </a:p>
            </p:txBody>
          </p:sp>
          <p:sp>
            <p:nvSpPr>
              <p:cNvPr id="443542" name="Oval 1174"/>
              <p:cNvSpPr>
                <a:spLocks noChangeArrowheads="1"/>
              </p:cNvSpPr>
              <p:nvPr/>
            </p:nvSpPr>
            <p:spPr bwMode="auto">
              <a:xfrm>
                <a:off x="1267" y="3421"/>
                <a:ext cx="19" cy="25"/>
              </a:xfrm>
              <a:prstGeom prst="ellipse">
                <a:avLst/>
              </a:prstGeom>
              <a:solidFill>
                <a:srgbClr val="FFFFFF"/>
              </a:solidFill>
              <a:ln w="0">
                <a:solidFill>
                  <a:srgbClr val="25221E"/>
                </a:solidFill>
                <a:round/>
                <a:headEnd/>
                <a:tailEnd/>
              </a:ln>
            </p:spPr>
            <p:txBody>
              <a:bodyPr/>
              <a:lstStyle/>
              <a:p>
                <a:endParaRPr lang="en-US"/>
              </a:p>
            </p:txBody>
          </p:sp>
          <p:sp>
            <p:nvSpPr>
              <p:cNvPr id="443543" name="Oval 1175"/>
              <p:cNvSpPr>
                <a:spLocks noChangeArrowheads="1"/>
              </p:cNvSpPr>
              <p:nvPr/>
            </p:nvSpPr>
            <p:spPr bwMode="auto">
              <a:xfrm>
                <a:off x="1280" y="1250"/>
                <a:ext cx="19" cy="25"/>
              </a:xfrm>
              <a:prstGeom prst="ellipse">
                <a:avLst/>
              </a:prstGeom>
              <a:solidFill>
                <a:srgbClr val="FFFFFF"/>
              </a:solidFill>
              <a:ln w="0">
                <a:solidFill>
                  <a:srgbClr val="25221E"/>
                </a:solidFill>
                <a:round/>
                <a:headEnd/>
                <a:tailEnd/>
              </a:ln>
            </p:spPr>
            <p:txBody>
              <a:bodyPr/>
              <a:lstStyle/>
              <a:p>
                <a:endParaRPr lang="en-US"/>
              </a:p>
            </p:txBody>
          </p:sp>
          <p:sp>
            <p:nvSpPr>
              <p:cNvPr id="443544" name="Oval 1176"/>
              <p:cNvSpPr>
                <a:spLocks noChangeArrowheads="1"/>
              </p:cNvSpPr>
              <p:nvPr/>
            </p:nvSpPr>
            <p:spPr bwMode="auto">
              <a:xfrm>
                <a:off x="1267" y="3377"/>
                <a:ext cx="19" cy="25"/>
              </a:xfrm>
              <a:prstGeom prst="ellipse">
                <a:avLst/>
              </a:prstGeom>
              <a:solidFill>
                <a:srgbClr val="FFFFFF"/>
              </a:solidFill>
              <a:ln w="0">
                <a:solidFill>
                  <a:srgbClr val="25221E"/>
                </a:solidFill>
                <a:round/>
                <a:headEnd/>
                <a:tailEnd/>
              </a:ln>
            </p:spPr>
            <p:txBody>
              <a:bodyPr/>
              <a:lstStyle/>
              <a:p>
                <a:endParaRPr lang="en-US"/>
              </a:p>
            </p:txBody>
          </p:sp>
          <p:sp>
            <p:nvSpPr>
              <p:cNvPr id="443545" name="Oval 1177"/>
              <p:cNvSpPr>
                <a:spLocks noChangeArrowheads="1"/>
              </p:cNvSpPr>
              <p:nvPr/>
            </p:nvSpPr>
            <p:spPr bwMode="auto">
              <a:xfrm>
                <a:off x="1261" y="3345"/>
                <a:ext cx="19" cy="25"/>
              </a:xfrm>
              <a:prstGeom prst="ellipse">
                <a:avLst/>
              </a:prstGeom>
              <a:solidFill>
                <a:srgbClr val="FFFFFF"/>
              </a:solidFill>
              <a:ln w="0">
                <a:solidFill>
                  <a:srgbClr val="25221E"/>
                </a:solidFill>
                <a:round/>
                <a:headEnd/>
                <a:tailEnd/>
              </a:ln>
            </p:spPr>
            <p:txBody>
              <a:bodyPr/>
              <a:lstStyle/>
              <a:p>
                <a:endParaRPr lang="en-US"/>
              </a:p>
            </p:txBody>
          </p:sp>
          <p:sp>
            <p:nvSpPr>
              <p:cNvPr id="443546" name="Oval 1178"/>
              <p:cNvSpPr>
                <a:spLocks noChangeArrowheads="1"/>
              </p:cNvSpPr>
              <p:nvPr/>
            </p:nvSpPr>
            <p:spPr bwMode="auto">
              <a:xfrm>
                <a:off x="1305" y="1275"/>
                <a:ext cx="19" cy="25"/>
              </a:xfrm>
              <a:prstGeom prst="ellipse">
                <a:avLst/>
              </a:prstGeom>
              <a:solidFill>
                <a:srgbClr val="FFFFFF"/>
              </a:solidFill>
              <a:ln w="0">
                <a:solidFill>
                  <a:srgbClr val="25221E"/>
                </a:solidFill>
                <a:round/>
                <a:headEnd/>
                <a:tailEnd/>
              </a:ln>
            </p:spPr>
            <p:txBody>
              <a:bodyPr/>
              <a:lstStyle/>
              <a:p>
                <a:endParaRPr lang="en-US"/>
              </a:p>
            </p:txBody>
          </p:sp>
          <p:sp>
            <p:nvSpPr>
              <p:cNvPr id="443547" name="Oval 1179"/>
              <p:cNvSpPr>
                <a:spLocks noChangeArrowheads="1"/>
              </p:cNvSpPr>
              <p:nvPr/>
            </p:nvSpPr>
            <p:spPr bwMode="auto">
              <a:xfrm>
                <a:off x="1273" y="3465"/>
                <a:ext cx="13" cy="25"/>
              </a:xfrm>
              <a:prstGeom prst="ellipse">
                <a:avLst/>
              </a:prstGeom>
              <a:solidFill>
                <a:srgbClr val="FFFFFF"/>
              </a:solidFill>
              <a:ln w="0">
                <a:solidFill>
                  <a:srgbClr val="25221E"/>
                </a:solidFill>
                <a:round/>
                <a:headEnd/>
                <a:tailEnd/>
              </a:ln>
            </p:spPr>
            <p:txBody>
              <a:bodyPr/>
              <a:lstStyle/>
              <a:p>
                <a:endParaRPr lang="en-US"/>
              </a:p>
            </p:txBody>
          </p:sp>
          <p:sp>
            <p:nvSpPr>
              <p:cNvPr id="443548" name="Oval 1180"/>
              <p:cNvSpPr>
                <a:spLocks noChangeArrowheads="1"/>
              </p:cNvSpPr>
              <p:nvPr/>
            </p:nvSpPr>
            <p:spPr bwMode="auto">
              <a:xfrm>
                <a:off x="1210" y="3604"/>
                <a:ext cx="26" cy="25"/>
              </a:xfrm>
              <a:prstGeom prst="ellipse">
                <a:avLst/>
              </a:prstGeom>
              <a:solidFill>
                <a:srgbClr val="FFFFFF"/>
              </a:solidFill>
              <a:ln w="0">
                <a:solidFill>
                  <a:srgbClr val="25221E"/>
                </a:solidFill>
                <a:round/>
                <a:headEnd/>
                <a:tailEnd/>
              </a:ln>
            </p:spPr>
            <p:txBody>
              <a:bodyPr/>
              <a:lstStyle/>
              <a:p>
                <a:endParaRPr lang="en-US"/>
              </a:p>
            </p:txBody>
          </p:sp>
          <p:sp>
            <p:nvSpPr>
              <p:cNvPr id="443549" name="Oval 1181"/>
              <p:cNvSpPr>
                <a:spLocks noChangeArrowheads="1"/>
              </p:cNvSpPr>
              <p:nvPr/>
            </p:nvSpPr>
            <p:spPr bwMode="auto">
              <a:xfrm>
                <a:off x="1330" y="1073"/>
                <a:ext cx="25" cy="25"/>
              </a:xfrm>
              <a:prstGeom prst="ellipse">
                <a:avLst/>
              </a:prstGeom>
              <a:solidFill>
                <a:srgbClr val="FFFFFF"/>
              </a:solidFill>
              <a:ln w="0">
                <a:solidFill>
                  <a:srgbClr val="25221E"/>
                </a:solidFill>
                <a:round/>
                <a:headEnd/>
                <a:tailEnd/>
              </a:ln>
            </p:spPr>
            <p:txBody>
              <a:bodyPr/>
              <a:lstStyle/>
              <a:p>
                <a:endParaRPr lang="en-US"/>
              </a:p>
            </p:txBody>
          </p:sp>
          <p:sp>
            <p:nvSpPr>
              <p:cNvPr id="443550" name="Oval 1182"/>
              <p:cNvSpPr>
                <a:spLocks noChangeArrowheads="1"/>
              </p:cNvSpPr>
              <p:nvPr/>
            </p:nvSpPr>
            <p:spPr bwMode="auto">
              <a:xfrm>
                <a:off x="1254" y="3541"/>
                <a:ext cx="19" cy="25"/>
              </a:xfrm>
              <a:prstGeom prst="ellipse">
                <a:avLst/>
              </a:prstGeom>
              <a:solidFill>
                <a:srgbClr val="FFFFFF"/>
              </a:solidFill>
              <a:ln w="0">
                <a:solidFill>
                  <a:srgbClr val="25221E"/>
                </a:solidFill>
                <a:round/>
                <a:headEnd/>
                <a:tailEnd/>
              </a:ln>
            </p:spPr>
            <p:txBody>
              <a:bodyPr/>
              <a:lstStyle/>
              <a:p>
                <a:endParaRPr lang="en-US"/>
              </a:p>
            </p:txBody>
          </p:sp>
          <p:sp>
            <p:nvSpPr>
              <p:cNvPr id="443551" name="Oval 1183"/>
              <p:cNvSpPr>
                <a:spLocks noChangeArrowheads="1"/>
              </p:cNvSpPr>
              <p:nvPr/>
            </p:nvSpPr>
            <p:spPr bwMode="auto">
              <a:xfrm>
                <a:off x="1292" y="1130"/>
                <a:ext cx="19" cy="25"/>
              </a:xfrm>
              <a:prstGeom prst="ellipse">
                <a:avLst/>
              </a:prstGeom>
              <a:solidFill>
                <a:srgbClr val="FFFFFF"/>
              </a:solidFill>
              <a:ln w="0">
                <a:solidFill>
                  <a:srgbClr val="25221E"/>
                </a:solidFill>
                <a:round/>
                <a:headEnd/>
                <a:tailEnd/>
              </a:ln>
            </p:spPr>
            <p:txBody>
              <a:bodyPr/>
              <a:lstStyle/>
              <a:p>
                <a:endParaRPr lang="en-US"/>
              </a:p>
            </p:txBody>
          </p:sp>
          <p:sp>
            <p:nvSpPr>
              <p:cNvPr id="443552" name="Oval 1184"/>
              <p:cNvSpPr>
                <a:spLocks noChangeArrowheads="1"/>
              </p:cNvSpPr>
              <p:nvPr/>
            </p:nvSpPr>
            <p:spPr bwMode="auto">
              <a:xfrm>
                <a:off x="1008" y="3661"/>
                <a:ext cx="19" cy="25"/>
              </a:xfrm>
              <a:prstGeom prst="ellipse">
                <a:avLst/>
              </a:prstGeom>
              <a:solidFill>
                <a:srgbClr val="FFFFFF"/>
              </a:solidFill>
              <a:ln w="0">
                <a:solidFill>
                  <a:srgbClr val="25221E"/>
                </a:solidFill>
                <a:round/>
                <a:headEnd/>
                <a:tailEnd/>
              </a:ln>
            </p:spPr>
            <p:txBody>
              <a:bodyPr/>
              <a:lstStyle/>
              <a:p>
                <a:endParaRPr lang="en-US"/>
              </a:p>
            </p:txBody>
          </p:sp>
          <p:sp>
            <p:nvSpPr>
              <p:cNvPr id="443553" name="Oval 1185"/>
              <p:cNvSpPr>
                <a:spLocks noChangeArrowheads="1"/>
              </p:cNvSpPr>
              <p:nvPr/>
            </p:nvSpPr>
            <p:spPr bwMode="auto">
              <a:xfrm>
                <a:off x="737" y="3623"/>
                <a:ext cx="13" cy="25"/>
              </a:xfrm>
              <a:prstGeom prst="ellipse">
                <a:avLst/>
              </a:prstGeom>
              <a:solidFill>
                <a:srgbClr val="FFFFFF"/>
              </a:solidFill>
              <a:ln w="0">
                <a:solidFill>
                  <a:srgbClr val="25221E"/>
                </a:solidFill>
                <a:round/>
                <a:headEnd/>
                <a:tailEnd/>
              </a:ln>
            </p:spPr>
            <p:txBody>
              <a:bodyPr/>
              <a:lstStyle/>
              <a:p>
                <a:endParaRPr lang="en-US"/>
              </a:p>
            </p:txBody>
          </p:sp>
          <p:sp>
            <p:nvSpPr>
              <p:cNvPr id="443554" name="Oval 1186"/>
              <p:cNvSpPr>
                <a:spLocks noChangeArrowheads="1"/>
              </p:cNvSpPr>
              <p:nvPr/>
            </p:nvSpPr>
            <p:spPr bwMode="auto">
              <a:xfrm>
                <a:off x="1103" y="3629"/>
                <a:ext cx="13" cy="25"/>
              </a:xfrm>
              <a:prstGeom prst="ellipse">
                <a:avLst/>
              </a:prstGeom>
              <a:solidFill>
                <a:srgbClr val="FFFFFF"/>
              </a:solidFill>
              <a:ln w="0">
                <a:solidFill>
                  <a:srgbClr val="25221E"/>
                </a:solidFill>
                <a:round/>
                <a:headEnd/>
                <a:tailEnd/>
              </a:ln>
            </p:spPr>
            <p:txBody>
              <a:bodyPr/>
              <a:lstStyle/>
              <a:p>
                <a:endParaRPr lang="en-US"/>
              </a:p>
            </p:txBody>
          </p:sp>
          <p:sp>
            <p:nvSpPr>
              <p:cNvPr id="443555" name="Oval 1187"/>
              <p:cNvSpPr>
                <a:spLocks noChangeArrowheads="1"/>
              </p:cNvSpPr>
              <p:nvPr/>
            </p:nvSpPr>
            <p:spPr bwMode="auto">
              <a:xfrm>
                <a:off x="1273" y="1224"/>
                <a:ext cx="26" cy="13"/>
              </a:xfrm>
              <a:prstGeom prst="ellipse">
                <a:avLst/>
              </a:prstGeom>
              <a:solidFill>
                <a:srgbClr val="FFFFFF"/>
              </a:solidFill>
              <a:ln w="0">
                <a:solidFill>
                  <a:srgbClr val="25221E"/>
                </a:solidFill>
                <a:round/>
                <a:headEnd/>
                <a:tailEnd/>
              </a:ln>
            </p:spPr>
            <p:txBody>
              <a:bodyPr/>
              <a:lstStyle/>
              <a:p>
                <a:endParaRPr lang="en-US"/>
              </a:p>
            </p:txBody>
          </p:sp>
          <p:sp>
            <p:nvSpPr>
              <p:cNvPr id="443556" name="Oval 1188"/>
              <p:cNvSpPr>
                <a:spLocks noChangeArrowheads="1"/>
              </p:cNvSpPr>
              <p:nvPr/>
            </p:nvSpPr>
            <p:spPr bwMode="auto">
              <a:xfrm>
                <a:off x="1135" y="3610"/>
                <a:ext cx="37" cy="32"/>
              </a:xfrm>
              <a:prstGeom prst="ellipse">
                <a:avLst/>
              </a:prstGeom>
              <a:solidFill>
                <a:srgbClr val="FFFFFF"/>
              </a:solidFill>
              <a:ln w="0">
                <a:solidFill>
                  <a:srgbClr val="25221E"/>
                </a:solidFill>
                <a:round/>
                <a:headEnd/>
                <a:tailEnd/>
              </a:ln>
            </p:spPr>
            <p:txBody>
              <a:bodyPr/>
              <a:lstStyle/>
              <a:p>
                <a:endParaRPr lang="en-US"/>
              </a:p>
            </p:txBody>
          </p:sp>
          <p:sp>
            <p:nvSpPr>
              <p:cNvPr id="443557" name="Oval 1189"/>
              <p:cNvSpPr>
                <a:spLocks noChangeArrowheads="1"/>
              </p:cNvSpPr>
              <p:nvPr/>
            </p:nvSpPr>
            <p:spPr bwMode="auto">
              <a:xfrm>
                <a:off x="1261" y="3484"/>
                <a:ext cx="38" cy="31"/>
              </a:xfrm>
              <a:prstGeom prst="ellipse">
                <a:avLst/>
              </a:prstGeom>
              <a:solidFill>
                <a:srgbClr val="FFFFFF"/>
              </a:solidFill>
              <a:ln w="0">
                <a:solidFill>
                  <a:srgbClr val="25221E"/>
                </a:solidFill>
                <a:round/>
                <a:headEnd/>
                <a:tailEnd/>
              </a:ln>
            </p:spPr>
            <p:txBody>
              <a:bodyPr/>
              <a:lstStyle/>
              <a:p>
                <a:endParaRPr lang="en-US"/>
              </a:p>
            </p:txBody>
          </p:sp>
          <p:sp>
            <p:nvSpPr>
              <p:cNvPr id="443558" name="Oval 1190"/>
              <p:cNvSpPr>
                <a:spLocks noChangeArrowheads="1"/>
              </p:cNvSpPr>
              <p:nvPr/>
            </p:nvSpPr>
            <p:spPr bwMode="auto">
              <a:xfrm>
                <a:off x="1217" y="3553"/>
                <a:ext cx="31" cy="32"/>
              </a:xfrm>
              <a:prstGeom prst="ellipse">
                <a:avLst/>
              </a:prstGeom>
              <a:solidFill>
                <a:srgbClr val="FFFFFF"/>
              </a:solidFill>
              <a:ln w="0">
                <a:solidFill>
                  <a:srgbClr val="25221E"/>
                </a:solidFill>
                <a:round/>
                <a:headEnd/>
                <a:tailEnd/>
              </a:ln>
            </p:spPr>
            <p:txBody>
              <a:bodyPr/>
              <a:lstStyle/>
              <a:p>
                <a:endParaRPr lang="en-US"/>
              </a:p>
            </p:txBody>
          </p:sp>
          <p:sp>
            <p:nvSpPr>
              <p:cNvPr id="443559" name="Oval 1191"/>
              <p:cNvSpPr>
                <a:spLocks noChangeArrowheads="1"/>
              </p:cNvSpPr>
              <p:nvPr/>
            </p:nvSpPr>
            <p:spPr bwMode="auto">
              <a:xfrm>
                <a:off x="1311" y="1382"/>
                <a:ext cx="32" cy="38"/>
              </a:xfrm>
              <a:prstGeom prst="ellipse">
                <a:avLst/>
              </a:prstGeom>
              <a:solidFill>
                <a:srgbClr val="FFFFFF"/>
              </a:solidFill>
              <a:ln w="0">
                <a:solidFill>
                  <a:srgbClr val="25221E"/>
                </a:solidFill>
                <a:round/>
                <a:headEnd/>
                <a:tailEnd/>
              </a:ln>
            </p:spPr>
            <p:txBody>
              <a:bodyPr/>
              <a:lstStyle/>
              <a:p>
                <a:endParaRPr lang="en-US"/>
              </a:p>
            </p:txBody>
          </p:sp>
          <p:sp>
            <p:nvSpPr>
              <p:cNvPr id="443560" name="Oval 1192"/>
              <p:cNvSpPr>
                <a:spLocks noChangeArrowheads="1"/>
              </p:cNvSpPr>
              <p:nvPr/>
            </p:nvSpPr>
            <p:spPr bwMode="auto">
              <a:xfrm>
                <a:off x="1059" y="3597"/>
                <a:ext cx="31" cy="26"/>
              </a:xfrm>
              <a:prstGeom prst="ellipse">
                <a:avLst/>
              </a:prstGeom>
              <a:solidFill>
                <a:srgbClr val="FFFFFF"/>
              </a:solidFill>
              <a:ln w="0">
                <a:solidFill>
                  <a:srgbClr val="25221E"/>
                </a:solidFill>
                <a:round/>
                <a:headEnd/>
                <a:tailEnd/>
              </a:ln>
            </p:spPr>
            <p:txBody>
              <a:bodyPr/>
              <a:lstStyle/>
              <a:p>
                <a:endParaRPr lang="en-US"/>
              </a:p>
            </p:txBody>
          </p:sp>
          <p:sp>
            <p:nvSpPr>
              <p:cNvPr id="443561" name="Oval 1193"/>
              <p:cNvSpPr>
                <a:spLocks noChangeArrowheads="1"/>
              </p:cNvSpPr>
              <p:nvPr/>
            </p:nvSpPr>
            <p:spPr bwMode="auto">
              <a:xfrm>
                <a:off x="1330" y="1306"/>
                <a:ext cx="25" cy="32"/>
              </a:xfrm>
              <a:prstGeom prst="ellipse">
                <a:avLst/>
              </a:prstGeom>
              <a:solidFill>
                <a:srgbClr val="FFFFFF"/>
              </a:solidFill>
              <a:ln w="0">
                <a:solidFill>
                  <a:srgbClr val="25221E"/>
                </a:solidFill>
                <a:round/>
                <a:headEnd/>
                <a:tailEnd/>
              </a:ln>
            </p:spPr>
            <p:txBody>
              <a:bodyPr/>
              <a:lstStyle/>
              <a:p>
                <a:endParaRPr lang="en-US"/>
              </a:p>
            </p:txBody>
          </p:sp>
          <p:sp>
            <p:nvSpPr>
              <p:cNvPr id="443562" name="Oval 1194"/>
              <p:cNvSpPr>
                <a:spLocks noChangeArrowheads="1"/>
              </p:cNvSpPr>
              <p:nvPr/>
            </p:nvSpPr>
            <p:spPr bwMode="auto">
              <a:xfrm>
                <a:off x="926" y="3616"/>
                <a:ext cx="26" cy="26"/>
              </a:xfrm>
              <a:prstGeom prst="ellipse">
                <a:avLst/>
              </a:prstGeom>
              <a:solidFill>
                <a:srgbClr val="FFFFFF"/>
              </a:solidFill>
              <a:ln w="0">
                <a:solidFill>
                  <a:srgbClr val="25221E"/>
                </a:solidFill>
                <a:round/>
                <a:headEnd/>
                <a:tailEnd/>
              </a:ln>
            </p:spPr>
            <p:txBody>
              <a:bodyPr/>
              <a:lstStyle/>
              <a:p>
                <a:endParaRPr lang="en-US"/>
              </a:p>
            </p:txBody>
          </p:sp>
          <p:sp>
            <p:nvSpPr>
              <p:cNvPr id="443563" name="Oval 1195"/>
              <p:cNvSpPr>
                <a:spLocks noChangeArrowheads="1"/>
              </p:cNvSpPr>
              <p:nvPr/>
            </p:nvSpPr>
            <p:spPr bwMode="auto">
              <a:xfrm>
                <a:off x="1311" y="1174"/>
                <a:ext cx="26" cy="25"/>
              </a:xfrm>
              <a:prstGeom prst="ellipse">
                <a:avLst/>
              </a:prstGeom>
              <a:solidFill>
                <a:srgbClr val="FFFFFF"/>
              </a:solidFill>
              <a:ln w="0">
                <a:solidFill>
                  <a:srgbClr val="25221E"/>
                </a:solidFill>
                <a:round/>
                <a:headEnd/>
                <a:tailEnd/>
              </a:ln>
            </p:spPr>
            <p:txBody>
              <a:bodyPr/>
              <a:lstStyle/>
              <a:p>
                <a:endParaRPr lang="en-US"/>
              </a:p>
            </p:txBody>
          </p:sp>
          <p:sp>
            <p:nvSpPr>
              <p:cNvPr id="443564" name="Oval 1196"/>
              <p:cNvSpPr>
                <a:spLocks noChangeArrowheads="1"/>
              </p:cNvSpPr>
              <p:nvPr/>
            </p:nvSpPr>
            <p:spPr bwMode="auto">
              <a:xfrm>
                <a:off x="857" y="3597"/>
                <a:ext cx="25" cy="19"/>
              </a:xfrm>
              <a:prstGeom prst="ellipse">
                <a:avLst/>
              </a:prstGeom>
              <a:solidFill>
                <a:srgbClr val="FFFFFF"/>
              </a:solidFill>
              <a:ln w="0">
                <a:solidFill>
                  <a:srgbClr val="25221E"/>
                </a:solidFill>
                <a:round/>
                <a:headEnd/>
                <a:tailEnd/>
              </a:ln>
            </p:spPr>
            <p:txBody>
              <a:bodyPr/>
              <a:lstStyle/>
              <a:p>
                <a:endParaRPr lang="en-US"/>
              </a:p>
            </p:txBody>
          </p:sp>
          <p:sp>
            <p:nvSpPr>
              <p:cNvPr id="443565" name="Oval 1197"/>
              <p:cNvSpPr>
                <a:spLocks noChangeArrowheads="1"/>
              </p:cNvSpPr>
              <p:nvPr/>
            </p:nvSpPr>
            <p:spPr bwMode="auto">
              <a:xfrm>
                <a:off x="1337" y="1105"/>
                <a:ext cx="18" cy="25"/>
              </a:xfrm>
              <a:prstGeom prst="ellipse">
                <a:avLst/>
              </a:prstGeom>
              <a:solidFill>
                <a:srgbClr val="FFFFFF"/>
              </a:solidFill>
              <a:ln w="0">
                <a:solidFill>
                  <a:srgbClr val="25221E"/>
                </a:solidFill>
                <a:round/>
                <a:headEnd/>
                <a:tailEnd/>
              </a:ln>
            </p:spPr>
            <p:txBody>
              <a:bodyPr/>
              <a:lstStyle/>
              <a:p>
                <a:endParaRPr lang="en-US"/>
              </a:p>
            </p:txBody>
          </p:sp>
          <p:sp>
            <p:nvSpPr>
              <p:cNvPr id="443566" name="Oval 1198"/>
              <p:cNvSpPr>
                <a:spLocks noChangeArrowheads="1"/>
              </p:cNvSpPr>
              <p:nvPr/>
            </p:nvSpPr>
            <p:spPr bwMode="auto">
              <a:xfrm>
                <a:off x="819" y="3623"/>
                <a:ext cx="32" cy="25"/>
              </a:xfrm>
              <a:prstGeom prst="ellipse">
                <a:avLst/>
              </a:prstGeom>
              <a:solidFill>
                <a:srgbClr val="FFFFFF"/>
              </a:solidFill>
              <a:ln w="0">
                <a:solidFill>
                  <a:srgbClr val="25221E"/>
                </a:solidFill>
                <a:round/>
                <a:headEnd/>
                <a:tailEnd/>
              </a:ln>
            </p:spPr>
            <p:txBody>
              <a:bodyPr/>
              <a:lstStyle/>
              <a:p>
                <a:endParaRPr lang="en-US"/>
              </a:p>
            </p:txBody>
          </p:sp>
          <p:sp>
            <p:nvSpPr>
              <p:cNvPr id="443567" name="Oval 1199"/>
              <p:cNvSpPr>
                <a:spLocks noChangeArrowheads="1"/>
              </p:cNvSpPr>
              <p:nvPr/>
            </p:nvSpPr>
            <p:spPr bwMode="auto">
              <a:xfrm>
                <a:off x="1305" y="1073"/>
                <a:ext cx="25" cy="25"/>
              </a:xfrm>
              <a:prstGeom prst="ellipse">
                <a:avLst/>
              </a:prstGeom>
              <a:solidFill>
                <a:srgbClr val="FFFFFF"/>
              </a:solidFill>
              <a:ln w="0">
                <a:solidFill>
                  <a:srgbClr val="25221E"/>
                </a:solidFill>
                <a:round/>
                <a:headEnd/>
                <a:tailEnd/>
              </a:ln>
            </p:spPr>
            <p:txBody>
              <a:bodyPr/>
              <a:lstStyle/>
              <a:p>
                <a:endParaRPr lang="en-US"/>
              </a:p>
            </p:txBody>
          </p:sp>
          <p:sp>
            <p:nvSpPr>
              <p:cNvPr id="443568" name="Oval 1200"/>
              <p:cNvSpPr>
                <a:spLocks noChangeArrowheads="1"/>
              </p:cNvSpPr>
              <p:nvPr/>
            </p:nvSpPr>
            <p:spPr bwMode="auto">
              <a:xfrm>
                <a:off x="775" y="3597"/>
                <a:ext cx="19" cy="19"/>
              </a:xfrm>
              <a:prstGeom prst="ellipse">
                <a:avLst/>
              </a:prstGeom>
              <a:solidFill>
                <a:srgbClr val="FFFFFF"/>
              </a:solidFill>
              <a:ln w="0">
                <a:solidFill>
                  <a:srgbClr val="25221E"/>
                </a:solidFill>
                <a:round/>
                <a:headEnd/>
                <a:tailEnd/>
              </a:ln>
            </p:spPr>
            <p:txBody>
              <a:bodyPr/>
              <a:lstStyle/>
              <a:p>
                <a:endParaRPr lang="en-US"/>
              </a:p>
            </p:txBody>
          </p:sp>
          <p:sp>
            <p:nvSpPr>
              <p:cNvPr id="443569" name="Oval 1201"/>
              <p:cNvSpPr>
                <a:spLocks noChangeArrowheads="1"/>
              </p:cNvSpPr>
              <p:nvPr/>
            </p:nvSpPr>
            <p:spPr bwMode="auto">
              <a:xfrm>
                <a:off x="1337" y="1022"/>
                <a:ext cx="18" cy="19"/>
              </a:xfrm>
              <a:prstGeom prst="ellipse">
                <a:avLst/>
              </a:prstGeom>
              <a:solidFill>
                <a:srgbClr val="FFFFFF"/>
              </a:solidFill>
              <a:ln w="0">
                <a:solidFill>
                  <a:srgbClr val="25221E"/>
                </a:solidFill>
                <a:round/>
                <a:headEnd/>
                <a:tailEnd/>
              </a:ln>
            </p:spPr>
            <p:txBody>
              <a:bodyPr/>
              <a:lstStyle/>
              <a:p>
                <a:endParaRPr lang="en-US"/>
              </a:p>
            </p:txBody>
          </p:sp>
          <p:sp>
            <p:nvSpPr>
              <p:cNvPr id="443570" name="Freeform 1202"/>
              <p:cNvSpPr>
                <a:spLocks/>
              </p:cNvSpPr>
              <p:nvPr/>
            </p:nvSpPr>
            <p:spPr bwMode="auto">
              <a:xfrm>
                <a:off x="2378" y="543"/>
                <a:ext cx="827" cy="2108"/>
              </a:xfrm>
              <a:custGeom>
                <a:avLst/>
                <a:gdLst>
                  <a:gd name="T0" fmla="*/ 131 w 131"/>
                  <a:gd name="T1" fmla="*/ 36 h 334"/>
                  <a:gd name="T2" fmla="*/ 91 w 131"/>
                  <a:gd name="T3" fmla="*/ 0 h 334"/>
                  <a:gd name="T4" fmla="*/ 91 w 131"/>
                  <a:gd name="T5" fmla="*/ 187 h 334"/>
                  <a:gd name="T6" fmla="*/ 66 w 131"/>
                  <a:gd name="T7" fmla="*/ 211 h 334"/>
                  <a:gd name="T8" fmla="*/ 40 w 131"/>
                  <a:gd name="T9" fmla="*/ 187 h 334"/>
                  <a:gd name="T10" fmla="*/ 40 w 131"/>
                  <a:gd name="T11" fmla="*/ 0 h 334"/>
                  <a:gd name="T12" fmla="*/ 0 w 131"/>
                  <a:gd name="T13" fmla="*/ 33 h 334"/>
                  <a:gd name="T14" fmla="*/ 0 w 131"/>
                  <a:gd name="T15" fmla="*/ 211 h 334"/>
                  <a:gd name="T16" fmla="*/ 40 w 131"/>
                  <a:gd name="T17" fmla="*/ 282 h 334"/>
                  <a:gd name="T18" fmla="*/ 40 w 131"/>
                  <a:gd name="T19" fmla="*/ 334 h 334"/>
                  <a:gd name="T20" fmla="*/ 91 w 131"/>
                  <a:gd name="T21" fmla="*/ 334 h 334"/>
                  <a:gd name="T22" fmla="*/ 91 w 131"/>
                  <a:gd name="T23" fmla="*/ 282 h 334"/>
                  <a:gd name="T24" fmla="*/ 131 w 131"/>
                  <a:gd name="T25" fmla="*/ 211 h 334"/>
                  <a:gd name="T26" fmla="*/ 131 w 131"/>
                  <a:gd name="T27" fmla="*/ 3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334">
                    <a:moveTo>
                      <a:pt x="131" y="36"/>
                    </a:moveTo>
                    <a:lnTo>
                      <a:pt x="91" y="0"/>
                    </a:lnTo>
                    <a:lnTo>
                      <a:pt x="91" y="187"/>
                    </a:lnTo>
                    <a:lnTo>
                      <a:pt x="66" y="211"/>
                    </a:lnTo>
                    <a:lnTo>
                      <a:pt x="40" y="187"/>
                    </a:lnTo>
                    <a:lnTo>
                      <a:pt x="40" y="0"/>
                    </a:lnTo>
                    <a:lnTo>
                      <a:pt x="0" y="33"/>
                    </a:lnTo>
                    <a:lnTo>
                      <a:pt x="0" y="211"/>
                    </a:lnTo>
                    <a:lnTo>
                      <a:pt x="40" y="282"/>
                    </a:lnTo>
                    <a:lnTo>
                      <a:pt x="40" y="334"/>
                    </a:lnTo>
                    <a:lnTo>
                      <a:pt x="91" y="334"/>
                    </a:lnTo>
                    <a:lnTo>
                      <a:pt x="91" y="282"/>
                    </a:lnTo>
                    <a:lnTo>
                      <a:pt x="131" y="211"/>
                    </a:lnTo>
                    <a:lnTo>
                      <a:pt x="131" y="36"/>
                    </a:lnTo>
                  </a:path>
                </a:pathLst>
              </a:custGeom>
              <a:solidFill>
                <a:srgbClr val="4A9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1" name="Freeform 1203"/>
              <p:cNvSpPr>
                <a:spLocks/>
              </p:cNvSpPr>
              <p:nvPr/>
            </p:nvSpPr>
            <p:spPr bwMode="auto">
              <a:xfrm>
                <a:off x="2946" y="524"/>
                <a:ext cx="265" cy="246"/>
              </a:xfrm>
              <a:custGeom>
                <a:avLst/>
                <a:gdLst>
                  <a:gd name="T0" fmla="*/ 12 w 265"/>
                  <a:gd name="T1" fmla="*/ 19 h 246"/>
                  <a:gd name="T2" fmla="*/ 0 w 265"/>
                  <a:gd name="T3" fmla="*/ 25 h 246"/>
                  <a:gd name="T4" fmla="*/ 259 w 265"/>
                  <a:gd name="T5" fmla="*/ 246 h 246"/>
                  <a:gd name="T6" fmla="*/ 265 w 265"/>
                  <a:gd name="T7" fmla="*/ 240 h 246"/>
                  <a:gd name="T8" fmla="*/ 12 w 265"/>
                  <a:gd name="T9" fmla="*/ 13 h 246"/>
                  <a:gd name="T10" fmla="*/ 0 w 265"/>
                  <a:gd name="T11" fmla="*/ 19 h 246"/>
                  <a:gd name="T12" fmla="*/ 12 w 265"/>
                  <a:gd name="T13" fmla="*/ 13 h 246"/>
                  <a:gd name="T14" fmla="*/ 0 w 265"/>
                  <a:gd name="T15" fmla="*/ 0 h 246"/>
                  <a:gd name="T16" fmla="*/ 0 w 265"/>
                  <a:gd name="T17" fmla="*/ 19 h 246"/>
                  <a:gd name="T18" fmla="*/ 12 w 265"/>
                  <a:gd name="T19"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46">
                    <a:moveTo>
                      <a:pt x="12" y="19"/>
                    </a:moveTo>
                    <a:lnTo>
                      <a:pt x="0" y="25"/>
                    </a:lnTo>
                    <a:lnTo>
                      <a:pt x="259" y="246"/>
                    </a:lnTo>
                    <a:lnTo>
                      <a:pt x="265" y="240"/>
                    </a:lnTo>
                    <a:lnTo>
                      <a:pt x="12" y="13"/>
                    </a:lnTo>
                    <a:lnTo>
                      <a:pt x="0" y="19"/>
                    </a:lnTo>
                    <a:lnTo>
                      <a:pt x="12" y="13"/>
                    </a:lnTo>
                    <a:lnTo>
                      <a:pt x="0" y="0"/>
                    </a:lnTo>
                    <a:lnTo>
                      <a:pt x="0" y="19"/>
                    </a:lnTo>
                    <a:lnTo>
                      <a:pt x="12" y="19"/>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2" name="Freeform 1204"/>
              <p:cNvSpPr>
                <a:spLocks/>
              </p:cNvSpPr>
              <p:nvPr/>
            </p:nvSpPr>
            <p:spPr bwMode="auto">
              <a:xfrm>
                <a:off x="2946" y="543"/>
                <a:ext cx="12" cy="1186"/>
              </a:xfrm>
              <a:custGeom>
                <a:avLst/>
                <a:gdLst>
                  <a:gd name="T0" fmla="*/ 12 w 12"/>
                  <a:gd name="T1" fmla="*/ 1186 h 1186"/>
                  <a:gd name="T2" fmla="*/ 12 w 12"/>
                  <a:gd name="T3" fmla="*/ 1180 h 1186"/>
                  <a:gd name="T4" fmla="*/ 12 w 12"/>
                  <a:gd name="T5" fmla="*/ 0 h 1186"/>
                  <a:gd name="T6" fmla="*/ 0 w 12"/>
                  <a:gd name="T7" fmla="*/ 0 h 1186"/>
                  <a:gd name="T8" fmla="*/ 0 w 12"/>
                  <a:gd name="T9" fmla="*/ 1180 h 1186"/>
                  <a:gd name="T10" fmla="*/ 0 w 12"/>
                  <a:gd name="T11" fmla="*/ 1174 h 1186"/>
                  <a:gd name="T12" fmla="*/ 12 w 12"/>
                  <a:gd name="T13" fmla="*/ 1186 h 1186"/>
                  <a:gd name="T14" fmla="*/ 12 w 12"/>
                  <a:gd name="T15" fmla="*/ 1180 h 1186"/>
                  <a:gd name="T16" fmla="*/ 12 w 12"/>
                  <a:gd name="T17" fmla="*/ 1180 h 1186"/>
                  <a:gd name="T18" fmla="*/ 12 w 12"/>
                  <a:gd name="T19" fmla="*/ 1186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86">
                    <a:moveTo>
                      <a:pt x="12" y="1186"/>
                    </a:moveTo>
                    <a:lnTo>
                      <a:pt x="12" y="1180"/>
                    </a:lnTo>
                    <a:lnTo>
                      <a:pt x="12" y="0"/>
                    </a:lnTo>
                    <a:lnTo>
                      <a:pt x="0" y="0"/>
                    </a:lnTo>
                    <a:lnTo>
                      <a:pt x="0" y="1180"/>
                    </a:lnTo>
                    <a:lnTo>
                      <a:pt x="0" y="1174"/>
                    </a:lnTo>
                    <a:lnTo>
                      <a:pt x="12" y="1186"/>
                    </a:lnTo>
                    <a:lnTo>
                      <a:pt x="12" y="1180"/>
                    </a:lnTo>
                    <a:lnTo>
                      <a:pt x="12" y="1180"/>
                    </a:lnTo>
                    <a:lnTo>
                      <a:pt x="12" y="118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3" name="Freeform 1205"/>
              <p:cNvSpPr>
                <a:spLocks/>
              </p:cNvSpPr>
              <p:nvPr/>
            </p:nvSpPr>
            <p:spPr bwMode="auto">
              <a:xfrm>
                <a:off x="2788" y="1717"/>
                <a:ext cx="170" cy="164"/>
              </a:xfrm>
              <a:custGeom>
                <a:avLst/>
                <a:gdLst>
                  <a:gd name="T0" fmla="*/ 0 w 170"/>
                  <a:gd name="T1" fmla="*/ 164 h 164"/>
                  <a:gd name="T2" fmla="*/ 13 w 170"/>
                  <a:gd name="T3" fmla="*/ 164 h 164"/>
                  <a:gd name="T4" fmla="*/ 170 w 170"/>
                  <a:gd name="T5" fmla="*/ 12 h 164"/>
                  <a:gd name="T6" fmla="*/ 158 w 170"/>
                  <a:gd name="T7" fmla="*/ 0 h 164"/>
                  <a:gd name="T8" fmla="*/ 0 w 170"/>
                  <a:gd name="T9" fmla="*/ 151 h 164"/>
                  <a:gd name="T10" fmla="*/ 13 w 170"/>
                  <a:gd name="T11" fmla="*/ 151 h 164"/>
                  <a:gd name="T12" fmla="*/ 0 w 170"/>
                  <a:gd name="T13" fmla="*/ 164 h 164"/>
                  <a:gd name="T14" fmla="*/ 6 w 170"/>
                  <a:gd name="T15" fmla="*/ 164 h 164"/>
                  <a:gd name="T16" fmla="*/ 13 w 170"/>
                  <a:gd name="T17" fmla="*/ 164 h 164"/>
                  <a:gd name="T18" fmla="*/ 0 w 170"/>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64">
                    <a:moveTo>
                      <a:pt x="0" y="164"/>
                    </a:moveTo>
                    <a:lnTo>
                      <a:pt x="13" y="164"/>
                    </a:lnTo>
                    <a:lnTo>
                      <a:pt x="170" y="12"/>
                    </a:lnTo>
                    <a:lnTo>
                      <a:pt x="158" y="0"/>
                    </a:lnTo>
                    <a:lnTo>
                      <a:pt x="0" y="151"/>
                    </a:lnTo>
                    <a:lnTo>
                      <a:pt x="13" y="151"/>
                    </a:lnTo>
                    <a:lnTo>
                      <a:pt x="0" y="164"/>
                    </a:lnTo>
                    <a:lnTo>
                      <a:pt x="6" y="164"/>
                    </a:lnTo>
                    <a:lnTo>
                      <a:pt x="13" y="164"/>
                    </a:lnTo>
                    <a:lnTo>
                      <a:pt x="0" y="164"/>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4" name="Freeform 1206"/>
              <p:cNvSpPr>
                <a:spLocks/>
              </p:cNvSpPr>
              <p:nvPr/>
            </p:nvSpPr>
            <p:spPr bwMode="auto">
              <a:xfrm>
                <a:off x="2624" y="1717"/>
                <a:ext cx="177" cy="164"/>
              </a:xfrm>
              <a:custGeom>
                <a:avLst/>
                <a:gdLst>
                  <a:gd name="T0" fmla="*/ 0 w 177"/>
                  <a:gd name="T1" fmla="*/ 6 h 164"/>
                  <a:gd name="T2" fmla="*/ 6 w 177"/>
                  <a:gd name="T3" fmla="*/ 12 h 164"/>
                  <a:gd name="T4" fmla="*/ 164 w 177"/>
                  <a:gd name="T5" fmla="*/ 164 h 164"/>
                  <a:gd name="T6" fmla="*/ 177 w 177"/>
                  <a:gd name="T7" fmla="*/ 151 h 164"/>
                  <a:gd name="T8" fmla="*/ 13 w 177"/>
                  <a:gd name="T9" fmla="*/ 0 h 164"/>
                  <a:gd name="T10" fmla="*/ 19 w 177"/>
                  <a:gd name="T11" fmla="*/ 6 h 164"/>
                  <a:gd name="T12" fmla="*/ 0 w 177"/>
                  <a:gd name="T13" fmla="*/ 6 h 164"/>
                  <a:gd name="T14" fmla="*/ 0 w 177"/>
                  <a:gd name="T15" fmla="*/ 6 h 164"/>
                  <a:gd name="T16" fmla="*/ 6 w 177"/>
                  <a:gd name="T17" fmla="*/ 12 h 164"/>
                  <a:gd name="T18" fmla="*/ 0 w 177"/>
                  <a:gd name="T19"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64">
                    <a:moveTo>
                      <a:pt x="0" y="6"/>
                    </a:moveTo>
                    <a:lnTo>
                      <a:pt x="6" y="12"/>
                    </a:lnTo>
                    <a:lnTo>
                      <a:pt x="164" y="164"/>
                    </a:lnTo>
                    <a:lnTo>
                      <a:pt x="177" y="151"/>
                    </a:lnTo>
                    <a:lnTo>
                      <a:pt x="13" y="0"/>
                    </a:lnTo>
                    <a:lnTo>
                      <a:pt x="19" y="6"/>
                    </a:lnTo>
                    <a:lnTo>
                      <a:pt x="0" y="6"/>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5" name="Freeform 1207"/>
              <p:cNvSpPr>
                <a:spLocks/>
              </p:cNvSpPr>
              <p:nvPr/>
            </p:nvSpPr>
            <p:spPr bwMode="auto">
              <a:xfrm>
                <a:off x="2624" y="524"/>
                <a:ext cx="19" cy="1199"/>
              </a:xfrm>
              <a:custGeom>
                <a:avLst/>
                <a:gdLst>
                  <a:gd name="T0" fmla="*/ 13 w 19"/>
                  <a:gd name="T1" fmla="*/ 25 h 1199"/>
                  <a:gd name="T2" fmla="*/ 0 w 19"/>
                  <a:gd name="T3" fmla="*/ 19 h 1199"/>
                  <a:gd name="T4" fmla="*/ 0 w 19"/>
                  <a:gd name="T5" fmla="*/ 1199 h 1199"/>
                  <a:gd name="T6" fmla="*/ 19 w 19"/>
                  <a:gd name="T7" fmla="*/ 1199 h 1199"/>
                  <a:gd name="T8" fmla="*/ 19 w 19"/>
                  <a:gd name="T9" fmla="*/ 19 h 1199"/>
                  <a:gd name="T10" fmla="*/ 6 w 19"/>
                  <a:gd name="T11" fmla="*/ 13 h 1199"/>
                  <a:gd name="T12" fmla="*/ 19 w 19"/>
                  <a:gd name="T13" fmla="*/ 19 h 1199"/>
                  <a:gd name="T14" fmla="*/ 19 w 19"/>
                  <a:gd name="T15" fmla="*/ 0 h 1199"/>
                  <a:gd name="T16" fmla="*/ 6 w 19"/>
                  <a:gd name="T17" fmla="*/ 13 h 1199"/>
                  <a:gd name="T18" fmla="*/ 13 w 19"/>
                  <a:gd name="T19" fmla="*/ 25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99">
                    <a:moveTo>
                      <a:pt x="13" y="25"/>
                    </a:moveTo>
                    <a:lnTo>
                      <a:pt x="0" y="19"/>
                    </a:lnTo>
                    <a:lnTo>
                      <a:pt x="0" y="1199"/>
                    </a:lnTo>
                    <a:lnTo>
                      <a:pt x="19" y="1199"/>
                    </a:lnTo>
                    <a:lnTo>
                      <a:pt x="19" y="19"/>
                    </a:lnTo>
                    <a:lnTo>
                      <a:pt x="6" y="13"/>
                    </a:lnTo>
                    <a:lnTo>
                      <a:pt x="19" y="19"/>
                    </a:lnTo>
                    <a:lnTo>
                      <a:pt x="19" y="0"/>
                    </a:lnTo>
                    <a:lnTo>
                      <a:pt x="6" y="13"/>
                    </a:lnTo>
                    <a:lnTo>
                      <a:pt x="13" y="25"/>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6" name="Freeform 1208"/>
              <p:cNvSpPr>
                <a:spLocks/>
              </p:cNvSpPr>
              <p:nvPr/>
            </p:nvSpPr>
            <p:spPr bwMode="auto">
              <a:xfrm>
                <a:off x="2372" y="537"/>
                <a:ext cx="265" cy="214"/>
              </a:xfrm>
              <a:custGeom>
                <a:avLst/>
                <a:gdLst>
                  <a:gd name="T0" fmla="*/ 12 w 265"/>
                  <a:gd name="T1" fmla="*/ 214 h 214"/>
                  <a:gd name="T2" fmla="*/ 12 w 265"/>
                  <a:gd name="T3" fmla="*/ 214 h 214"/>
                  <a:gd name="T4" fmla="*/ 265 w 265"/>
                  <a:gd name="T5" fmla="*/ 12 h 214"/>
                  <a:gd name="T6" fmla="*/ 258 w 265"/>
                  <a:gd name="T7" fmla="*/ 0 h 214"/>
                  <a:gd name="T8" fmla="*/ 0 w 265"/>
                  <a:gd name="T9" fmla="*/ 208 h 214"/>
                  <a:gd name="T10" fmla="*/ 0 w 265"/>
                  <a:gd name="T11" fmla="*/ 214 h 214"/>
                  <a:gd name="T12" fmla="*/ 0 w 265"/>
                  <a:gd name="T13" fmla="*/ 208 h 214"/>
                  <a:gd name="T14" fmla="*/ 0 w 265"/>
                  <a:gd name="T15" fmla="*/ 208 h 214"/>
                  <a:gd name="T16" fmla="*/ 0 w 265"/>
                  <a:gd name="T17" fmla="*/ 214 h 214"/>
                  <a:gd name="T18" fmla="*/ 12 w 265"/>
                  <a:gd name="T1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14">
                    <a:moveTo>
                      <a:pt x="12" y="214"/>
                    </a:moveTo>
                    <a:lnTo>
                      <a:pt x="12" y="214"/>
                    </a:lnTo>
                    <a:lnTo>
                      <a:pt x="265" y="12"/>
                    </a:lnTo>
                    <a:lnTo>
                      <a:pt x="258" y="0"/>
                    </a:lnTo>
                    <a:lnTo>
                      <a:pt x="0" y="208"/>
                    </a:lnTo>
                    <a:lnTo>
                      <a:pt x="0" y="214"/>
                    </a:lnTo>
                    <a:lnTo>
                      <a:pt x="0" y="208"/>
                    </a:lnTo>
                    <a:lnTo>
                      <a:pt x="0" y="208"/>
                    </a:lnTo>
                    <a:lnTo>
                      <a:pt x="0" y="214"/>
                    </a:lnTo>
                    <a:lnTo>
                      <a:pt x="12" y="214"/>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7" name="Freeform 1209"/>
              <p:cNvSpPr>
                <a:spLocks/>
              </p:cNvSpPr>
              <p:nvPr/>
            </p:nvSpPr>
            <p:spPr bwMode="auto">
              <a:xfrm>
                <a:off x="2372" y="751"/>
                <a:ext cx="12" cy="1124"/>
              </a:xfrm>
              <a:custGeom>
                <a:avLst/>
                <a:gdLst>
                  <a:gd name="T0" fmla="*/ 12 w 12"/>
                  <a:gd name="T1" fmla="*/ 1117 h 1124"/>
                  <a:gd name="T2" fmla="*/ 12 w 12"/>
                  <a:gd name="T3" fmla="*/ 1124 h 1124"/>
                  <a:gd name="T4" fmla="*/ 12 w 12"/>
                  <a:gd name="T5" fmla="*/ 0 h 1124"/>
                  <a:gd name="T6" fmla="*/ 0 w 12"/>
                  <a:gd name="T7" fmla="*/ 0 h 1124"/>
                  <a:gd name="T8" fmla="*/ 0 w 12"/>
                  <a:gd name="T9" fmla="*/ 1124 h 1124"/>
                  <a:gd name="T10" fmla="*/ 0 w 12"/>
                  <a:gd name="T11" fmla="*/ 1124 h 1124"/>
                  <a:gd name="T12" fmla="*/ 12 w 12"/>
                  <a:gd name="T13" fmla="*/ 1117 h 1124"/>
                </a:gdLst>
                <a:ahLst/>
                <a:cxnLst>
                  <a:cxn ang="0">
                    <a:pos x="T0" y="T1"/>
                  </a:cxn>
                  <a:cxn ang="0">
                    <a:pos x="T2" y="T3"/>
                  </a:cxn>
                  <a:cxn ang="0">
                    <a:pos x="T4" y="T5"/>
                  </a:cxn>
                  <a:cxn ang="0">
                    <a:pos x="T6" y="T7"/>
                  </a:cxn>
                  <a:cxn ang="0">
                    <a:pos x="T8" y="T9"/>
                  </a:cxn>
                  <a:cxn ang="0">
                    <a:pos x="T10" y="T11"/>
                  </a:cxn>
                  <a:cxn ang="0">
                    <a:pos x="T12" y="T13"/>
                  </a:cxn>
                </a:cxnLst>
                <a:rect l="0" t="0" r="r" b="b"/>
                <a:pathLst>
                  <a:path w="12" h="1124">
                    <a:moveTo>
                      <a:pt x="12" y="1117"/>
                    </a:moveTo>
                    <a:lnTo>
                      <a:pt x="12" y="1124"/>
                    </a:lnTo>
                    <a:lnTo>
                      <a:pt x="12" y="0"/>
                    </a:lnTo>
                    <a:lnTo>
                      <a:pt x="0" y="0"/>
                    </a:lnTo>
                    <a:lnTo>
                      <a:pt x="0" y="1124"/>
                    </a:lnTo>
                    <a:lnTo>
                      <a:pt x="0" y="1124"/>
                    </a:lnTo>
                    <a:lnTo>
                      <a:pt x="12" y="1117"/>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3578" name="Freeform 1210"/>
            <p:cNvSpPr>
              <a:spLocks/>
            </p:cNvSpPr>
            <p:nvPr/>
          </p:nvSpPr>
          <p:spPr bwMode="auto">
            <a:xfrm>
              <a:off x="2372" y="1868"/>
              <a:ext cx="271" cy="455"/>
            </a:xfrm>
            <a:custGeom>
              <a:avLst/>
              <a:gdLst>
                <a:gd name="T0" fmla="*/ 271 w 271"/>
                <a:gd name="T1" fmla="*/ 455 h 455"/>
                <a:gd name="T2" fmla="*/ 265 w 271"/>
                <a:gd name="T3" fmla="*/ 448 h 455"/>
                <a:gd name="T4" fmla="*/ 12 w 271"/>
                <a:gd name="T5" fmla="*/ 0 h 455"/>
                <a:gd name="T6" fmla="*/ 0 w 271"/>
                <a:gd name="T7" fmla="*/ 7 h 455"/>
                <a:gd name="T8" fmla="*/ 252 w 271"/>
                <a:gd name="T9" fmla="*/ 455 h 455"/>
                <a:gd name="T10" fmla="*/ 252 w 271"/>
                <a:gd name="T11" fmla="*/ 455 h 455"/>
                <a:gd name="T12" fmla="*/ 271 w 271"/>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271" h="455">
                  <a:moveTo>
                    <a:pt x="271" y="455"/>
                  </a:moveTo>
                  <a:lnTo>
                    <a:pt x="265" y="448"/>
                  </a:lnTo>
                  <a:lnTo>
                    <a:pt x="12" y="0"/>
                  </a:lnTo>
                  <a:lnTo>
                    <a:pt x="0" y="7"/>
                  </a:lnTo>
                  <a:lnTo>
                    <a:pt x="252" y="455"/>
                  </a:lnTo>
                  <a:lnTo>
                    <a:pt x="252" y="455"/>
                  </a:lnTo>
                  <a:lnTo>
                    <a:pt x="271" y="455"/>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9" name="Freeform 1211"/>
            <p:cNvSpPr>
              <a:spLocks/>
            </p:cNvSpPr>
            <p:nvPr/>
          </p:nvSpPr>
          <p:spPr bwMode="auto">
            <a:xfrm>
              <a:off x="2624" y="2323"/>
              <a:ext cx="19" cy="334"/>
            </a:xfrm>
            <a:custGeom>
              <a:avLst/>
              <a:gdLst>
                <a:gd name="T0" fmla="*/ 6 w 19"/>
                <a:gd name="T1" fmla="*/ 321 h 334"/>
                <a:gd name="T2" fmla="*/ 19 w 19"/>
                <a:gd name="T3" fmla="*/ 328 h 334"/>
                <a:gd name="T4" fmla="*/ 19 w 19"/>
                <a:gd name="T5" fmla="*/ 0 h 334"/>
                <a:gd name="T6" fmla="*/ 0 w 19"/>
                <a:gd name="T7" fmla="*/ 0 h 334"/>
                <a:gd name="T8" fmla="*/ 0 w 19"/>
                <a:gd name="T9" fmla="*/ 328 h 334"/>
                <a:gd name="T10" fmla="*/ 6 w 19"/>
                <a:gd name="T11" fmla="*/ 334 h 334"/>
                <a:gd name="T12" fmla="*/ 0 w 19"/>
                <a:gd name="T13" fmla="*/ 328 h 334"/>
                <a:gd name="T14" fmla="*/ 0 w 19"/>
                <a:gd name="T15" fmla="*/ 334 h 334"/>
                <a:gd name="T16" fmla="*/ 6 w 19"/>
                <a:gd name="T17" fmla="*/ 334 h 334"/>
                <a:gd name="T18" fmla="*/ 6 w 19"/>
                <a:gd name="T19" fmla="*/ 32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34">
                  <a:moveTo>
                    <a:pt x="6" y="321"/>
                  </a:moveTo>
                  <a:lnTo>
                    <a:pt x="19" y="328"/>
                  </a:lnTo>
                  <a:lnTo>
                    <a:pt x="19" y="0"/>
                  </a:lnTo>
                  <a:lnTo>
                    <a:pt x="0" y="0"/>
                  </a:lnTo>
                  <a:lnTo>
                    <a:pt x="0" y="328"/>
                  </a:lnTo>
                  <a:lnTo>
                    <a:pt x="6" y="334"/>
                  </a:lnTo>
                  <a:lnTo>
                    <a:pt x="0" y="328"/>
                  </a:lnTo>
                  <a:lnTo>
                    <a:pt x="0" y="334"/>
                  </a:lnTo>
                  <a:lnTo>
                    <a:pt x="6" y="334"/>
                  </a:lnTo>
                  <a:lnTo>
                    <a:pt x="6" y="321"/>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80" name="Freeform 1212"/>
            <p:cNvSpPr>
              <a:spLocks/>
            </p:cNvSpPr>
            <p:nvPr/>
          </p:nvSpPr>
          <p:spPr bwMode="auto">
            <a:xfrm>
              <a:off x="2630" y="2644"/>
              <a:ext cx="328" cy="13"/>
            </a:xfrm>
            <a:custGeom>
              <a:avLst/>
              <a:gdLst>
                <a:gd name="T0" fmla="*/ 316 w 328"/>
                <a:gd name="T1" fmla="*/ 7 h 13"/>
                <a:gd name="T2" fmla="*/ 322 w 328"/>
                <a:gd name="T3" fmla="*/ 0 h 13"/>
                <a:gd name="T4" fmla="*/ 0 w 328"/>
                <a:gd name="T5" fmla="*/ 0 h 13"/>
                <a:gd name="T6" fmla="*/ 0 w 328"/>
                <a:gd name="T7" fmla="*/ 13 h 13"/>
                <a:gd name="T8" fmla="*/ 322 w 328"/>
                <a:gd name="T9" fmla="*/ 13 h 13"/>
                <a:gd name="T10" fmla="*/ 328 w 328"/>
                <a:gd name="T11" fmla="*/ 7 h 13"/>
                <a:gd name="T12" fmla="*/ 322 w 328"/>
                <a:gd name="T13" fmla="*/ 13 h 13"/>
                <a:gd name="T14" fmla="*/ 328 w 328"/>
                <a:gd name="T15" fmla="*/ 13 h 13"/>
                <a:gd name="T16" fmla="*/ 328 w 328"/>
                <a:gd name="T17" fmla="*/ 7 h 13"/>
                <a:gd name="T18" fmla="*/ 316 w 32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13">
                  <a:moveTo>
                    <a:pt x="316" y="7"/>
                  </a:moveTo>
                  <a:lnTo>
                    <a:pt x="322" y="0"/>
                  </a:lnTo>
                  <a:lnTo>
                    <a:pt x="0" y="0"/>
                  </a:lnTo>
                  <a:lnTo>
                    <a:pt x="0" y="13"/>
                  </a:lnTo>
                  <a:lnTo>
                    <a:pt x="322" y="13"/>
                  </a:lnTo>
                  <a:lnTo>
                    <a:pt x="328" y="7"/>
                  </a:lnTo>
                  <a:lnTo>
                    <a:pt x="322" y="13"/>
                  </a:lnTo>
                  <a:lnTo>
                    <a:pt x="328" y="13"/>
                  </a:lnTo>
                  <a:lnTo>
                    <a:pt x="328" y="7"/>
                  </a:lnTo>
                  <a:lnTo>
                    <a:pt x="316" y="7"/>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81" name="Freeform 1213"/>
            <p:cNvSpPr>
              <a:spLocks/>
            </p:cNvSpPr>
            <p:nvPr/>
          </p:nvSpPr>
          <p:spPr bwMode="auto">
            <a:xfrm>
              <a:off x="2946" y="2316"/>
              <a:ext cx="12" cy="335"/>
            </a:xfrm>
            <a:custGeom>
              <a:avLst/>
              <a:gdLst>
                <a:gd name="T0" fmla="*/ 0 w 12"/>
                <a:gd name="T1" fmla="*/ 0 h 335"/>
                <a:gd name="T2" fmla="*/ 0 w 12"/>
                <a:gd name="T3" fmla="*/ 7 h 335"/>
                <a:gd name="T4" fmla="*/ 0 w 12"/>
                <a:gd name="T5" fmla="*/ 335 h 335"/>
                <a:gd name="T6" fmla="*/ 12 w 12"/>
                <a:gd name="T7" fmla="*/ 335 h 335"/>
                <a:gd name="T8" fmla="*/ 12 w 12"/>
                <a:gd name="T9" fmla="*/ 7 h 335"/>
                <a:gd name="T10" fmla="*/ 12 w 12"/>
                <a:gd name="T11" fmla="*/ 7 h 335"/>
                <a:gd name="T12" fmla="*/ 0 w 1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12" h="335">
                  <a:moveTo>
                    <a:pt x="0" y="0"/>
                  </a:moveTo>
                  <a:lnTo>
                    <a:pt x="0" y="7"/>
                  </a:lnTo>
                  <a:lnTo>
                    <a:pt x="0" y="335"/>
                  </a:lnTo>
                  <a:lnTo>
                    <a:pt x="12" y="335"/>
                  </a:lnTo>
                  <a:lnTo>
                    <a:pt x="12" y="7"/>
                  </a:lnTo>
                  <a:lnTo>
                    <a:pt x="12" y="7"/>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82" name="Freeform 1214"/>
            <p:cNvSpPr>
              <a:spLocks/>
            </p:cNvSpPr>
            <p:nvPr/>
          </p:nvSpPr>
          <p:spPr bwMode="auto">
            <a:xfrm>
              <a:off x="2946" y="1868"/>
              <a:ext cx="265" cy="455"/>
            </a:xfrm>
            <a:custGeom>
              <a:avLst/>
              <a:gdLst>
                <a:gd name="T0" fmla="*/ 252 w 265"/>
                <a:gd name="T1" fmla="*/ 7 h 455"/>
                <a:gd name="T2" fmla="*/ 252 w 265"/>
                <a:gd name="T3" fmla="*/ 0 h 455"/>
                <a:gd name="T4" fmla="*/ 0 w 265"/>
                <a:gd name="T5" fmla="*/ 448 h 455"/>
                <a:gd name="T6" fmla="*/ 12 w 265"/>
                <a:gd name="T7" fmla="*/ 455 h 455"/>
                <a:gd name="T8" fmla="*/ 265 w 265"/>
                <a:gd name="T9" fmla="*/ 7 h 455"/>
                <a:gd name="T10" fmla="*/ 265 w 265"/>
                <a:gd name="T11" fmla="*/ 7 h 455"/>
                <a:gd name="T12" fmla="*/ 252 w 265"/>
                <a:gd name="T13" fmla="*/ 7 h 455"/>
              </a:gdLst>
              <a:ahLst/>
              <a:cxnLst>
                <a:cxn ang="0">
                  <a:pos x="T0" y="T1"/>
                </a:cxn>
                <a:cxn ang="0">
                  <a:pos x="T2" y="T3"/>
                </a:cxn>
                <a:cxn ang="0">
                  <a:pos x="T4" y="T5"/>
                </a:cxn>
                <a:cxn ang="0">
                  <a:pos x="T6" y="T7"/>
                </a:cxn>
                <a:cxn ang="0">
                  <a:pos x="T8" y="T9"/>
                </a:cxn>
                <a:cxn ang="0">
                  <a:pos x="T10" y="T11"/>
                </a:cxn>
                <a:cxn ang="0">
                  <a:pos x="T12" y="T13"/>
                </a:cxn>
              </a:cxnLst>
              <a:rect l="0" t="0" r="r" b="b"/>
              <a:pathLst>
                <a:path w="265" h="455">
                  <a:moveTo>
                    <a:pt x="252" y="7"/>
                  </a:moveTo>
                  <a:lnTo>
                    <a:pt x="252" y="0"/>
                  </a:lnTo>
                  <a:lnTo>
                    <a:pt x="0" y="448"/>
                  </a:lnTo>
                  <a:lnTo>
                    <a:pt x="12" y="455"/>
                  </a:lnTo>
                  <a:lnTo>
                    <a:pt x="265" y="7"/>
                  </a:lnTo>
                  <a:lnTo>
                    <a:pt x="265" y="7"/>
                  </a:lnTo>
                  <a:lnTo>
                    <a:pt x="252" y="7"/>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83" name="Freeform 1215"/>
            <p:cNvSpPr>
              <a:spLocks/>
            </p:cNvSpPr>
            <p:nvPr/>
          </p:nvSpPr>
          <p:spPr bwMode="auto">
            <a:xfrm>
              <a:off x="3198" y="764"/>
              <a:ext cx="13" cy="1111"/>
            </a:xfrm>
            <a:custGeom>
              <a:avLst/>
              <a:gdLst>
                <a:gd name="T0" fmla="*/ 7 w 13"/>
                <a:gd name="T1" fmla="*/ 6 h 1111"/>
                <a:gd name="T2" fmla="*/ 0 w 13"/>
                <a:gd name="T3" fmla="*/ 6 h 1111"/>
                <a:gd name="T4" fmla="*/ 0 w 13"/>
                <a:gd name="T5" fmla="*/ 1111 h 1111"/>
                <a:gd name="T6" fmla="*/ 13 w 13"/>
                <a:gd name="T7" fmla="*/ 1111 h 1111"/>
                <a:gd name="T8" fmla="*/ 13 w 13"/>
                <a:gd name="T9" fmla="*/ 6 h 1111"/>
                <a:gd name="T10" fmla="*/ 13 w 13"/>
                <a:gd name="T11" fmla="*/ 0 h 1111"/>
                <a:gd name="T12" fmla="*/ 13 w 13"/>
                <a:gd name="T13" fmla="*/ 6 h 1111"/>
                <a:gd name="T14" fmla="*/ 13 w 13"/>
                <a:gd name="T15" fmla="*/ 0 h 1111"/>
                <a:gd name="T16" fmla="*/ 13 w 13"/>
                <a:gd name="T17" fmla="*/ 0 h 1111"/>
                <a:gd name="T18" fmla="*/ 7 w 13"/>
                <a:gd name="T19" fmla="*/ 6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111">
                  <a:moveTo>
                    <a:pt x="7" y="6"/>
                  </a:moveTo>
                  <a:lnTo>
                    <a:pt x="0" y="6"/>
                  </a:lnTo>
                  <a:lnTo>
                    <a:pt x="0" y="1111"/>
                  </a:lnTo>
                  <a:lnTo>
                    <a:pt x="13" y="1111"/>
                  </a:lnTo>
                  <a:lnTo>
                    <a:pt x="13" y="6"/>
                  </a:lnTo>
                  <a:lnTo>
                    <a:pt x="13" y="0"/>
                  </a:lnTo>
                  <a:lnTo>
                    <a:pt x="13" y="6"/>
                  </a:lnTo>
                  <a:lnTo>
                    <a:pt x="13" y="0"/>
                  </a:lnTo>
                  <a:lnTo>
                    <a:pt x="13" y="0"/>
                  </a:lnTo>
                  <a:lnTo>
                    <a:pt x="7"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84" name="Oval 1216"/>
            <p:cNvSpPr>
              <a:spLocks noChangeArrowheads="1"/>
            </p:cNvSpPr>
            <p:nvPr/>
          </p:nvSpPr>
          <p:spPr bwMode="auto">
            <a:xfrm>
              <a:off x="2706" y="2234"/>
              <a:ext cx="88" cy="89"/>
            </a:xfrm>
            <a:prstGeom prst="ellipse">
              <a:avLst/>
            </a:prstGeom>
            <a:solidFill>
              <a:srgbClr val="FFFFFF"/>
            </a:solidFill>
            <a:ln w="0">
              <a:solidFill>
                <a:srgbClr val="25221E"/>
              </a:solidFill>
              <a:round/>
              <a:headEnd/>
              <a:tailEnd/>
            </a:ln>
          </p:spPr>
          <p:txBody>
            <a:bodyPr/>
            <a:lstStyle/>
            <a:p>
              <a:endParaRPr lang="en-US"/>
            </a:p>
          </p:txBody>
        </p:sp>
        <p:sp>
          <p:nvSpPr>
            <p:cNvPr id="443585" name="Oval 1217"/>
            <p:cNvSpPr>
              <a:spLocks noChangeArrowheads="1"/>
            </p:cNvSpPr>
            <p:nvPr/>
          </p:nvSpPr>
          <p:spPr bwMode="auto">
            <a:xfrm>
              <a:off x="2876" y="2076"/>
              <a:ext cx="89" cy="83"/>
            </a:xfrm>
            <a:prstGeom prst="ellipse">
              <a:avLst/>
            </a:prstGeom>
            <a:solidFill>
              <a:srgbClr val="FFFFFF"/>
            </a:solidFill>
            <a:ln w="0">
              <a:solidFill>
                <a:srgbClr val="25221E"/>
              </a:solidFill>
              <a:round/>
              <a:headEnd/>
              <a:tailEnd/>
            </a:ln>
          </p:spPr>
          <p:txBody>
            <a:bodyPr/>
            <a:lstStyle/>
            <a:p>
              <a:endParaRPr lang="en-US"/>
            </a:p>
          </p:txBody>
        </p:sp>
        <p:sp>
          <p:nvSpPr>
            <p:cNvPr id="443586" name="Oval 1218"/>
            <p:cNvSpPr>
              <a:spLocks noChangeArrowheads="1"/>
            </p:cNvSpPr>
            <p:nvPr/>
          </p:nvSpPr>
          <p:spPr bwMode="auto">
            <a:xfrm>
              <a:off x="2555" y="2051"/>
              <a:ext cx="88" cy="82"/>
            </a:xfrm>
            <a:prstGeom prst="ellipse">
              <a:avLst/>
            </a:prstGeom>
            <a:solidFill>
              <a:srgbClr val="FFFFFF"/>
            </a:solidFill>
            <a:ln w="0">
              <a:solidFill>
                <a:srgbClr val="25221E"/>
              </a:solidFill>
              <a:round/>
              <a:headEnd/>
              <a:tailEnd/>
            </a:ln>
          </p:spPr>
          <p:txBody>
            <a:bodyPr/>
            <a:lstStyle/>
            <a:p>
              <a:endParaRPr lang="en-US"/>
            </a:p>
          </p:txBody>
        </p:sp>
        <p:sp>
          <p:nvSpPr>
            <p:cNvPr id="443587" name="Oval 1219"/>
            <p:cNvSpPr>
              <a:spLocks noChangeArrowheads="1"/>
            </p:cNvSpPr>
            <p:nvPr/>
          </p:nvSpPr>
          <p:spPr bwMode="auto">
            <a:xfrm>
              <a:off x="2681" y="2089"/>
              <a:ext cx="82" cy="82"/>
            </a:xfrm>
            <a:prstGeom prst="ellipse">
              <a:avLst/>
            </a:prstGeom>
            <a:solidFill>
              <a:srgbClr val="FFFFFF"/>
            </a:solidFill>
            <a:ln w="0">
              <a:solidFill>
                <a:srgbClr val="25221E"/>
              </a:solidFill>
              <a:round/>
              <a:headEnd/>
              <a:tailEnd/>
            </a:ln>
          </p:spPr>
          <p:txBody>
            <a:bodyPr/>
            <a:lstStyle/>
            <a:p>
              <a:endParaRPr lang="en-US"/>
            </a:p>
          </p:txBody>
        </p:sp>
        <p:sp>
          <p:nvSpPr>
            <p:cNvPr id="443588" name="Oval 1220"/>
            <p:cNvSpPr>
              <a:spLocks noChangeArrowheads="1"/>
            </p:cNvSpPr>
            <p:nvPr/>
          </p:nvSpPr>
          <p:spPr bwMode="auto">
            <a:xfrm>
              <a:off x="2422" y="1691"/>
              <a:ext cx="107" cy="95"/>
            </a:xfrm>
            <a:prstGeom prst="ellipse">
              <a:avLst/>
            </a:prstGeom>
            <a:solidFill>
              <a:srgbClr val="FFFFFF"/>
            </a:solidFill>
            <a:ln w="0">
              <a:solidFill>
                <a:srgbClr val="25221E"/>
              </a:solidFill>
              <a:round/>
              <a:headEnd/>
              <a:tailEnd/>
            </a:ln>
          </p:spPr>
          <p:txBody>
            <a:bodyPr/>
            <a:lstStyle/>
            <a:p>
              <a:endParaRPr lang="en-US"/>
            </a:p>
          </p:txBody>
        </p:sp>
        <p:sp>
          <p:nvSpPr>
            <p:cNvPr id="443589" name="Oval 1221"/>
            <p:cNvSpPr>
              <a:spLocks noChangeArrowheads="1"/>
            </p:cNvSpPr>
            <p:nvPr/>
          </p:nvSpPr>
          <p:spPr bwMode="auto">
            <a:xfrm>
              <a:off x="2504" y="814"/>
              <a:ext cx="107" cy="101"/>
            </a:xfrm>
            <a:prstGeom prst="ellipse">
              <a:avLst/>
            </a:prstGeom>
            <a:solidFill>
              <a:srgbClr val="FFFFFF"/>
            </a:solidFill>
            <a:ln w="0">
              <a:solidFill>
                <a:srgbClr val="25221E"/>
              </a:solidFill>
              <a:round/>
              <a:headEnd/>
              <a:tailEnd/>
            </a:ln>
          </p:spPr>
          <p:txBody>
            <a:bodyPr/>
            <a:lstStyle/>
            <a:p>
              <a:endParaRPr lang="en-US"/>
            </a:p>
          </p:txBody>
        </p:sp>
        <p:sp>
          <p:nvSpPr>
            <p:cNvPr id="443590" name="Oval 1222"/>
            <p:cNvSpPr>
              <a:spLocks noChangeArrowheads="1"/>
            </p:cNvSpPr>
            <p:nvPr/>
          </p:nvSpPr>
          <p:spPr bwMode="auto">
            <a:xfrm>
              <a:off x="2674" y="2304"/>
              <a:ext cx="108" cy="101"/>
            </a:xfrm>
            <a:prstGeom prst="ellipse">
              <a:avLst/>
            </a:prstGeom>
            <a:solidFill>
              <a:srgbClr val="FFFFFF"/>
            </a:solidFill>
            <a:ln w="0">
              <a:solidFill>
                <a:srgbClr val="25221E"/>
              </a:solidFill>
              <a:round/>
              <a:headEnd/>
              <a:tailEnd/>
            </a:ln>
          </p:spPr>
          <p:txBody>
            <a:bodyPr/>
            <a:lstStyle/>
            <a:p>
              <a:endParaRPr lang="en-US"/>
            </a:p>
          </p:txBody>
        </p:sp>
        <p:sp>
          <p:nvSpPr>
            <p:cNvPr id="443591" name="Oval 1223"/>
            <p:cNvSpPr>
              <a:spLocks noChangeArrowheads="1"/>
            </p:cNvSpPr>
            <p:nvPr/>
          </p:nvSpPr>
          <p:spPr bwMode="auto">
            <a:xfrm>
              <a:off x="2580" y="1875"/>
              <a:ext cx="113" cy="107"/>
            </a:xfrm>
            <a:prstGeom prst="ellipse">
              <a:avLst/>
            </a:prstGeom>
            <a:solidFill>
              <a:srgbClr val="FFFFFF"/>
            </a:solidFill>
            <a:ln w="0">
              <a:solidFill>
                <a:srgbClr val="25221E"/>
              </a:solidFill>
              <a:round/>
              <a:headEnd/>
              <a:tailEnd/>
            </a:ln>
          </p:spPr>
          <p:txBody>
            <a:bodyPr/>
            <a:lstStyle/>
            <a:p>
              <a:endParaRPr lang="en-US"/>
            </a:p>
          </p:txBody>
        </p:sp>
        <p:sp>
          <p:nvSpPr>
            <p:cNvPr id="443592" name="Oval 1224"/>
            <p:cNvSpPr>
              <a:spLocks noChangeArrowheads="1"/>
            </p:cNvSpPr>
            <p:nvPr/>
          </p:nvSpPr>
          <p:spPr bwMode="auto">
            <a:xfrm>
              <a:off x="2700" y="1912"/>
              <a:ext cx="113" cy="108"/>
            </a:xfrm>
            <a:prstGeom prst="ellipse">
              <a:avLst/>
            </a:prstGeom>
            <a:solidFill>
              <a:srgbClr val="FFFFFF"/>
            </a:solidFill>
            <a:ln w="0">
              <a:solidFill>
                <a:srgbClr val="25221E"/>
              </a:solidFill>
              <a:round/>
              <a:headEnd/>
              <a:tailEnd/>
            </a:ln>
          </p:spPr>
          <p:txBody>
            <a:bodyPr/>
            <a:lstStyle/>
            <a:p>
              <a:endParaRPr lang="en-US"/>
            </a:p>
          </p:txBody>
        </p:sp>
        <p:sp>
          <p:nvSpPr>
            <p:cNvPr id="443593" name="Oval 1225"/>
            <p:cNvSpPr>
              <a:spLocks noChangeArrowheads="1"/>
            </p:cNvSpPr>
            <p:nvPr/>
          </p:nvSpPr>
          <p:spPr bwMode="auto">
            <a:xfrm>
              <a:off x="2466" y="1231"/>
              <a:ext cx="82" cy="75"/>
            </a:xfrm>
            <a:prstGeom prst="ellipse">
              <a:avLst/>
            </a:prstGeom>
            <a:solidFill>
              <a:srgbClr val="FFFFFF"/>
            </a:solidFill>
            <a:ln w="0">
              <a:solidFill>
                <a:srgbClr val="25221E"/>
              </a:solidFill>
              <a:round/>
              <a:headEnd/>
              <a:tailEnd/>
            </a:ln>
          </p:spPr>
          <p:txBody>
            <a:bodyPr/>
            <a:lstStyle/>
            <a:p>
              <a:endParaRPr lang="en-US"/>
            </a:p>
          </p:txBody>
        </p:sp>
        <p:sp>
          <p:nvSpPr>
            <p:cNvPr id="443594" name="Oval 1226"/>
            <p:cNvSpPr>
              <a:spLocks noChangeArrowheads="1"/>
            </p:cNvSpPr>
            <p:nvPr/>
          </p:nvSpPr>
          <p:spPr bwMode="auto">
            <a:xfrm>
              <a:off x="2447" y="1748"/>
              <a:ext cx="82" cy="76"/>
            </a:xfrm>
            <a:prstGeom prst="ellipse">
              <a:avLst/>
            </a:prstGeom>
            <a:solidFill>
              <a:srgbClr val="FFFFFF"/>
            </a:solidFill>
            <a:ln w="0">
              <a:solidFill>
                <a:srgbClr val="25221E"/>
              </a:solidFill>
              <a:round/>
              <a:headEnd/>
              <a:tailEnd/>
            </a:ln>
          </p:spPr>
          <p:txBody>
            <a:bodyPr/>
            <a:lstStyle/>
            <a:p>
              <a:endParaRPr lang="en-US"/>
            </a:p>
          </p:txBody>
        </p:sp>
        <p:sp>
          <p:nvSpPr>
            <p:cNvPr id="443595" name="Oval 1227"/>
            <p:cNvSpPr>
              <a:spLocks noChangeArrowheads="1"/>
            </p:cNvSpPr>
            <p:nvPr/>
          </p:nvSpPr>
          <p:spPr bwMode="auto">
            <a:xfrm>
              <a:off x="2523" y="877"/>
              <a:ext cx="82" cy="76"/>
            </a:xfrm>
            <a:prstGeom prst="ellipse">
              <a:avLst/>
            </a:prstGeom>
            <a:solidFill>
              <a:srgbClr val="FFFFFF"/>
            </a:solidFill>
            <a:ln w="0">
              <a:solidFill>
                <a:srgbClr val="25221E"/>
              </a:solidFill>
              <a:round/>
              <a:headEnd/>
              <a:tailEnd/>
            </a:ln>
          </p:spPr>
          <p:txBody>
            <a:bodyPr/>
            <a:lstStyle/>
            <a:p>
              <a:endParaRPr lang="en-US"/>
            </a:p>
          </p:txBody>
        </p:sp>
        <p:sp>
          <p:nvSpPr>
            <p:cNvPr id="443596" name="Oval 1228"/>
            <p:cNvSpPr>
              <a:spLocks noChangeArrowheads="1"/>
            </p:cNvSpPr>
            <p:nvPr/>
          </p:nvSpPr>
          <p:spPr bwMode="auto">
            <a:xfrm>
              <a:off x="2700" y="2367"/>
              <a:ext cx="82" cy="76"/>
            </a:xfrm>
            <a:prstGeom prst="ellipse">
              <a:avLst/>
            </a:prstGeom>
            <a:solidFill>
              <a:srgbClr val="FFFFFF"/>
            </a:solidFill>
            <a:ln w="0">
              <a:solidFill>
                <a:srgbClr val="25221E"/>
              </a:solidFill>
              <a:round/>
              <a:headEnd/>
              <a:tailEnd/>
            </a:ln>
          </p:spPr>
          <p:txBody>
            <a:bodyPr/>
            <a:lstStyle/>
            <a:p>
              <a:endParaRPr lang="en-US"/>
            </a:p>
          </p:txBody>
        </p:sp>
        <p:sp>
          <p:nvSpPr>
            <p:cNvPr id="443597" name="Oval 1229"/>
            <p:cNvSpPr>
              <a:spLocks noChangeArrowheads="1"/>
            </p:cNvSpPr>
            <p:nvPr/>
          </p:nvSpPr>
          <p:spPr bwMode="auto">
            <a:xfrm>
              <a:off x="2485" y="1407"/>
              <a:ext cx="95" cy="95"/>
            </a:xfrm>
            <a:prstGeom prst="ellipse">
              <a:avLst/>
            </a:prstGeom>
            <a:solidFill>
              <a:srgbClr val="FFFFFF"/>
            </a:solidFill>
            <a:ln w="0">
              <a:solidFill>
                <a:srgbClr val="25221E"/>
              </a:solidFill>
              <a:round/>
              <a:headEnd/>
              <a:tailEnd/>
            </a:ln>
          </p:spPr>
          <p:txBody>
            <a:bodyPr/>
            <a:lstStyle/>
            <a:p>
              <a:endParaRPr lang="en-US"/>
            </a:p>
          </p:txBody>
        </p:sp>
        <p:sp>
          <p:nvSpPr>
            <p:cNvPr id="443598" name="Oval 1230"/>
            <p:cNvSpPr>
              <a:spLocks noChangeArrowheads="1"/>
            </p:cNvSpPr>
            <p:nvPr/>
          </p:nvSpPr>
          <p:spPr bwMode="auto">
            <a:xfrm>
              <a:off x="2466" y="1931"/>
              <a:ext cx="95" cy="89"/>
            </a:xfrm>
            <a:prstGeom prst="ellipse">
              <a:avLst/>
            </a:prstGeom>
            <a:solidFill>
              <a:srgbClr val="FFFFFF"/>
            </a:solidFill>
            <a:ln w="0">
              <a:solidFill>
                <a:srgbClr val="25221E"/>
              </a:solidFill>
              <a:round/>
              <a:headEnd/>
              <a:tailEnd/>
            </a:ln>
          </p:spPr>
          <p:txBody>
            <a:bodyPr/>
            <a:lstStyle/>
            <a:p>
              <a:endParaRPr lang="en-US"/>
            </a:p>
          </p:txBody>
        </p:sp>
        <p:sp>
          <p:nvSpPr>
            <p:cNvPr id="443599" name="Oval 1231"/>
            <p:cNvSpPr>
              <a:spLocks noChangeArrowheads="1"/>
            </p:cNvSpPr>
            <p:nvPr/>
          </p:nvSpPr>
          <p:spPr bwMode="auto">
            <a:xfrm>
              <a:off x="2586" y="1969"/>
              <a:ext cx="95" cy="89"/>
            </a:xfrm>
            <a:prstGeom prst="ellipse">
              <a:avLst/>
            </a:prstGeom>
            <a:solidFill>
              <a:srgbClr val="FFFFFF"/>
            </a:solidFill>
            <a:ln w="0">
              <a:solidFill>
                <a:srgbClr val="25221E"/>
              </a:solidFill>
              <a:round/>
              <a:headEnd/>
              <a:tailEnd/>
            </a:ln>
          </p:spPr>
          <p:txBody>
            <a:bodyPr/>
            <a:lstStyle/>
            <a:p>
              <a:endParaRPr lang="en-US"/>
            </a:p>
          </p:txBody>
        </p:sp>
        <p:sp>
          <p:nvSpPr>
            <p:cNvPr id="443600" name="Oval 1232"/>
            <p:cNvSpPr>
              <a:spLocks noChangeArrowheads="1"/>
            </p:cNvSpPr>
            <p:nvPr/>
          </p:nvSpPr>
          <p:spPr bwMode="auto">
            <a:xfrm>
              <a:off x="2422" y="1363"/>
              <a:ext cx="76" cy="70"/>
            </a:xfrm>
            <a:prstGeom prst="ellipse">
              <a:avLst/>
            </a:prstGeom>
            <a:solidFill>
              <a:srgbClr val="FFFFFF"/>
            </a:solidFill>
            <a:ln w="0">
              <a:solidFill>
                <a:srgbClr val="25221E"/>
              </a:solidFill>
              <a:round/>
              <a:headEnd/>
              <a:tailEnd/>
            </a:ln>
          </p:spPr>
          <p:txBody>
            <a:bodyPr/>
            <a:lstStyle/>
            <a:p>
              <a:endParaRPr lang="en-US"/>
            </a:p>
          </p:txBody>
        </p:sp>
        <p:sp>
          <p:nvSpPr>
            <p:cNvPr id="443601" name="Oval 1233"/>
            <p:cNvSpPr>
              <a:spLocks noChangeArrowheads="1"/>
            </p:cNvSpPr>
            <p:nvPr/>
          </p:nvSpPr>
          <p:spPr bwMode="auto">
            <a:xfrm>
              <a:off x="2403" y="1881"/>
              <a:ext cx="82" cy="76"/>
            </a:xfrm>
            <a:prstGeom prst="ellipse">
              <a:avLst/>
            </a:prstGeom>
            <a:solidFill>
              <a:srgbClr val="FFFFFF"/>
            </a:solidFill>
            <a:ln w="0">
              <a:solidFill>
                <a:srgbClr val="25221E"/>
              </a:solidFill>
              <a:round/>
              <a:headEnd/>
              <a:tailEnd/>
            </a:ln>
          </p:spPr>
          <p:txBody>
            <a:bodyPr/>
            <a:lstStyle/>
            <a:p>
              <a:endParaRPr lang="en-US"/>
            </a:p>
          </p:txBody>
        </p:sp>
        <p:sp>
          <p:nvSpPr>
            <p:cNvPr id="443602" name="Oval 1234"/>
            <p:cNvSpPr>
              <a:spLocks noChangeArrowheads="1"/>
            </p:cNvSpPr>
            <p:nvPr/>
          </p:nvSpPr>
          <p:spPr bwMode="auto">
            <a:xfrm>
              <a:off x="2656" y="2499"/>
              <a:ext cx="82" cy="76"/>
            </a:xfrm>
            <a:prstGeom prst="ellipse">
              <a:avLst/>
            </a:prstGeom>
            <a:solidFill>
              <a:srgbClr val="FFFFFF"/>
            </a:solidFill>
            <a:ln w="0">
              <a:solidFill>
                <a:srgbClr val="25221E"/>
              </a:solidFill>
              <a:round/>
              <a:headEnd/>
              <a:tailEnd/>
            </a:ln>
          </p:spPr>
          <p:txBody>
            <a:bodyPr/>
            <a:lstStyle/>
            <a:p>
              <a:endParaRPr lang="en-US"/>
            </a:p>
          </p:txBody>
        </p:sp>
        <p:sp>
          <p:nvSpPr>
            <p:cNvPr id="443603" name="Oval 1235"/>
            <p:cNvSpPr>
              <a:spLocks noChangeArrowheads="1"/>
            </p:cNvSpPr>
            <p:nvPr/>
          </p:nvSpPr>
          <p:spPr bwMode="auto">
            <a:xfrm>
              <a:off x="2529" y="1919"/>
              <a:ext cx="76" cy="75"/>
            </a:xfrm>
            <a:prstGeom prst="ellipse">
              <a:avLst/>
            </a:prstGeom>
            <a:solidFill>
              <a:srgbClr val="FFFFFF"/>
            </a:solidFill>
            <a:ln w="0">
              <a:solidFill>
                <a:srgbClr val="25221E"/>
              </a:solidFill>
              <a:round/>
              <a:headEnd/>
              <a:tailEnd/>
            </a:ln>
          </p:spPr>
          <p:txBody>
            <a:bodyPr/>
            <a:lstStyle/>
            <a:p>
              <a:endParaRPr lang="en-US"/>
            </a:p>
          </p:txBody>
        </p:sp>
        <p:sp>
          <p:nvSpPr>
            <p:cNvPr id="443604" name="Oval 1236"/>
            <p:cNvSpPr>
              <a:spLocks noChangeArrowheads="1"/>
            </p:cNvSpPr>
            <p:nvPr/>
          </p:nvSpPr>
          <p:spPr bwMode="auto">
            <a:xfrm>
              <a:off x="2801" y="2449"/>
              <a:ext cx="75" cy="76"/>
            </a:xfrm>
            <a:prstGeom prst="ellipse">
              <a:avLst/>
            </a:prstGeom>
            <a:solidFill>
              <a:srgbClr val="FFFFFF"/>
            </a:solidFill>
            <a:ln w="0">
              <a:solidFill>
                <a:srgbClr val="25221E"/>
              </a:solidFill>
              <a:round/>
              <a:headEnd/>
              <a:tailEnd/>
            </a:ln>
          </p:spPr>
          <p:txBody>
            <a:bodyPr/>
            <a:lstStyle/>
            <a:p>
              <a:endParaRPr lang="en-US"/>
            </a:p>
          </p:txBody>
        </p:sp>
        <p:sp>
          <p:nvSpPr>
            <p:cNvPr id="443605" name="Oval 1237"/>
            <p:cNvSpPr>
              <a:spLocks noChangeArrowheads="1"/>
            </p:cNvSpPr>
            <p:nvPr/>
          </p:nvSpPr>
          <p:spPr bwMode="auto">
            <a:xfrm>
              <a:off x="2409" y="1105"/>
              <a:ext cx="82" cy="75"/>
            </a:xfrm>
            <a:prstGeom prst="ellipse">
              <a:avLst/>
            </a:prstGeom>
            <a:solidFill>
              <a:srgbClr val="FFFFFF"/>
            </a:solidFill>
            <a:ln w="0">
              <a:solidFill>
                <a:srgbClr val="25221E"/>
              </a:solidFill>
              <a:round/>
              <a:headEnd/>
              <a:tailEnd/>
            </a:ln>
          </p:spPr>
          <p:txBody>
            <a:bodyPr/>
            <a:lstStyle/>
            <a:p>
              <a:endParaRPr lang="en-US"/>
            </a:p>
          </p:txBody>
        </p:sp>
        <p:sp>
          <p:nvSpPr>
            <p:cNvPr id="443606" name="Oval 1238"/>
            <p:cNvSpPr>
              <a:spLocks noChangeArrowheads="1"/>
            </p:cNvSpPr>
            <p:nvPr/>
          </p:nvSpPr>
          <p:spPr bwMode="auto">
            <a:xfrm>
              <a:off x="2479" y="1048"/>
              <a:ext cx="82" cy="75"/>
            </a:xfrm>
            <a:prstGeom prst="ellipse">
              <a:avLst/>
            </a:prstGeom>
            <a:solidFill>
              <a:srgbClr val="FFFFFF"/>
            </a:solidFill>
            <a:ln w="0">
              <a:solidFill>
                <a:srgbClr val="25221E"/>
              </a:solidFill>
              <a:round/>
              <a:headEnd/>
              <a:tailEnd/>
            </a:ln>
          </p:spPr>
          <p:txBody>
            <a:bodyPr/>
            <a:lstStyle/>
            <a:p>
              <a:endParaRPr lang="en-US"/>
            </a:p>
          </p:txBody>
        </p:sp>
        <p:sp>
          <p:nvSpPr>
            <p:cNvPr id="443607" name="Oval 1239"/>
            <p:cNvSpPr>
              <a:spLocks noChangeArrowheads="1"/>
            </p:cNvSpPr>
            <p:nvPr/>
          </p:nvSpPr>
          <p:spPr bwMode="auto">
            <a:xfrm>
              <a:off x="2523" y="1546"/>
              <a:ext cx="82" cy="76"/>
            </a:xfrm>
            <a:prstGeom prst="ellipse">
              <a:avLst/>
            </a:prstGeom>
            <a:solidFill>
              <a:srgbClr val="FFFFFF"/>
            </a:solidFill>
            <a:ln w="0">
              <a:solidFill>
                <a:srgbClr val="25221E"/>
              </a:solidFill>
              <a:round/>
              <a:headEnd/>
              <a:tailEnd/>
            </a:ln>
          </p:spPr>
          <p:txBody>
            <a:bodyPr/>
            <a:lstStyle/>
            <a:p>
              <a:endParaRPr lang="en-US"/>
            </a:p>
          </p:txBody>
        </p:sp>
        <p:sp>
          <p:nvSpPr>
            <p:cNvPr id="443608" name="Oval 1240"/>
            <p:cNvSpPr>
              <a:spLocks noChangeArrowheads="1"/>
            </p:cNvSpPr>
            <p:nvPr/>
          </p:nvSpPr>
          <p:spPr bwMode="auto">
            <a:xfrm>
              <a:off x="3009" y="1212"/>
              <a:ext cx="82" cy="76"/>
            </a:xfrm>
            <a:prstGeom prst="ellipse">
              <a:avLst/>
            </a:prstGeom>
            <a:solidFill>
              <a:srgbClr val="FFFFFF"/>
            </a:solidFill>
            <a:ln w="0">
              <a:solidFill>
                <a:srgbClr val="25221E"/>
              </a:solidFill>
              <a:round/>
              <a:headEnd/>
              <a:tailEnd/>
            </a:ln>
          </p:spPr>
          <p:txBody>
            <a:bodyPr/>
            <a:lstStyle/>
            <a:p>
              <a:endParaRPr lang="en-US"/>
            </a:p>
          </p:txBody>
        </p:sp>
        <p:sp>
          <p:nvSpPr>
            <p:cNvPr id="443609" name="Oval 1241"/>
            <p:cNvSpPr>
              <a:spLocks noChangeArrowheads="1"/>
            </p:cNvSpPr>
            <p:nvPr/>
          </p:nvSpPr>
          <p:spPr bwMode="auto">
            <a:xfrm>
              <a:off x="3009" y="751"/>
              <a:ext cx="76" cy="76"/>
            </a:xfrm>
            <a:prstGeom prst="ellipse">
              <a:avLst/>
            </a:prstGeom>
            <a:solidFill>
              <a:srgbClr val="FFFFFF"/>
            </a:solidFill>
            <a:ln w="0">
              <a:solidFill>
                <a:srgbClr val="25221E"/>
              </a:solidFill>
              <a:round/>
              <a:headEnd/>
              <a:tailEnd/>
            </a:ln>
          </p:spPr>
          <p:txBody>
            <a:bodyPr/>
            <a:lstStyle/>
            <a:p>
              <a:endParaRPr lang="en-US"/>
            </a:p>
          </p:txBody>
        </p:sp>
        <p:sp>
          <p:nvSpPr>
            <p:cNvPr id="443610" name="Oval 1242"/>
            <p:cNvSpPr>
              <a:spLocks noChangeArrowheads="1"/>
            </p:cNvSpPr>
            <p:nvPr/>
          </p:nvSpPr>
          <p:spPr bwMode="auto">
            <a:xfrm>
              <a:off x="2397" y="1622"/>
              <a:ext cx="76" cy="76"/>
            </a:xfrm>
            <a:prstGeom prst="ellipse">
              <a:avLst/>
            </a:prstGeom>
            <a:solidFill>
              <a:srgbClr val="FFFFFF"/>
            </a:solidFill>
            <a:ln w="0">
              <a:solidFill>
                <a:srgbClr val="25221E"/>
              </a:solidFill>
              <a:round/>
              <a:headEnd/>
              <a:tailEnd/>
            </a:ln>
          </p:spPr>
          <p:txBody>
            <a:bodyPr/>
            <a:lstStyle/>
            <a:p>
              <a:endParaRPr lang="en-US"/>
            </a:p>
          </p:txBody>
        </p:sp>
        <p:sp>
          <p:nvSpPr>
            <p:cNvPr id="443611" name="Oval 1243"/>
            <p:cNvSpPr>
              <a:spLocks noChangeArrowheads="1"/>
            </p:cNvSpPr>
            <p:nvPr/>
          </p:nvSpPr>
          <p:spPr bwMode="auto">
            <a:xfrm>
              <a:off x="2473" y="751"/>
              <a:ext cx="75" cy="76"/>
            </a:xfrm>
            <a:prstGeom prst="ellipse">
              <a:avLst/>
            </a:prstGeom>
            <a:solidFill>
              <a:srgbClr val="FFFFFF"/>
            </a:solidFill>
            <a:ln w="0">
              <a:solidFill>
                <a:srgbClr val="25221E"/>
              </a:solidFill>
              <a:round/>
              <a:headEnd/>
              <a:tailEnd/>
            </a:ln>
          </p:spPr>
          <p:txBody>
            <a:bodyPr/>
            <a:lstStyle/>
            <a:p>
              <a:endParaRPr lang="en-US"/>
            </a:p>
          </p:txBody>
        </p:sp>
        <p:sp>
          <p:nvSpPr>
            <p:cNvPr id="443612" name="Oval 1244"/>
            <p:cNvSpPr>
              <a:spLocks noChangeArrowheads="1"/>
            </p:cNvSpPr>
            <p:nvPr/>
          </p:nvSpPr>
          <p:spPr bwMode="auto">
            <a:xfrm>
              <a:off x="2649" y="2241"/>
              <a:ext cx="76" cy="75"/>
            </a:xfrm>
            <a:prstGeom prst="ellipse">
              <a:avLst/>
            </a:prstGeom>
            <a:solidFill>
              <a:srgbClr val="FFFFFF"/>
            </a:solidFill>
            <a:ln w="0">
              <a:solidFill>
                <a:srgbClr val="25221E"/>
              </a:solidFill>
              <a:round/>
              <a:headEnd/>
              <a:tailEnd/>
            </a:ln>
          </p:spPr>
          <p:txBody>
            <a:bodyPr/>
            <a:lstStyle/>
            <a:p>
              <a:endParaRPr lang="en-US"/>
            </a:p>
          </p:txBody>
        </p:sp>
        <p:sp>
          <p:nvSpPr>
            <p:cNvPr id="443613" name="Oval 1245"/>
            <p:cNvSpPr>
              <a:spLocks noChangeArrowheads="1"/>
            </p:cNvSpPr>
            <p:nvPr/>
          </p:nvSpPr>
          <p:spPr bwMode="auto">
            <a:xfrm>
              <a:off x="2409" y="871"/>
              <a:ext cx="64" cy="63"/>
            </a:xfrm>
            <a:prstGeom prst="ellipse">
              <a:avLst/>
            </a:prstGeom>
            <a:solidFill>
              <a:srgbClr val="FFFFFF"/>
            </a:solidFill>
            <a:ln w="0">
              <a:solidFill>
                <a:srgbClr val="25221E"/>
              </a:solidFill>
              <a:round/>
              <a:headEnd/>
              <a:tailEnd/>
            </a:ln>
          </p:spPr>
          <p:txBody>
            <a:bodyPr/>
            <a:lstStyle/>
            <a:p>
              <a:endParaRPr lang="en-US"/>
            </a:p>
          </p:txBody>
        </p:sp>
        <p:sp>
          <p:nvSpPr>
            <p:cNvPr id="443614" name="Oval 1246"/>
            <p:cNvSpPr>
              <a:spLocks noChangeArrowheads="1"/>
            </p:cNvSpPr>
            <p:nvPr/>
          </p:nvSpPr>
          <p:spPr bwMode="auto">
            <a:xfrm>
              <a:off x="2390" y="1389"/>
              <a:ext cx="70" cy="69"/>
            </a:xfrm>
            <a:prstGeom prst="ellipse">
              <a:avLst/>
            </a:prstGeom>
            <a:solidFill>
              <a:srgbClr val="FFFFFF"/>
            </a:solidFill>
            <a:ln w="0">
              <a:solidFill>
                <a:srgbClr val="25221E"/>
              </a:solidFill>
              <a:round/>
              <a:headEnd/>
              <a:tailEnd/>
            </a:ln>
          </p:spPr>
          <p:txBody>
            <a:bodyPr/>
            <a:lstStyle/>
            <a:p>
              <a:endParaRPr lang="en-US"/>
            </a:p>
          </p:txBody>
        </p:sp>
        <p:sp>
          <p:nvSpPr>
            <p:cNvPr id="443615" name="Oval 1247"/>
            <p:cNvSpPr>
              <a:spLocks noChangeArrowheads="1"/>
            </p:cNvSpPr>
            <p:nvPr/>
          </p:nvSpPr>
          <p:spPr bwMode="auto">
            <a:xfrm>
              <a:off x="3034" y="1729"/>
              <a:ext cx="76" cy="70"/>
            </a:xfrm>
            <a:prstGeom prst="ellipse">
              <a:avLst/>
            </a:prstGeom>
            <a:solidFill>
              <a:srgbClr val="FFFFFF"/>
            </a:solidFill>
            <a:ln w="0">
              <a:solidFill>
                <a:srgbClr val="25221E"/>
              </a:solidFill>
              <a:round/>
              <a:headEnd/>
              <a:tailEnd/>
            </a:ln>
          </p:spPr>
          <p:txBody>
            <a:bodyPr/>
            <a:lstStyle/>
            <a:p>
              <a:endParaRPr lang="en-US"/>
            </a:p>
          </p:txBody>
        </p:sp>
        <p:sp>
          <p:nvSpPr>
            <p:cNvPr id="443616" name="Freeform 1248"/>
            <p:cNvSpPr>
              <a:spLocks/>
            </p:cNvSpPr>
            <p:nvPr/>
          </p:nvSpPr>
          <p:spPr bwMode="auto">
            <a:xfrm>
              <a:off x="1040" y="2941"/>
              <a:ext cx="271" cy="272"/>
            </a:xfrm>
            <a:custGeom>
              <a:avLst/>
              <a:gdLst>
                <a:gd name="T0" fmla="*/ 0 w 271"/>
                <a:gd name="T1" fmla="*/ 0 h 272"/>
                <a:gd name="T2" fmla="*/ 0 w 271"/>
                <a:gd name="T3" fmla="*/ 0 h 272"/>
                <a:gd name="T4" fmla="*/ 6 w 271"/>
                <a:gd name="T5" fmla="*/ 57 h 272"/>
                <a:gd name="T6" fmla="*/ 19 w 271"/>
                <a:gd name="T7" fmla="*/ 107 h 272"/>
                <a:gd name="T8" fmla="*/ 44 w 271"/>
                <a:gd name="T9" fmla="*/ 152 h 272"/>
                <a:gd name="T10" fmla="*/ 76 w 271"/>
                <a:gd name="T11" fmla="*/ 196 h 272"/>
                <a:gd name="T12" fmla="*/ 120 w 271"/>
                <a:gd name="T13" fmla="*/ 227 h 272"/>
                <a:gd name="T14" fmla="*/ 164 w 271"/>
                <a:gd name="T15" fmla="*/ 253 h 272"/>
                <a:gd name="T16" fmla="*/ 214 w 271"/>
                <a:gd name="T17" fmla="*/ 265 h 272"/>
                <a:gd name="T18" fmla="*/ 271 w 271"/>
                <a:gd name="T19" fmla="*/ 272 h 272"/>
                <a:gd name="T20" fmla="*/ 271 w 271"/>
                <a:gd name="T21" fmla="*/ 259 h 272"/>
                <a:gd name="T22" fmla="*/ 221 w 271"/>
                <a:gd name="T23" fmla="*/ 253 h 272"/>
                <a:gd name="T24" fmla="*/ 170 w 271"/>
                <a:gd name="T25" fmla="*/ 240 h 272"/>
                <a:gd name="T26" fmla="*/ 126 w 271"/>
                <a:gd name="T27" fmla="*/ 215 h 272"/>
                <a:gd name="T28" fmla="*/ 88 w 271"/>
                <a:gd name="T29" fmla="*/ 183 h 272"/>
                <a:gd name="T30" fmla="*/ 57 w 271"/>
                <a:gd name="T31" fmla="*/ 145 h 272"/>
                <a:gd name="T32" fmla="*/ 31 w 271"/>
                <a:gd name="T33" fmla="*/ 101 h 272"/>
                <a:gd name="T34" fmla="*/ 19 w 271"/>
                <a:gd name="T35" fmla="*/ 51 h 272"/>
                <a:gd name="T36" fmla="*/ 13 w 271"/>
                <a:gd name="T37" fmla="*/ 0 h 272"/>
                <a:gd name="T38" fmla="*/ 13 w 271"/>
                <a:gd name="T39" fmla="*/ 0 h 272"/>
                <a:gd name="T40" fmla="*/ 0 w 271"/>
                <a:gd name="T4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0" y="0"/>
                  </a:moveTo>
                  <a:lnTo>
                    <a:pt x="0" y="0"/>
                  </a:lnTo>
                  <a:lnTo>
                    <a:pt x="6" y="57"/>
                  </a:lnTo>
                  <a:lnTo>
                    <a:pt x="19" y="107"/>
                  </a:lnTo>
                  <a:lnTo>
                    <a:pt x="44" y="152"/>
                  </a:lnTo>
                  <a:lnTo>
                    <a:pt x="76" y="196"/>
                  </a:lnTo>
                  <a:lnTo>
                    <a:pt x="120" y="227"/>
                  </a:lnTo>
                  <a:lnTo>
                    <a:pt x="164" y="253"/>
                  </a:lnTo>
                  <a:lnTo>
                    <a:pt x="214" y="265"/>
                  </a:lnTo>
                  <a:lnTo>
                    <a:pt x="271" y="272"/>
                  </a:lnTo>
                  <a:lnTo>
                    <a:pt x="271" y="259"/>
                  </a:lnTo>
                  <a:lnTo>
                    <a:pt x="221" y="253"/>
                  </a:lnTo>
                  <a:lnTo>
                    <a:pt x="170" y="240"/>
                  </a:lnTo>
                  <a:lnTo>
                    <a:pt x="126" y="215"/>
                  </a:lnTo>
                  <a:lnTo>
                    <a:pt x="88" y="183"/>
                  </a:lnTo>
                  <a:lnTo>
                    <a:pt x="57" y="145"/>
                  </a:lnTo>
                  <a:lnTo>
                    <a:pt x="31" y="101"/>
                  </a:lnTo>
                  <a:lnTo>
                    <a:pt x="19" y="51"/>
                  </a:lnTo>
                  <a:lnTo>
                    <a:pt x="13" y="0"/>
                  </a:lnTo>
                  <a:lnTo>
                    <a:pt x="13" y="0"/>
                  </a:lnTo>
                  <a:lnTo>
                    <a:pt x="0"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17" name="Freeform 1249"/>
            <p:cNvSpPr>
              <a:spLocks/>
            </p:cNvSpPr>
            <p:nvPr/>
          </p:nvSpPr>
          <p:spPr bwMode="auto">
            <a:xfrm>
              <a:off x="1040" y="2670"/>
              <a:ext cx="271" cy="271"/>
            </a:xfrm>
            <a:custGeom>
              <a:avLst/>
              <a:gdLst>
                <a:gd name="T0" fmla="*/ 271 w 271"/>
                <a:gd name="T1" fmla="*/ 0 h 271"/>
                <a:gd name="T2" fmla="*/ 271 w 271"/>
                <a:gd name="T3" fmla="*/ 0 h 271"/>
                <a:gd name="T4" fmla="*/ 214 w 271"/>
                <a:gd name="T5" fmla="*/ 6 h 271"/>
                <a:gd name="T6" fmla="*/ 164 w 271"/>
                <a:gd name="T7" fmla="*/ 19 h 271"/>
                <a:gd name="T8" fmla="*/ 120 w 271"/>
                <a:gd name="T9" fmla="*/ 44 h 271"/>
                <a:gd name="T10" fmla="*/ 76 w 271"/>
                <a:gd name="T11" fmla="*/ 82 h 271"/>
                <a:gd name="T12" fmla="*/ 44 w 271"/>
                <a:gd name="T13" fmla="*/ 120 h 271"/>
                <a:gd name="T14" fmla="*/ 19 w 271"/>
                <a:gd name="T15" fmla="*/ 164 h 271"/>
                <a:gd name="T16" fmla="*/ 6 w 271"/>
                <a:gd name="T17" fmla="*/ 214 h 271"/>
                <a:gd name="T18" fmla="*/ 0 w 271"/>
                <a:gd name="T19" fmla="*/ 271 h 271"/>
                <a:gd name="T20" fmla="*/ 13 w 271"/>
                <a:gd name="T21" fmla="*/ 271 h 271"/>
                <a:gd name="T22" fmla="*/ 19 w 271"/>
                <a:gd name="T23" fmla="*/ 221 h 271"/>
                <a:gd name="T24" fmla="*/ 31 w 271"/>
                <a:gd name="T25" fmla="*/ 170 h 271"/>
                <a:gd name="T26" fmla="*/ 57 w 271"/>
                <a:gd name="T27" fmla="*/ 126 h 271"/>
                <a:gd name="T28" fmla="*/ 88 w 271"/>
                <a:gd name="T29" fmla="*/ 88 h 271"/>
                <a:gd name="T30" fmla="*/ 126 w 271"/>
                <a:gd name="T31" fmla="*/ 57 h 271"/>
                <a:gd name="T32" fmla="*/ 170 w 271"/>
                <a:gd name="T33" fmla="*/ 31 h 271"/>
                <a:gd name="T34" fmla="*/ 221 w 271"/>
                <a:gd name="T35" fmla="*/ 19 h 271"/>
                <a:gd name="T36" fmla="*/ 271 w 271"/>
                <a:gd name="T37" fmla="*/ 12 h 271"/>
                <a:gd name="T38" fmla="*/ 271 w 271"/>
                <a:gd name="T39" fmla="*/ 12 h 271"/>
                <a:gd name="T40" fmla="*/ 271 w 271"/>
                <a:gd name="T4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1">
                  <a:moveTo>
                    <a:pt x="271" y="0"/>
                  </a:moveTo>
                  <a:lnTo>
                    <a:pt x="271" y="0"/>
                  </a:lnTo>
                  <a:lnTo>
                    <a:pt x="214" y="6"/>
                  </a:lnTo>
                  <a:lnTo>
                    <a:pt x="164" y="19"/>
                  </a:lnTo>
                  <a:lnTo>
                    <a:pt x="120" y="44"/>
                  </a:lnTo>
                  <a:lnTo>
                    <a:pt x="76" y="82"/>
                  </a:lnTo>
                  <a:lnTo>
                    <a:pt x="44" y="120"/>
                  </a:lnTo>
                  <a:lnTo>
                    <a:pt x="19" y="164"/>
                  </a:lnTo>
                  <a:lnTo>
                    <a:pt x="6" y="214"/>
                  </a:lnTo>
                  <a:lnTo>
                    <a:pt x="0" y="271"/>
                  </a:lnTo>
                  <a:lnTo>
                    <a:pt x="13" y="271"/>
                  </a:lnTo>
                  <a:lnTo>
                    <a:pt x="19" y="221"/>
                  </a:lnTo>
                  <a:lnTo>
                    <a:pt x="31" y="170"/>
                  </a:lnTo>
                  <a:lnTo>
                    <a:pt x="57" y="126"/>
                  </a:lnTo>
                  <a:lnTo>
                    <a:pt x="88" y="88"/>
                  </a:lnTo>
                  <a:lnTo>
                    <a:pt x="126" y="57"/>
                  </a:lnTo>
                  <a:lnTo>
                    <a:pt x="170" y="31"/>
                  </a:lnTo>
                  <a:lnTo>
                    <a:pt x="221" y="19"/>
                  </a:lnTo>
                  <a:lnTo>
                    <a:pt x="271" y="12"/>
                  </a:lnTo>
                  <a:lnTo>
                    <a:pt x="271" y="12"/>
                  </a:lnTo>
                  <a:lnTo>
                    <a:pt x="271"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18" name="Freeform 1250"/>
            <p:cNvSpPr>
              <a:spLocks/>
            </p:cNvSpPr>
            <p:nvPr/>
          </p:nvSpPr>
          <p:spPr bwMode="auto">
            <a:xfrm>
              <a:off x="1311" y="2670"/>
              <a:ext cx="272" cy="271"/>
            </a:xfrm>
            <a:custGeom>
              <a:avLst/>
              <a:gdLst>
                <a:gd name="T0" fmla="*/ 272 w 272"/>
                <a:gd name="T1" fmla="*/ 271 h 271"/>
                <a:gd name="T2" fmla="*/ 272 w 272"/>
                <a:gd name="T3" fmla="*/ 271 h 271"/>
                <a:gd name="T4" fmla="*/ 265 w 272"/>
                <a:gd name="T5" fmla="*/ 214 h 271"/>
                <a:gd name="T6" fmla="*/ 253 w 272"/>
                <a:gd name="T7" fmla="*/ 164 h 271"/>
                <a:gd name="T8" fmla="*/ 227 w 272"/>
                <a:gd name="T9" fmla="*/ 120 h 271"/>
                <a:gd name="T10" fmla="*/ 190 w 272"/>
                <a:gd name="T11" fmla="*/ 82 h 271"/>
                <a:gd name="T12" fmla="*/ 152 w 272"/>
                <a:gd name="T13" fmla="*/ 44 h 271"/>
                <a:gd name="T14" fmla="*/ 108 w 272"/>
                <a:gd name="T15" fmla="*/ 19 h 271"/>
                <a:gd name="T16" fmla="*/ 57 w 272"/>
                <a:gd name="T17" fmla="*/ 6 h 271"/>
                <a:gd name="T18" fmla="*/ 0 w 272"/>
                <a:gd name="T19" fmla="*/ 0 h 271"/>
                <a:gd name="T20" fmla="*/ 0 w 272"/>
                <a:gd name="T21" fmla="*/ 12 h 271"/>
                <a:gd name="T22" fmla="*/ 51 w 272"/>
                <a:gd name="T23" fmla="*/ 19 h 271"/>
                <a:gd name="T24" fmla="*/ 101 w 272"/>
                <a:gd name="T25" fmla="*/ 31 h 271"/>
                <a:gd name="T26" fmla="*/ 145 w 272"/>
                <a:gd name="T27" fmla="*/ 57 h 271"/>
                <a:gd name="T28" fmla="*/ 183 w 272"/>
                <a:gd name="T29" fmla="*/ 88 h 271"/>
                <a:gd name="T30" fmla="*/ 215 w 272"/>
                <a:gd name="T31" fmla="*/ 126 h 271"/>
                <a:gd name="T32" fmla="*/ 240 w 272"/>
                <a:gd name="T33" fmla="*/ 170 h 271"/>
                <a:gd name="T34" fmla="*/ 253 w 272"/>
                <a:gd name="T35" fmla="*/ 221 h 271"/>
                <a:gd name="T36" fmla="*/ 259 w 272"/>
                <a:gd name="T37" fmla="*/ 271 h 271"/>
                <a:gd name="T38" fmla="*/ 259 w 272"/>
                <a:gd name="T39" fmla="*/ 271 h 271"/>
                <a:gd name="T40" fmla="*/ 272 w 272"/>
                <a:gd name="T41"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271"/>
                  </a:moveTo>
                  <a:lnTo>
                    <a:pt x="272" y="271"/>
                  </a:lnTo>
                  <a:lnTo>
                    <a:pt x="265" y="214"/>
                  </a:lnTo>
                  <a:lnTo>
                    <a:pt x="253" y="164"/>
                  </a:lnTo>
                  <a:lnTo>
                    <a:pt x="227" y="120"/>
                  </a:lnTo>
                  <a:lnTo>
                    <a:pt x="190" y="82"/>
                  </a:lnTo>
                  <a:lnTo>
                    <a:pt x="152" y="44"/>
                  </a:lnTo>
                  <a:lnTo>
                    <a:pt x="108" y="19"/>
                  </a:lnTo>
                  <a:lnTo>
                    <a:pt x="57" y="6"/>
                  </a:lnTo>
                  <a:lnTo>
                    <a:pt x="0" y="0"/>
                  </a:lnTo>
                  <a:lnTo>
                    <a:pt x="0" y="12"/>
                  </a:lnTo>
                  <a:lnTo>
                    <a:pt x="51" y="19"/>
                  </a:lnTo>
                  <a:lnTo>
                    <a:pt x="101" y="31"/>
                  </a:lnTo>
                  <a:lnTo>
                    <a:pt x="145" y="57"/>
                  </a:lnTo>
                  <a:lnTo>
                    <a:pt x="183" y="88"/>
                  </a:lnTo>
                  <a:lnTo>
                    <a:pt x="215" y="126"/>
                  </a:lnTo>
                  <a:lnTo>
                    <a:pt x="240" y="170"/>
                  </a:lnTo>
                  <a:lnTo>
                    <a:pt x="253" y="221"/>
                  </a:lnTo>
                  <a:lnTo>
                    <a:pt x="259" y="271"/>
                  </a:lnTo>
                  <a:lnTo>
                    <a:pt x="259" y="271"/>
                  </a:lnTo>
                  <a:lnTo>
                    <a:pt x="272" y="271"/>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19" name="Freeform 1251"/>
            <p:cNvSpPr>
              <a:spLocks/>
            </p:cNvSpPr>
            <p:nvPr/>
          </p:nvSpPr>
          <p:spPr bwMode="auto">
            <a:xfrm>
              <a:off x="1311" y="2941"/>
              <a:ext cx="272" cy="272"/>
            </a:xfrm>
            <a:custGeom>
              <a:avLst/>
              <a:gdLst>
                <a:gd name="T0" fmla="*/ 0 w 272"/>
                <a:gd name="T1" fmla="*/ 272 h 272"/>
                <a:gd name="T2" fmla="*/ 0 w 272"/>
                <a:gd name="T3" fmla="*/ 272 h 272"/>
                <a:gd name="T4" fmla="*/ 57 w 272"/>
                <a:gd name="T5" fmla="*/ 265 h 272"/>
                <a:gd name="T6" fmla="*/ 108 w 272"/>
                <a:gd name="T7" fmla="*/ 253 h 272"/>
                <a:gd name="T8" fmla="*/ 152 w 272"/>
                <a:gd name="T9" fmla="*/ 227 h 272"/>
                <a:gd name="T10" fmla="*/ 190 w 272"/>
                <a:gd name="T11" fmla="*/ 196 h 272"/>
                <a:gd name="T12" fmla="*/ 227 w 272"/>
                <a:gd name="T13" fmla="*/ 152 h 272"/>
                <a:gd name="T14" fmla="*/ 253 w 272"/>
                <a:gd name="T15" fmla="*/ 107 h 272"/>
                <a:gd name="T16" fmla="*/ 265 w 272"/>
                <a:gd name="T17" fmla="*/ 57 h 272"/>
                <a:gd name="T18" fmla="*/ 272 w 272"/>
                <a:gd name="T19" fmla="*/ 0 h 272"/>
                <a:gd name="T20" fmla="*/ 259 w 272"/>
                <a:gd name="T21" fmla="*/ 0 h 272"/>
                <a:gd name="T22" fmla="*/ 253 w 272"/>
                <a:gd name="T23" fmla="*/ 51 h 272"/>
                <a:gd name="T24" fmla="*/ 240 w 272"/>
                <a:gd name="T25" fmla="*/ 101 h 272"/>
                <a:gd name="T26" fmla="*/ 215 w 272"/>
                <a:gd name="T27" fmla="*/ 145 h 272"/>
                <a:gd name="T28" fmla="*/ 183 w 272"/>
                <a:gd name="T29" fmla="*/ 183 h 272"/>
                <a:gd name="T30" fmla="*/ 145 w 272"/>
                <a:gd name="T31" fmla="*/ 215 h 272"/>
                <a:gd name="T32" fmla="*/ 101 w 272"/>
                <a:gd name="T33" fmla="*/ 240 h 272"/>
                <a:gd name="T34" fmla="*/ 51 w 272"/>
                <a:gd name="T35" fmla="*/ 253 h 272"/>
                <a:gd name="T36" fmla="*/ 0 w 272"/>
                <a:gd name="T37" fmla="*/ 259 h 272"/>
                <a:gd name="T38" fmla="*/ 0 w 272"/>
                <a:gd name="T39" fmla="*/ 259 h 272"/>
                <a:gd name="T40" fmla="*/ 0 w 272"/>
                <a:gd name="T41"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0" y="272"/>
                  </a:moveTo>
                  <a:lnTo>
                    <a:pt x="0" y="272"/>
                  </a:lnTo>
                  <a:lnTo>
                    <a:pt x="57" y="265"/>
                  </a:lnTo>
                  <a:lnTo>
                    <a:pt x="108" y="253"/>
                  </a:lnTo>
                  <a:lnTo>
                    <a:pt x="152" y="227"/>
                  </a:lnTo>
                  <a:lnTo>
                    <a:pt x="190" y="196"/>
                  </a:lnTo>
                  <a:lnTo>
                    <a:pt x="227" y="152"/>
                  </a:lnTo>
                  <a:lnTo>
                    <a:pt x="253" y="107"/>
                  </a:lnTo>
                  <a:lnTo>
                    <a:pt x="265" y="57"/>
                  </a:lnTo>
                  <a:lnTo>
                    <a:pt x="272" y="0"/>
                  </a:lnTo>
                  <a:lnTo>
                    <a:pt x="259" y="0"/>
                  </a:lnTo>
                  <a:lnTo>
                    <a:pt x="253" y="51"/>
                  </a:lnTo>
                  <a:lnTo>
                    <a:pt x="240" y="101"/>
                  </a:lnTo>
                  <a:lnTo>
                    <a:pt x="215" y="145"/>
                  </a:lnTo>
                  <a:lnTo>
                    <a:pt x="183" y="183"/>
                  </a:lnTo>
                  <a:lnTo>
                    <a:pt x="145" y="215"/>
                  </a:lnTo>
                  <a:lnTo>
                    <a:pt x="101" y="240"/>
                  </a:lnTo>
                  <a:lnTo>
                    <a:pt x="51" y="253"/>
                  </a:lnTo>
                  <a:lnTo>
                    <a:pt x="0" y="259"/>
                  </a:lnTo>
                  <a:lnTo>
                    <a:pt x="0" y="259"/>
                  </a:lnTo>
                  <a:lnTo>
                    <a:pt x="0" y="272"/>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0" name="Freeform 1252"/>
            <p:cNvSpPr>
              <a:spLocks/>
            </p:cNvSpPr>
            <p:nvPr/>
          </p:nvSpPr>
          <p:spPr bwMode="auto">
            <a:xfrm>
              <a:off x="1633" y="1603"/>
              <a:ext cx="1111" cy="1111"/>
            </a:xfrm>
            <a:custGeom>
              <a:avLst/>
              <a:gdLst>
                <a:gd name="T0" fmla="*/ 0 w 1111"/>
                <a:gd name="T1" fmla="*/ 0 h 1111"/>
                <a:gd name="T2" fmla="*/ 0 w 1111"/>
                <a:gd name="T3" fmla="*/ 0 h 1111"/>
                <a:gd name="T4" fmla="*/ 6 w 1111"/>
                <a:gd name="T5" fmla="*/ 114 h 1111"/>
                <a:gd name="T6" fmla="*/ 25 w 1111"/>
                <a:gd name="T7" fmla="*/ 227 h 1111"/>
                <a:gd name="T8" fmla="*/ 51 w 1111"/>
                <a:gd name="T9" fmla="*/ 335 h 1111"/>
                <a:gd name="T10" fmla="*/ 88 w 1111"/>
                <a:gd name="T11" fmla="*/ 436 h 1111"/>
                <a:gd name="T12" fmla="*/ 139 w 1111"/>
                <a:gd name="T13" fmla="*/ 530 h 1111"/>
                <a:gd name="T14" fmla="*/ 189 w 1111"/>
                <a:gd name="T15" fmla="*/ 625 h 1111"/>
                <a:gd name="T16" fmla="*/ 259 w 1111"/>
                <a:gd name="T17" fmla="*/ 707 h 1111"/>
                <a:gd name="T18" fmla="*/ 328 w 1111"/>
                <a:gd name="T19" fmla="*/ 789 h 1111"/>
                <a:gd name="T20" fmla="*/ 404 w 1111"/>
                <a:gd name="T21" fmla="*/ 858 h 1111"/>
                <a:gd name="T22" fmla="*/ 492 w 1111"/>
                <a:gd name="T23" fmla="*/ 922 h 1111"/>
                <a:gd name="T24" fmla="*/ 581 w 1111"/>
                <a:gd name="T25" fmla="*/ 978 h 1111"/>
                <a:gd name="T26" fmla="*/ 682 w 1111"/>
                <a:gd name="T27" fmla="*/ 1023 h 1111"/>
                <a:gd name="T28" fmla="*/ 783 w 1111"/>
                <a:gd name="T29" fmla="*/ 1060 h 1111"/>
                <a:gd name="T30" fmla="*/ 890 w 1111"/>
                <a:gd name="T31" fmla="*/ 1092 h 1111"/>
                <a:gd name="T32" fmla="*/ 997 w 1111"/>
                <a:gd name="T33" fmla="*/ 1105 h 1111"/>
                <a:gd name="T34" fmla="*/ 1111 w 1111"/>
                <a:gd name="T35" fmla="*/ 1111 h 1111"/>
                <a:gd name="T36" fmla="*/ 1111 w 1111"/>
                <a:gd name="T37" fmla="*/ 1098 h 1111"/>
                <a:gd name="T38" fmla="*/ 1004 w 1111"/>
                <a:gd name="T39" fmla="*/ 1092 h 1111"/>
                <a:gd name="T40" fmla="*/ 890 w 1111"/>
                <a:gd name="T41" fmla="*/ 1073 h 1111"/>
                <a:gd name="T42" fmla="*/ 789 w 1111"/>
                <a:gd name="T43" fmla="*/ 1048 h 1111"/>
                <a:gd name="T44" fmla="*/ 688 w 1111"/>
                <a:gd name="T45" fmla="*/ 1010 h 1111"/>
                <a:gd name="T46" fmla="*/ 593 w 1111"/>
                <a:gd name="T47" fmla="*/ 966 h 1111"/>
                <a:gd name="T48" fmla="*/ 499 w 1111"/>
                <a:gd name="T49" fmla="*/ 909 h 1111"/>
                <a:gd name="T50" fmla="*/ 417 w 1111"/>
                <a:gd name="T51" fmla="*/ 846 h 1111"/>
                <a:gd name="T52" fmla="*/ 341 w 1111"/>
                <a:gd name="T53" fmla="*/ 776 h 1111"/>
                <a:gd name="T54" fmla="*/ 265 w 1111"/>
                <a:gd name="T55" fmla="*/ 701 h 1111"/>
                <a:gd name="T56" fmla="*/ 202 w 1111"/>
                <a:gd name="T57" fmla="*/ 612 h 1111"/>
                <a:gd name="T58" fmla="*/ 152 w 1111"/>
                <a:gd name="T59" fmla="*/ 524 h 1111"/>
                <a:gd name="T60" fmla="*/ 101 w 1111"/>
                <a:gd name="T61" fmla="*/ 429 h 1111"/>
                <a:gd name="T62" fmla="*/ 63 w 1111"/>
                <a:gd name="T63" fmla="*/ 328 h 1111"/>
                <a:gd name="T64" fmla="*/ 38 w 1111"/>
                <a:gd name="T65" fmla="*/ 221 h 1111"/>
                <a:gd name="T66" fmla="*/ 19 w 1111"/>
                <a:gd name="T67" fmla="*/ 114 h 1111"/>
                <a:gd name="T68" fmla="*/ 19 w 1111"/>
                <a:gd name="T69" fmla="*/ 0 h 1111"/>
                <a:gd name="T70" fmla="*/ 19 w 1111"/>
                <a:gd name="T71" fmla="*/ 0 h 1111"/>
                <a:gd name="T72" fmla="*/ 0 w 1111"/>
                <a:gd name="T73"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1" h="1111">
                  <a:moveTo>
                    <a:pt x="0" y="0"/>
                  </a:moveTo>
                  <a:lnTo>
                    <a:pt x="0" y="0"/>
                  </a:lnTo>
                  <a:lnTo>
                    <a:pt x="6" y="114"/>
                  </a:lnTo>
                  <a:lnTo>
                    <a:pt x="25" y="227"/>
                  </a:lnTo>
                  <a:lnTo>
                    <a:pt x="51" y="335"/>
                  </a:lnTo>
                  <a:lnTo>
                    <a:pt x="88" y="436"/>
                  </a:lnTo>
                  <a:lnTo>
                    <a:pt x="139" y="530"/>
                  </a:lnTo>
                  <a:lnTo>
                    <a:pt x="189" y="625"/>
                  </a:lnTo>
                  <a:lnTo>
                    <a:pt x="259" y="707"/>
                  </a:lnTo>
                  <a:lnTo>
                    <a:pt x="328" y="789"/>
                  </a:lnTo>
                  <a:lnTo>
                    <a:pt x="404" y="858"/>
                  </a:lnTo>
                  <a:lnTo>
                    <a:pt x="492" y="922"/>
                  </a:lnTo>
                  <a:lnTo>
                    <a:pt x="581" y="978"/>
                  </a:lnTo>
                  <a:lnTo>
                    <a:pt x="682" y="1023"/>
                  </a:lnTo>
                  <a:lnTo>
                    <a:pt x="783" y="1060"/>
                  </a:lnTo>
                  <a:lnTo>
                    <a:pt x="890" y="1092"/>
                  </a:lnTo>
                  <a:lnTo>
                    <a:pt x="997" y="1105"/>
                  </a:lnTo>
                  <a:lnTo>
                    <a:pt x="1111" y="1111"/>
                  </a:lnTo>
                  <a:lnTo>
                    <a:pt x="1111" y="1098"/>
                  </a:lnTo>
                  <a:lnTo>
                    <a:pt x="1004" y="1092"/>
                  </a:lnTo>
                  <a:lnTo>
                    <a:pt x="890" y="1073"/>
                  </a:lnTo>
                  <a:lnTo>
                    <a:pt x="789" y="1048"/>
                  </a:lnTo>
                  <a:lnTo>
                    <a:pt x="688" y="1010"/>
                  </a:lnTo>
                  <a:lnTo>
                    <a:pt x="593" y="966"/>
                  </a:lnTo>
                  <a:lnTo>
                    <a:pt x="499" y="909"/>
                  </a:lnTo>
                  <a:lnTo>
                    <a:pt x="417" y="846"/>
                  </a:lnTo>
                  <a:lnTo>
                    <a:pt x="341" y="776"/>
                  </a:lnTo>
                  <a:lnTo>
                    <a:pt x="265" y="701"/>
                  </a:lnTo>
                  <a:lnTo>
                    <a:pt x="202" y="612"/>
                  </a:lnTo>
                  <a:lnTo>
                    <a:pt x="152" y="524"/>
                  </a:lnTo>
                  <a:lnTo>
                    <a:pt x="101" y="429"/>
                  </a:lnTo>
                  <a:lnTo>
                    <a:pt x="63" y="328"/>
                  </a:lnTo>
                  <a:lnTo>
                    <a:pt x="38" y="221"/>
                  </a:lnTo>
                  <a:lnTo>
                    <a:pt x="19" y="114"/>
                  </a:lnTo>
                  <a:lnTo>
                    <a:pt x="19" y="0"/>
                  </a:lnTo>
                  <a:lnTo>
                    <a:pt x="19" y="0"/>
                  </a:lnTo>
                  <a:lnTo>
                    <a:pt x="0"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1" name="Freeform 1253"/>
            <p:cNvSpPr>
              <a:spLocks/>
            </p:cNvSpPr>
            <p:nvPr/>
          </p:nvSpPr>
          <p:spPr bwMode="auto">
            <a:xfrm>
              <a:off x="1633" y="492"/>
              <a:ext cx="1111" cy="1111"/>
            </a:xfrm>
            <a:custGeom>
              <a:avLst/>
              <a:gdLst>
                <a:gd name="T0" fmla="*/ 1111 w 1111"/>
                <a:gd name="T1" fmla="*/ 0 h 1111"/>
                <a:gd name="T2" fmla="*/ 1111 w 1111"/>
                <a:gd name="T3" fmla="*/ 0 h 1111"/>
                <a:gd name="T4" fmla="*/ 997 w 1111"/>
                <a:gd name="T5" fmla="*/ 7 h 1111"/>
                <a:gd name="T6" fmla="*/ 890 w 1111"/>
                <a:gd name="T7" fmla="*/ 26 h 1111"/>
                <a:gd name="T8" fmla="*/ 783 w 1111"/>
                <a:gd name="T9" fmla="*/ 51 h 1111"/>
                <a:gd name="T10" fmla="*/ 682 w 1111"/>
                <a:gd name="T11" fmla="*/ 89 h 1111"/>
                <a:gd name="T12" fmla="*/ 581 w 1111"/>
                <a:gd name="T13" fmla="*/ 139 h 1111"/>
                <a:gd name="T14" fmla="*/ 492 w 1111"/>
                <a:gd name="T15" fmla="*/ 190 h 1111"/>
                <a:gd name="T16" fmla="*/ 404 w 1111"/>
                <a:gd name="T17" fmla="*/ 259 h 1111"/>
                <a:gd name="T18" fmla="*/ 328 w 1111"/>
                <a:gd name="T19" fmla="*/ 329 h 1111"/>
                <a:gd name="T20" fmla="*/ 259 w 1111"/>
                <a:gd name="T21" fmla="*/ 404 h 1111"/>
                <a:gd name="T22" fmla="*/ 189 w 1111"/>
                <a:gd name="T23" fmla="*/ 493 h 1111"/>
                <a:gd name="T24" fmla="*/ 139 w 1111"/>
                <a:gd name="T25" fmla="*/ 581 h 1111"/>
                <a:gd name="T26" fmla="*/ 88 w 1111"/>
                <a:gd name="T27" fmla="*/ 682 h 1111"/>
                <a:gd name="T28" fmla="*/ 51 w 1111"/>
                <a:gd name="T29" fmla="*/ 783 h 1111"/>
                <a:gd name="T30" fmla="*/ 25 w 1111"/>
                <a:gd name="T31" fmla="*/ 890 h 1111"/>
                <a:gd name="T32" fmla="*/ 6 w 1111"/>
                <a:gd name="T33" fmla="*/ 998 h 1111"/>
                <a:gd name="T34" fmla="*/ 0 w 1111"/>
                <a:gd name="T35" fmla="*/ 1111 h 1111"/>
                <a:gd name="T36" fmla="*/ 19 w 1111"/>
                <a:gd name="T37" fmla="*/ 1111 h 1111"/>
                <a:gd name="T38" fmla="*/ 19 w 1111"/>
                <a:gd name="T39" fmla="*/ 1004 h 1111"/>
                <a:gd name="T40" fmla="*/ 38 w 1111"/>
                <a:gd name="T41" fmla="*/ 890 h 1111"/>
                <a:gd name="T42" fmla="*/ 63 w 1111"/>
                <a:gd name="T43" fmla="*/ 789 h 1111"/>
                <a:gd name="T44" fmla="*/ 101 w 1111"/>
                <a:gd name="T45" fmla="*/ 688 h 1111"/>
                <a:gd name="T46" fmla="*/ 152 w 1111"/>
                <a:gd name="T47" fmla="*/ 594 h 1111"/>
                <a:gd name="T48" fmla="*/ 202 w 1111"/>
                <a:gd name="T49" fmla="*/ 499 h 1111"/>
                <a:gd name="T50" fmla="*/ 265 w 1111"/>
                <a:gd name="T51" fmla="*/ 417 h 1111"/>
                <a:gd name="T52" fmla="*/ 341 w 1111"/>
                <a:gd name="T53" fmla="*/ 335 h 1111"/>
                <a:gd name="T54" fmla="*/ 417 w 1111"/>
                <a:gd name="T55" fmla="*/ 265 h 1111"/>
                <a:gd name="T56" fmla="*/ 499 w 1111"/>
                <a:gd name="T57" fmla="*/ 202 h 1111"/>
                <a:gd name="T58" fmla="*/ 593 w 1111"/>
                <a:gd name="T59" fmla="*/ 146 h 1111"/>
                <a:gd name="T60" fmla="*/ 688 w 1111"/>
                <a:gd name="T61" fmla="*/ 101 h 1111"/>
                <a:gd name="T62" fmla="*/ 789 w 1111"/>
                <a:gd name="T63" fmla="*/ 63 h 1111"/>
                <a:gd name="T64" fmla="*/ 890 w 1111"/>
                <a:gd name="T65" fmla="*/ 38 h 1111"/>
                <a:gd name="T66" fmla="*/ 1004 w 1111"/>
                <a:gd name="T67" fmla="*/ 19 h 1111"/>
                <a:gd name="T68" fmla="*/ 1111 w 1111"/>
                <a:gd name="T69" fmla="*/ 13 h 1111"/>
                <a:gd name="T70" fmla="*/ 1111 w 1111"/>
                <a:gd name="T71" fmla="*/ 13 h 1111"/>
                <a:gd name="T72" fmla="*/ 1111 w 1111"/>
                <a:gd name="T73"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1" h="1111">
                  <a:moveTo>
                    <a:pt x="1111" y="0"/>
                  </a:moveTo>
                  <a:lnTo>
                    <a:pt x="1111" y="0"/>
                  </a:lnTo>
                  <a:lnTo>
                    <a:pt x="997" y="7"/>
                  </a:lnTo>
                  <a:lnTo>
                    <a:pt x="890" y="26"/>
                  </a:lnTo>
                  <a:lnTo>
                    <a:pt x="783" y="51"/>
                  </a:lnTo>
                  <a:lnTo>
                    <a:pt x="682" y="89"/>
                  </a:lnTo>
                  <a:lnTo>
                    <a:pt x="581" y="139"/>
                  </a:lnTo>
                  <a:lnTo>
                    <a:pt x="492" y="190"/>
                  </a:lnTo>
                  <a:lnTo>
                    <a:pt x="404" y="259"/>
                  </a:lnTo>
                  <a:lnTo>
                    <a:pt x="328" y="329"/>
                  </a:lnTo>
                  <a:lnTo>
                    <a:pt x="259" y="404"/>
                  </a:lnTo>
                  <a:lnTo>
                    <a:pt x="189" y="493"/>
                  </a:lnTo>
                  <a:lnTo>
                    <a:pt x="139" y="581"/>
                  </a:lnTo>
                  <a:lnTo>
                    <a:pt x="88" y="682"/>
                  </a:lnTo>
                  <a:lnTo>
                    <a:pt x="51" y="783"/>
                  </a:lnTo>
                  <a:lnTo>
                    <a:pt x="25" y="890"/>
                  </a:lnTo>
                  <a:lnTo>
                    <a:pt x="6" y="998"/>
                  </a:lnTo>
                  <a:lnTo>
                    <a:pt x="0" y="1111"/>
                  </a:lnTo>
                  <a:lnTo>
                    <a:pt x="19" y="1111"/>
                  </a:lnTo>
                  <a:lnTo>
                    <a:pt x="19" y="1004"/>
                  </a:lnTo>
                  <a:lnTo>
                    <a:pt x="38" y="890"/>
                  </a:lnTo>
                  <a:lnTo>
                    <a:pt x="63" y="789"/>
                  </a:lnTo>
                  <a:lnTo>
                    <a:pt x="101" y="688"/>
                  </a:lnTo>
                  <a:lnTo>
                    <a:pt x="152" y="594"/>
                  </a:lnTo>
                  <a:lnTo>
                    <a:pt x="202" y="499"/>
                  </a:lnTo>
                  <a:lnTo>
                    <a:pt x="265" y="417"/>
                  </a:lnTo>
                  <a:lnTo>
                    <a:pt x="341" y="335"/>
                  </a:lnTo>
                  <a:lnTo>
                    <a:pt x="417" y="265"/>
                  </a:lnTo>
                  <a:lnTo>
                    <a:pt x="499" y="202"/>
                  </a:lnTo>
                  <a:lnTo>
                    <a:pt x="593" y="146"/>
                  </a:lnTo>
                  <a:lnTo>
                    <a:pt x="688" y="101"/>
                  </a:lnTo>
                  <a:lnTo>
                    <a:pt x="789" y="63"/>
                  </a:lnTo>
                  <a:lnTo>
                    <a:pt x="890" y="38"/>
                  </a:lnTo>
                  <a:lnTo>
                    <a:pt x="1004" y="19"/>
                  </a:lnTo>
                  <a:lnTo>
                    <a:pt x="1111" y="13"/>
                  </a:lnTo>
                  <a:lnTo>
                    <a:pt x="1111" y="13"/>
                  </a:lnTo>
                  <a:lnTo>
                    <a:pt x="1111"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2" name="Freeform 1254"/>
            <p:cNvSpPr>
              <a:spLocks/>
            </p:cNvSpPr>
            <p:nvPr/>
          </p:nvSpPr>
          <p:spPr bwMode="auto">
            <a:xfrm>
              <a:off x="2744" y="492"/>
              <a:ext cx="1111" cy="1111"/>
            </a:xfrm>
            <a:custGeom>
              <a:avLst/>
              <a:gdLst>
                <a:gd name="T0" fmla="*/ 1111 w 1111"/>
                <a:gd name="T1" fmla="*/ 1111 h 1111"/>
                <a:gd name="T2" fmla="*/ 1111 w 1111"/>
                <a:gd name="T3" fmla="*/ 1111 h 1111"/>
                <a:gd name="T4" fmla="*/ 1104 w 1111"/>
                <a:gd name="T5" fmla="*/ 998 h 1111"/>
                <a:gd name="T6" fmla="*/ 1092 w 1111"/>
                <a:gd name="T7" fmla="*/ 890 h 1111"/>
                <a:gd name="T8" fmla="*/ 1060 w 1111"/>
                <a:gd name="T9" fmla="*/ 783 h 1111"/>
                <a:gd name="T10" fmla="*/ 1022 w 1111"/>
                <a:gd name="T11" fmla="*/ 682 h 1111"/>
                <a:gd name="T12" fmla="*/ 978 w 1111"/>
                <a:gd name="T13" fmla="*/ 581 h 1111"/>
                <a:gd name="T14" fmla="*/ 921 w 1111"/>
                <a:gd name="T15" fmla="*/ 493 h 1111"/>
                <a:gd name="T16" fmla="*/ 858 w 1111"/>
                <a:gd name="T17" fmla="*/ 404 h 1111"/>
                <a:gd name="T18" fmla="*/ 789 w 1111"/>
                <a:gd name="T19" fmla="*/ 329 h 1111"/>
                <a:gd name="T20" fmla="*/ 707 w 1111"/>
                <a:gd name="T21" fmla="*/ 259 h 1111"/>
                <a:gd name="T22" fmla="*/ 618 w 1111"/>
                <a:gd name="T23" fmla="*/ 190 h 1111"/>
                <a:gd name="T24" fmla="*/ 530 w 1111"/>
                <a:gd name="T25" fmla="*/ 139 h 1111"/>
                <a:gd name="T26" fmla="*/ 435 w 1111"/>
                <a:gd name="T27" fmla="*/ 89 h 1111"/>
                <a:gd name="T28" fmla="*/ 328 w 1111"/>
                <a:gd name="T29" fmla="*/ 51 h 1111"/>
                <a:gd name="T30" fmla="*/ 227 w 1111"/>
                <a:gd name="T31" fmla="*/ 26 h 1111"/>
                <a:gd name="T32" fmla="*/ 113 w 1111"/>
                <a:gd name="T33" fmla="*/ 7 h 1111"/>
                <a:gd name="T34" fmla="*/ 0 w 1111"/>
                <a:gd name="T35" fmla="*/ 0 h 1111"/>
                <a:gd name="T36" fmla="*/ 0 w 1111"/>
                <a:gd name="T37" fmla="*/ 13 h 1111"/>
                <a:gd name="T38" fmla="*/ 113 w 1111"/>
                <a:gd name="T39" fmla="*/ 19 h 1111"/>
                <a:gd name="T40" fmla="*/ 221 w 1111"/>
                <a:gd name="T41" fmla="*/ 38 h 1111"/>
                <a:gd name="T42" fmla="*/ 328 w 1111"/>
                <a:gd name="T43" fmla="*/ 63 h 1111"/>
                <a:gd name="T44" fmla="*/ 429 w 1111"/>
                <a:gd name="T45" fmla="*/ 101 h 1111"/>
                <a:gd name="T46" fmla="*/ 524 w 1111"/>
                <a:gd name="T47" fmla="*/ 146 h 1111"/>
                <a:gd name="T48" fmla="*/ 612 w 1111"/>
                <a:gd name="T49" fmla="*/ 202 h 1111"/>
                <a:gd name="T50" fmla="*/ 700 w 1111"/>
                <a:gd name="T51" fmla="*/ 265 h 1111"/>
                <a:gd name="T52" fmla="*/ 776 w 1111"/>
                <a:gd name="T53" fmla="*/ 335 h 1111"/>
                <a:gd name="T54" fmla="*/ 846 w 1111"/>
                <a:gd name="T55" fmla="*/ 417 h 1111"/>
                <a:gd name="T56" fmla="*/ 909 w 1111"/>
                <a:gd name="T57" fmla="*/ 499 h 1111"/>
                <a:gd name="T58" fmla="*/ 965 w 1111"/>
                <a:gd name="T59" fmla="*/ 594 h 1111"/>
                <a:gd name="T60" fmla="*/ 1010 w 1111"/>
                <a:gd name="T61" fmla="*/ 688 h 1111"/>
                <a:gd name="T62" fmla="*/ 1048 w 1111"/>
                <a:gd name="T63" fmla="*/ 789 h 1111"/>
                <a:gd name="T64" fmla="*/ 1073 w 1111"/>
                <a:gd name="T65" fmla="*/ 890 h 1111"/>
                <a:gd name="T66" fmla="*/ 1092 w 1111"/>
                <a:gd name="T67" fmla="*/ 1004 h 1111"/>
                <a:gd name="T68" fmla="*/ 1098 w 1111"/>
                <a:gd name="T69" fmla="*/ 1111 h 1111"/>
                <a:gd name="T70" fmla="*/ 1098 w 1111"/>
                <a:gd name="T71" fmla="*/ 1111 h 1111"/>
                <a:gd name="T72" fmla="*/ 1111 w 1111"/>
                <a:gd name="T73" fmla="*/ 111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1" h="1111">
                  <a:moveTo>
                    <a:pt x="1111" y="1111"/>
                  </a:moveTo>
                  <a:lnTo>
                    <a:pt x="1111" y="1111"/>
                  </a:lnTo>
                  <a:lnTo>
                    <a:pt x="1104" y="998"/>
                  </a:lnTo>
                  <a:lnTo>
                    <a:pt x="1092" y="890"/>
                  </a:lnTo>
                  <a:lnTo>
                    <a:pt x="1060" y="783"/>
                  </a:lnTo>
                  <a:lnTo>
                    <a:pt x="1022" y="682"/>
                  </a:lnTo>
                  <a:lnTo>
                    <a:pt x="978" y="581"/>
                  </a:lnTo>
                  <a:lnTo>
                    <a:pt x="921" y="493"/>
                  </a:lnTo>
                  <a:lnTo>
                    <a:pt x="858" y="404"/>
                  </a:lnTo>
                  <a:lnTo>
                    <a:pt x="789" y="329"/>
                  </a:lnTo>
                  <a:lnTo>
                    <a:pt x="707" y="259"/>
                  </a:lnTo>
                  <a:lnTo>
                    <a:pt x="618" y="190"/>
                  </a:lnTo>
                  <a:lnTo>
                    <a:pt x="530" y="139"/>
                  </a:lnTo>
                  <a:lnTo>
                    <a:pt x="435" y="89"/>
                  </a:lnTo>
                  <a:lnTo>
                    <a:pt x="328" y="51"/>
                  </a:lnTo>
                  <a:lnTo>
                    <a:pt x="227" y="26"/>
                  </a:lnTo>
                  <a:lnTo>
                    <a:pt x="113" y="7"/>
                  </a:lnTo>
                  <a:lnTo>
                    <a:pt x="0" y="0"/>
                  </a:lnTo>
                  <a:lnTo>
                    <a:pt x="0" y="13"/>
                  </a:lnTo>
                  <a:lnTo>
                    <a:pt x="113" y="19"/>
                  </a:lnTo>
                  <a:lnTo>
                    <a:pt x="221" y="38"/>
                  </a:lnTo>
                  <a:lnTo>
                    <a:pt x="328" y="63"/>
                  </a:lnTo>
                  <a:lnTo>
                    <a:pt x="429" y="101"/>
                  </a:lnTo>
                  <a:lnTo>
                    <a:pt x="524" y="146"/>
                  </a:lnTo>
                  <a:lnTo>
                    <a:pt x="612" y="202"/>
                  </a:lnTo>
                  <a:lnTo>
                    <a:pt x="700" y="265"/>
                  </a:lnTo>
                  <a:lnTo>
                    <a:pt x="776" y="335"/>
                  </a:lnTo>
                  <a:lnTo>
                    <a:pt x="846" y="417"/>
                  </a:lnTo>
                  <a:lnTo>
                    <a:pt x="909" y="499"/>
                  </a:lnTo>
                  <a:lnTo>
                    <a:pt x="965" y="594"/>
                  </a:lnTo>
                  <a:lnTo>
                    <a:pt x="1010" y="688"/>
                  </a:lnTo>
                  <a:lnTo>
                    <a:pt x="1048" y="789"/>
                  </a:lnTo>
                  <a:lnTo>
                    <a:pt x="1073" y="890"/>
                  </a:lnTo>
                  <a:lnTo>
                    <a:pt x="1092" y="1004"/>
                  </a:lnTo>
                  <a:lnTo>
                    <a:pt x="1098" y="1111"/>
                  </a:lnTo>
                  <a:lnTo>
                    <a:pt x="1098" y="1111"/>
                  </a:lnTo>
                  <a:lnTo>
                    <a:pt x="1111" y="1111"/>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3" name="Freeform 1255"/>
            <p:cNvSpPr>
              <a:spLocks/>
            </p:cNvSpPr>
            <p:nvPr/>
          </p:nvSpPr>
          <p:spPr bwMode="auto">
            <a:xfrm>
              <a:off x="2744" y="1603"/>
              <a:ext cx="1111" cy="1111"/>
            </a:xfrm>
            <a:custGeom>
              <a:avLst/>
              <a:gdLst>
                <a:gd name="T0" fmla="*/ 0 w 1111"/>
                <a:gd name="T1" fmla="*/ 1111 h 1111"/>
                <a:gd name="T2" fmla="*/ 0 w 1111"/>
                <a:gd name="T3" fmla="*/ 1111 h 1111"/>
                <a:gd name="T4" fmla="*/ 113 w 1111"/>
                <a:gd name="T5" fmla="*/ 1105 h 1111"/>
                <a:gd name="T6" fmla="*/ 227 w 1111"/>
                <a:gd name="T7" fmla="*/ 1092 h 1111"/>
                <a:gd name="T8" fmla="*/ 328 w 1111"/>
                <a:gd name="T9" fmla="*/ 1060 h 1111"/>
                <a:gd name="T10" fmla="*/ 435 w 1111"/>
                <a:gd name="T11" fmla="*/ 1023 h 1111"/>
                <a:gd name="T12" fmla="*/ 530 w 1111"/>
                <a:gd name="T13" fmla="*/ 978 h 1111"/>
                <a:gd name="T14" fmla="*/ 618 w 1111"/>
                <a:gd name="T15" fmla="*/ 922 h 1111"/>
                <a:gd name="T16" fmla="*/ 707 w 1111"/>
                <a:gd name="T17" fmla="*/ 858 h 1111"/>
                <a:gd name="T18" fmla="*/ 789 w 1111"/>
                <a:gd name="T19" fmla="*/ 789 h 1111"/>
                <a:gd name="T20" fmla="*/ 858 w 1111"/>
                <a:gd name="T21" fmla="*/ 707 h 1111"/>
                <a:gd name="T22" fmla="*/ 921 w 1111"/>
                <a:gd name="T23" fmla="*/ 625 h 1111"/>
                <a:gd name="T24" fmla="*/ 978 w 1111"/>
                <a:gd name="T25" fmla="*/ 530 h 1111"/>
                <a:gd name="T26" fmla="*/ 1022 w 1111"/>
                <a:gd name="T27" fmla="*/ 436 h 1111"/>
                <a:gd name="T28" fmla="*/ 1060 w 1111"/>
                <a:gd name="T29" fmla="*/ 335 h 1111"/>
                <a:gd name="T30" fmla="*/ 1092 w 1111"/>
                <a:gd name="T31" fmla="*/ 227 h 1111"/>
                <a:gd name="T32" fmla="*/ 1104 w 1111"/>
                <a:gd name="T33" fmla="*/ 114 h 1111"/>
                <a:gd name="T34" fmla="*/ 1111 w 1111"/>
                <a:gd name="T35" fmla="*/ 0 h 1111"/>
                <a:gd name="T36" fmla="*/ 1098 w 1111"/>
                <a:gd name="T37" fmla="*/ 0 h 1111"/>
                <a:gd name="T38" fmla="*/ 1092 w 1111"/>
                <a:gd name="T39" fmla="*/ 114 h 1111"/>
                <a:gd name="T40" fmla="*/ 1073 w 1111"/>
                <a:gd name="T41" fmla="*/ 221 h 1111"/>
                <a:gd name="T42" fmla="*/ 1048 w 1111"/>
                <a:gd name="T43" fmla="*/ 328 h 1111"/>
                <a:gd name="T44" fmla="*/ 1010 w 1111"/>
                <a:gd name="T45" fmla="*/ 429 h 1111"/>
                <a:gd name="T46" fmla="*/ 965 w 1111"/>
                <a:gd name="T47" fmla="*/ 524 h 1111"/>
                <a:gd name="T48" fmla="*/ 909 w 1111"/>
                <a:gd name="T49" fmla="*/ 612 h 1111"/>
                <a:gd name="T50" fmla="*/ 846 w 1111"/>
                <a:gd name="T51" fmla="*/ 701 h 1111"/>
                <a:gd name="T52" fmla="*/ 776 w 1111"/>
                <a:gd name="T53" fmla="*/ 776 h 1111"/>
                <a:gd name="T54" fmla="*/ 700 w 1111"/>
                <a:gd name="T55" fmla="*/ 846 h 1111"/>
                <a:gd name="T56" fmla="*/ 612 w 1111"/>
                <a:gd name="T57" fmla="*/ 909 h 1111"/>
                <a:gd name="T58" fmla="*/ 524 w 1111"/>
                <a:gd name="T59" fmla="*/ 966 h 1111"/>
                <a:gd name="T60" fmla="*/ 429 w 1111"/>
                <a:gd name="T61" fmla="*/ 1010 h 1111"/>
                <a:gd name="T62" fmla="*/ 328 w 1111"/>
                <a:gd name="T63" fmla="*/ 1048 h 1111"/>
                <a:gd name="T64" fmla="*/ 221 w 1111"/>
                <a:gd name="T65" fmla="*/ 1073 h 1111"/>
                <a:gd name="T66" fmla="*/ 113 w 1111"/>
                <a:gd name="T67" fmla="*/ 1092 h 1111"/>
                <a:gd name="T68" fmla="*/ 0 w 1111"/>
                <a:gd name="T69" fmla="*/ 1098 h 1111"/>
                <a:gd name="T70" fmla="*/ 0 w 1111"/>
                <a:gd name="T71" fmla="*/ 1098 h 1111"/>
                <a:gd name="T72" fmla="*/ 0 w 1111"/>
                <a:gd name="T73" fmla="*/ 111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1" h="1111">
                  <a:moveTo>
                    <a:pt x="0" y="1111"/>
                  </a:moveTo>
                  <a:lnTo>
                    <a:pt x="0" y="1111"/>
                  </a:lnTo>
                  <a:lnTo>
                    <a:pt x="113" y="1105"/>
                  </a:lnTo>
                  <a:lnTo>
                    <a:pt x="227" y="1092"/>
                  </a:lnTo>
                  <a:lnTo>
                    <a:pt x="328" y="1060"/>
                  </a:lnTo>
                  <a:lnTo>
                    <a:pt x="435" y="1023"/>
                  </a:lnTo>
                  <a:lnTo>
                    <a:pt x="530" y="978"/>
                  </a:lnTo>
                  <a:lnTo>
                    <a:pt x="618" y="922"/>
                  </a:lnTo>
                  <a:lnTo>
                    <a:pt x="707" y="858"/>
                  </a:lnTo>
                  <a:lnTo>
                    <a:pt x="789" y="789"/>
                  </a:lnTo>
                  <a:lnTo>
                    <a:pt x="858" y="707"/>
                  </a:lnTo>
                  <a:lnTo>
                    <a:pt x="921" y="625"/>
                  </a:lnTo>
                  <a:lnTo>
                    <a:pt x="978" y="530"/>
                  </a:lnTo>
                  <a:lnTo>
                    <a:pt x="1022" y="436"/>
                  </a:lnTo>
                  <a:lnTo>
                    <a:pt x="1060" y="335"/>
                  </a:lnTo>
                  <a:lnTo>
                    <a:pt x="1092" y="227"/>
                  </a:lnTo>
                  <a:lnTo>
                    <a:pt x="1104" y="114"/>
                  </a:lnTo>
                  <a:lnTo>
                    <a:pt x="1111" y="0"/>
                  </a:lnTo>
                  <a:lnTo>
                    <a:pt x="1098" y="0"/>
                  </a:lnTo>
                  <a:lnTo>
                    <a:pt x="1092" y="114"/>
                  </a:lnTo>
                  <a:lnTo>
                    <a:pt x="1073" y="221"/>
                  </a:lnTo>
                  <a:lnTo>
                    <a:pt x="1048" y="328"/>
                  </a:lnTo>
                  <a:lnTo>
                    <a:pt x="1010" y="429"/>
                  </a:lnTo>
                  <a:lnTo>
                    <a:pt x="965" y="524"/>
                  </a:lnTo>
                  <a:lnTo>
                    <a:pt x="909" y="612"/>
                  </a:lnTo>
                  <a:lnTo>
                    <a:pt x="846" y="701"/>
                  </a:lnTo>
                  <a:lnTo>
                    <a:pt x="776" y="776"/>
                  </a:lnTo>
                  <a:lnTo>
                    <a:pt x="700" y="846"/>
                  </a:lnTo>
                  <a:lnTo>
                    <a:pt x="612" y="909"/>
                  </a:lnTo>
                  <a:lnTo>
                    <a:pt x="524" y="966"/>
                  </a:lnTo>
                  <a:lnTo>
                    <a:pt x="429" y="1010"/>
                  </a:lnTo>
                  <a:lnTo>
                    <a:pt x="328" y="1048"/>
                  </a:lnTo>
                  <a:lnTo>
                    <a:pt x="221" y="1073"/>
                  </a:lnTo>
                  <a:lnTo>
                    <a:pt x="113" y="1092"/>
                  </a:lnTo>
                  <a:lnTo>
                    <a:pt x="0" y="1098"/>
                  </a:lnTo>
                  <a:lnTo>
                    <a:pt x="0" y="1098"/>
                  </a:lnTo>
                  <a:lnTo>
                    <a:pt x="0" y="1111"/>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4" name="Freeform 1256"/>
            <p:cNvSpPr>
              <a:spLocks/>
            </p:cNvSpPr>
            <p:nvPr/>
          </p:nvSpPr>
          <p:spPr bwMode="auto">
            <a:xfrm>
              <a:off x="1122" y="1161"/>
              <a:ext cx="618" cy="1591"/>
            </a:xfrm>
            <a:custGeom>
              <a:avLst/>
              <a:gdLst>
                <a:gd name="T0" fmla="*/ 612 w 618"/>
                <a:gd name="T1" fmla="*/ 0 h 1591"/>
                <a:gd name="T2" fmla="*/ 606 w 618"/>
                <a:gd name="T3" fmla="*/ 0 h 1591"/>
                <a:gd name="T4" fmla="*/ 0 w 618"/>
                <a:gd name="T5" fmla="*/ 1584 h 1591"/>
                <a:gd name="T6" fmla="*/ 13 w 618"/>
                <a:gd name="T7" fmla="*/ 1591 h 1591"/>
                <a:gd name="T8" fmla="*/ 618 w 618"/>
                <a:gd name="T9" fmla="*/ 7 h 1591"/>
                <a:gd name="T10" fmla="*/ 612 w 618"/>
                <a:gd name="T11" fmla="*/ 0 h 1591"/>
              </a:gdLst>
              <a:ahLst/>
              <a:cxnLst>
                <a:cxn ang="0">
                  <a:pos x="T0" y="T1"/>
                </a:cxn>
                <a:cxn ang="0">
                  <a:pos x="T2" y="T3"/>
                </a:cxn>
                <a:cxn ang="0">
                  <a:pos x="T4" y="T5"/>
                </a:cxn>
                <a:cxn ang="0">
                  <a:pos x="T6" y="T7"/>
                </a:cxn>
                <a:cxn ang="0">
                  <a:pos x="T8" y="T9"/>
                </a:cxn>
                <a:cxn ang="0">
                  <a:pos x="T10" y="T11"/>
                </a:cxn>
              </a:cxnLst>
              <a:rect l="0" t="0" r="r" b="b"/>
              <a:pathLst>
                <a:path w="618" h="1591">
                  <a:moveTo>
                    <a:pt x="612" y="0"/>
                  </a:moveTo>
                  <a:lnTo>
                    <a:pt x="606" y="0"/>
                  </a:lnTo>
                  <a:lnTo>
                    <a:pt x="0" y="1584"/>
                  </a:lnTo>
                  <a:lnTo>
                    <a:pt x="13" y="1591"/>
                  </a:lnTo>
                  <a:lnTo>
                    <a:pt x="618" y="7"/>
                  </a:lnTo>
                  <a:lnTo>
                    <a:pt x="612"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5" name="Freeform 1257"/>
            <p:cNvSpPr>
              <a:spLocks/>
            </p:cNvSpPr>
            <p:nvPr/>
          </p:nvSpPr>
          <p:spPr bwMode="auto">
            <a:xfrm>
              <a:off x="1343" y="2676"/>
              <a:ext cx="1679" cy="543"/>
            </a:xfrm>
            <a:custGeom>
              <a:avLst/>
              <a:gdLst>
                <a:gd name="T0" fmla="*/ 1679 w 1679"/>
                <a:gd name="T1" fmla="*/ 6 h 543"/>
                <a:gd name="T2" fmla="*/ 1672 w 1679"/>
                <a:gd name="T3" fmla="*/ 0 h 543"/>
                <a:gd name="T4" fmla="*/ 0 w 1679"/>
                <a:gd name="T5" fmla="*/ 530 h 543"/>
                <a:gd name="T6" fmla="*/ 0 w 1679"/>
                <a:gd name="T7" fmla="*/ 543 h 543"/>
                <a:gd name="T8" fmla="*/ 1679 w 1679"/>
                <a:gd name="T9" fmla="*/ 13 h 543"/>
                <a:gd name="T10" fmla="*/ 1679 w 1679"/>
                <a:gd name="T11" fmla="*/ 6 h 543"/>
              </a:gdLst>
              <a:ahLst/>
              <a:cxnLst>
                <a:cxn ang="0">
                  <a:pos x="T0" y="T1"/>
                </a:cxn>
                <a:cxn ang="0">
                  <a:pos x="T2" y="T3"/>
                </a:cxn>
                <a:cxn ang="0">
                  <a:pos x="T4" y="T5"/>
                </a:cxn>
                <a:cxn ang="0">
                  <a:pos x="T6" y="T7"/>
                </a:cxn>
                <a:cxn ang="0">
                  <a:pos x="T8" y="T9"/>
                </a:cxn>
                <a:cxn ang="0">
                  <a:pos x="T10" y="T11"/>
                </a:cxn>
              </a:cxnLst>
              <a:rect l="0" t="0" r="r" b="b"/>
              <a:pathLst>
                <a:path w="1679" h="543">
                  <a:moveTo>
                    <a:pt x="1679" y="6"/>
                  </a:moveTo>
                  <a:lnTo>
                    <a:pt x="1672" y="0"/>
                  </a:lnTo>
                  <a:lnTo>
                    <a:pt x="0" y="530"/>
                  </a:lnTo>
                  <a:lnTo>
                    <a:pt x="0" y="543"/>
                  </a:lnTo>
                  <a:lnTo>
                    <a:pt x="1679" y="13"/>
                  </a:lnTo>
                  <a:lnTo>
                    <a:pt x="1679" y="6"/>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626" name="Rectangle 1258"/>
            <p:cNvSpPr>
              <a:spLocks noChangeArrowheads="1"/>
            </p:cNvSpPr>
            <p:nvPr/>
          </p:nvSpPr>
          <p:spPr bwMode="auto">
            <a:xfrm>
              <a:off x="1700" y="3370"/>
              <a:ext cx="6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smtClean="0">
                  <a:solidFill>
                    <a:srgbClr val="25221E"/>
                  </a:solidFill>
                </a:rPr>
                <a:t>90° Bend</a:t>
              </a:r>
              <a:endParaRPr lang="en-US" sz="1600"/>
            </a:p>
          </p:txBody>
        </p:sp>
      </p:grpSp>
      <p:sp>
        <p:nvSpPr>
          <p:cNvPr id="443629" name="Text Box 1261"/>
          <p:cNvSpPr txBox="1">
            <a:spLocks noChangeArrowheads="1"/>
          </p:cNvSpPr>
          <p:nvPr/>
        </p:nvSpPr>
        <p:spPr bwMode="auto">
          <a:xfrm>
            <a:off x="6310195" y="1347797"/>
            <a:ext cx="2720975" cy="954107"/>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400" dirty="0" smtClean="0">
                <a:solidFill>
                  <a:srgbClr val="A8005C"/>
                </a:solidFill>
              </a:rPr>
              <a:t>Flow </a:t>
            </a:r>
            <a:r>
              <a:rPr lang="en-US" sz="1400" dirty="0" err="1" smtClean="0">
                <a:solidFill>
                  <a:srgbClr val="A8005C"/>
                </a:solidFill>
              </a:rPr>
              <a:t>devider</a:t>
            </a:r>
            <a:r>
              <a:rPr lang="en-US" sz="1400" dirty="0" smtClean="0">
                <a:solidFill>
                  <a:srgbClr val="A8005C"/>
                </a:solidFill>
              </a:rPr>
              <a:t>:</a:t>
            </a:r>
          </a:p>
          <a:p>
            <a:r>
              <a:rPr lang="en-US" sz="1400" dirty="0" smtClean="0">
                <a:solidFill>
                  <a:srgbClr val="25221E"/>
                </a:solidFill>
              </a:rPr>
              <a:t>Heavy particles collect on the outer curve, lighter one on the inner one.</a:t>
            </a:r>
            <a:endParaRPr lang="en-US" sz="1400" dirty="0">
              <a:latin typeface="Arial" pitchFamily="34" charset="0"/>
            </a:endParaRPr>
          </a:p>
        </p:txBody>
      </p:sp>
      <p:sp>
        <p:nvSpPr>
          <p:cNvPr id="443630" name="Text Box 1262"/>
          <p:cNvSpPr txBox="1">
            <a:spLocks noChangeArrowheads="1"/>
          </p:cNvSpPr>
          <p:nvPr/>
        </p:nvSpPr>
        <p:spPr bwMode="auto">
          <a:xfrm>
            <a:off x="5971615" y="4474087"/>
            <a:ext cx="2848535" cy="1600438"/>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01600" indent="-101600">
              <a:defRPr>
                <a:solidFill>
                  <a:schemeClr val="tx1"/>
                </a:solidFill>
                <a:latin typeface="E+H Weidemann Com Medium" pitchFamily="2" charset="0"/>
              </a:defRPr>
            </a:lvl1pPr>
            <a:lvl2pPr>
              <a:defRPr>
                <a:solidFill>
                  <a:schemeClr val="tx1"/>
                </a:solidFill>
                <a:latin typeface="E+H Weidemann Com Medium" pitchFamily="2" charset="0"/>
              </a:defRPr>
            </a:lvl2pPr>
            <a:lvl3pPr>
              <a:defRPr>
                <a:solidFill>
                  <a:schemeClr val="tx1"/>
                </a:solidFill>
                <a:latin typeface="E+H Weidemann Com Medium" pitchFamily="2" charset="0"/>
              </a:defRPr>
            </a:lvl3pPr>
            <a:lvl4pPr>
              <a:defRPr>
                <a:solidFill>
                  <a:schemeClr val="tx1"/>
                </a:solidFill>
                <a:latin typeface="E+H Weidemann Com Medium" pitchFamily="2" charset="0"/>
              </a:defRPr>
            </a:lvl4pPr>
            <a:lvl5pPr>
              <a:defRPr>
                <a:solidFill>
                  <a:schemeClr val="tx1"/>
                </a:solidFill>
                <a:latin typeface="E+H Weidemann Com Medium" pitchFamily="2" charset="0"/>
              </a:defRPr>
            </a:lvl5pPr>
            <a:lvl6pPr fontAlgn="base">
              <a:spcBef>
                <a:spcPct val="0"/>
              </a:spcBef>
              <a:spcAft>
                <a:spcPct val="0"/>
              </a:spcAft>
              <a:defRPr>
                <a:solidFill>
                  <a:schemeClr val="tx1"/>
                </a:solidFill>
                <a:latin typeface="E+H Weidemann Com Medium" pitchFamily="2" charset="0"/>
              </a:defRPr>
            </a:lvl6pPr>
            <a:lvl7pPr fontAlgn="base">
              <a:spcBef>
                <a:spcPct val="0"/>
              </a:spcBef>
              <a:spcAft>
                <a:spcPct val="0"/>
              </a:spcAft>
              <a:defRPr>
                <a:solidFill>
                  <a:schemeClr val="tx1"/>
                </a:solidFill>
                <a:latin typeface="E+H Weidemann Com Medium" pitchFamily="2" charset="0"/>
              </a:defRPr>
            </a:lvl7pPr>
            <a:lvl8pPr fontAlgn="base">
              <a:spcBef>
                <a:spcPct val="0"/>
              </a:spcBef>
              <a:spcAft>
                <a:spcPct val="0"/>
              </a:spcAft>
              <a:defRPr>
                <a:solidFill>
                  <a:schemeClr val="tx1"/>
                </a:solidFill>
                <a:latin typeface="E+H Weidemann Com Medium" pitchFamily="2" charset="0"/>
              </a:defRPr>
            </a:lvl8pPr>
            <a:lvl9pPr fontAlgn="base">
              <a:spcBef>
                <a:spcPct val="0"/>
              </a:spcBef>
              <a:spcAft>
                <a:spcPct val="0"/>
              </a:spcAft>
              <a:defRPr>
                <a:solidFill>
                  <a:schemeClr val="tx1"/>
                </a:solidFill>
                <a:latin typeface="E+H Weidemann Com Medium" pitchFamily="2" charset="0"/>
              </a:defRPr>
            </a:lvl9pPr>
          </a:lstStyle>
          <a:p>
            <a:r>
              <a:rPr lang="en-US" sz="1400" dirty="0" smtClean="0">
                <a:solidFill>
                  <a:srgbClr val="A8005C"/>
                </a:solidFill>
                <a:latin typeface="E+H Serif" pitchFamily="18" charset="0"/>
              </a:rPr>
              <a:t>Solutions:</a:t>
            </a:r>
          </a:p>
          <a:p>
            <a:pPr marL="200025" indent="-200025">
              <a:buClr>
                <a:srgbClr val="007CAA"/>
              </a:buClr>
              <a:buSzPct val="100000"/>
              <a:buFont typeface="E+H Serif"/>
              <a:buChar char="•"/>
            </a:pPr>
            <a:r>
              <a:rPr lang="en-US" sz="1400" dirty="0" smtClean="0">
                <a:solidFill>
                  <a:srgbClr val="25221E"/>
                </a:solidFill>
                <a:latin typeface="E+H Serif" pitchFamily="18" charset="0"/>
              </a:rPr>
              <a:t>Turbulences to get a homogeneous mixture</a:t>
            </a:r>
          </a:p>
          <a:p>
            <a:pPr marL="200025" indent="-200025">
              <a:buClr>
                <a:srgbClr val="007CAA"/>
              </a:buClr>
              <a:buSzPct val="100000"/>
              <a:buFont typeface="E+H Serif"/>
              <a:buChar char="•"/>
            </a:pPr>
            <a:r>
              <a:rPr lang="en-US" sz="1400" dirty="0" smtClean="0">
                <a:solidFill>
                  <a:srgbClr val="25221E"/>
                </a:solidFill>
                <a:latin typeface="E+H Serif" pitchFamily="18" charset="0"/>
              </a:rPr>
              <a:t>Flow conditioner</a:t>
            </a:r>
          </a:p>
          <a:p>
            <a:pPr marL="200025" indent="-200025">
              <a:buClr>
                <a:srgbClr val="007CAA"/>
              </a:buClr>
              <a:buSzPct val="100000"/>
              <a:buFont typeface="E+H Serif"/>
              <a:buChar char="•"/>
            </a:pPr>
            <a:r>
              <a:rPr lang="en-US" sz="1400" dirty="0" smtClean="0">
                <a:solidFill>
                  <a:srgbClr val="25221E"/>
                </a:solidFill>
                <a:latin typeface="E+H Serif" pitchFamily="18" charset="0"/>
              </a:rPr>
              <a:t>Increase the system pressure = use valve or orifice after meter</a:t>
            </a:r>
            <a:endParaRPr lang="en-US" sz="1400" dirty="0">
              <a:latin typeface="E+H Serif" pitchFamily="18" charset="0"/>
            </a:endParaRPr>
          </a:p>
          <a:p>
            <a:pPr marL="200025" indent="-200025">
              <a:buClr>
                <a:srgbClr val="007CAA"/>
              </a:buClr>
              <a:buSzPct val="100000"/>
              <a:buFont typeface="E+H Serif"/>
              <a:buChar char="•"/>
            </a:pPr>
            <a:r>
              <a:rPr lang="en-US" sz="1400" dirty="0" smtClean="0">
                <a:solidFill>
                  <a:srgbClr val="25221E"/>
                </a:solidFill>
                <a:latin typeface="E+H Serif" pitchFamily="18" charset="0"/>
              </a:rPr>
              <a:t>Gas separator before the meter</a:t>
            </a:r>
            <a:endParaRPr lang="en-US" sz="1400" dirty="0">
              <a:latin typeface="E+H Serif" pitchFamily="18" charset="0"/>
            </a:endParaRPr>
          </a:p>
        </p:txBody>
      </p:sp>
      <p:sp>
        <p:nvSpPr>
          <p:cNvPr id="1291" name="Slide Number Placeholder 6"/>
          <p:cNvSpPr>
            <a:spLocks noGrp="1"/>
          </p:cNvSpPr>
          <p:nvPr>
            <p:ph type="sldNum" sz="quarter" idx="12"/>
          </p:nvPr>
        </p:nvSpPr>
        <p:spPr>
          <a:xfrm>
            <a:off x="827789" y="6451599"/>
            <a:ext cx="571500" cy="180000"/>
          </a:xfrm>
        </p:spPr>
        <p:txBody>
          <a:bodyPr/>
          <a:lstStyle/>
          <a:p>
            <a:r>
              <a:rPr lang="en-US" dirty="0" smtClean="0"/>
              <a:t>Slide </a:t>
            </a:r>
            <a:fld id="{EF515013-77AA-4D92-BE49-62E7598E2814}" type="slidenum">
              <a:rPr lang="en-US" smtClean="0"/>
              <a:t>76</a:t>
            </a:fld>
            <a:endParaRPr lang="en-US" dirty="0"/>
          </a:p>
        </p:txBody>
      </p:sp>
      <p:sp>
        <p:nvSpPr>
          <p:cNvPr id="1292" name="Footer Placeholder 7"/>
          <p:cNvSpPr>
            <a:spLocks noGrp="1"/>
          </p:cNvSpPr>
          <p:nvPr>
            <p:ph type="ftr" sz="quarter" idx="11"/>
          </p:nvPr>
        </p:nvSpPr>
        <p:spPr>
          <a:xfrm>
            <a:off x="3065189" y="6451599"/>
            <a:ext cx="2830513" cy="180000"/>
          </a:xfrm>
        </p:spPr>
        <p:txBody>
          <a:bodyPr/>
          <a:lstStyle/>
          <a:p>
            <a:r>
              <a:rPr lang="en-US" smtClean="0"/>
              <a:t>Endress+Hauser Consult AG Sales Support</a:t>
            </a:r>
            <a:endParaRPr lang="en-US" dirty="0"/>
          </a:p>
        </p:txBody>
      </p:sp>
      <p:sp>
        <p:nvSpPr>
          <p:cNvPr id="1293" name="Title 5"/>
          <p:cNvSpPr txBox="1">
            <a:spLocks/>
          </p:cNvSpPr>
          <p:nvPr/>
        </p:nvSpPr>
        <p:spPr bwMode="auto">
          <a:xfrm>
            <a:off x="827998" y="620687"/>
            <a:ext cx="7992151" cy="360041"/>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2400" b="1">
                <a:solidFill>
                  <a:srgbClr val="A8005C"/>
                </a:solidFill>
                <a:latin typeface="E+H Serif"/>
                <a:ea typeface="+mj-ea"/>
                <a:cs typeface="+mj-cs"/>
              </a:defRPr>
            </a:lvl1pPr>
            <a:lvl2pPr algn="l" rtl="0" eaLnBrk="1" fontAlgn="base" hangingPunct="1">
              <a:spcBef>
                <a:spcPct val="0"/>
              </a:spcBef>
              <a:spcAft>
                <a:spcPct val="0"/>
              </a:spcAft>
              <a:defRPr sz="2400">
                <a:solidFill>
                  <a:schemeClr val="tx2"/>
                </a:solidFill>
                <a:latin typeface="E+H Serif" pitchFamily="2" charset="0"/>
              </a:defRPr>
            </a:lvl2pPr>
            <a:lvl3pPr algn="l" rtl="0" eaLnBrk="1" fontAlgn="base" hangingPunct="1">
              <a:spcBef>
                <a:spcPct val="0"/>
              </a:spcBef>
              <a:spcAft>
                <a:spcPct val="0"/>
              </a:spcAft>
              <a:defRPr sz="2400">
                <a:solidFill>
                  <a:schemeClr val="tx2"/>
                </a:solidFill>
                <a:latin typeface="E+H Serif" pitchFamily="2" charset="0"/>
              </a:defRPr>
            </a:lvl3pPr>
            <a:lvl4pPr algn="l" rtl="0" eaLnBrk="1" fontAlgn="base" hangingPunct="1">
              <a:spcBef>
                <a:spcPct val="0"/>
              </a:spcBef>
              <a:spcAft>
                <a:spcPct val="0"/>
              </a:spcAft>
              <a:defRPr sz="2400">
                <a:solidFill>
                  <a:schemeClr val="tx2"/>
                </a:solidFill>
                <a:latin typeface="E+H Serif" pitchFamily="2" charset="0"/>
              </a:defRPr>
            </a:lvl4pPr>
            <a:lvl5pPr algn="l" rtl="0" eaLnBrk="1" fontAlgn="base" hangingPunct="1">
              <a:spcBef>
                <a:spcPct val="0"/>
              </a:spcBef>
              <a:spcAft>
                <a:spcPct val="0"/>
              </a:spcAft>
              <a:defRPr sz="2400">
                <a:solidFill>
                  <a:schemeClr val="tx2"/>
                </a:solidFill>
                <a:latin typeface="E+H Serif" pitchFamily="2" charset="0"/>
              </a:defRPr>
            </a:lvl5pPr>
            <a:lvl6pPr marL="457200" algn="l" rtl="0" eaLnBrk="1" fontAlgn="base" hangingPunct="1">
              <a:spcBef>
                <a:spcPct val="0"/>
              </a:spcBef>
              <a:spcAft>
                <a:spcPct val="0"/>
              </a:spcAft>
              <a:defRPr sz="2400">
                <a:solidFill>
                  <a:schemeClr val="tx2"/>
                </a:solidFill>
                <a:latin typeface="E+H Serif" pitchFamily="2" charset="0"/>
              </a:defRPr>
            </a:lvl6pPr>
            <a:lvl7pPr marL="914400" algn="l" rtl="0" eaLnBrk="1" fontAlgn="base" hangingPunct="1">
              <a:spcBef>
                <a:spcPct val="0"/>
              </a:spcBef>
              <a:spcAft>
                <a:spcPct val="0"/>
              </a:spcAft>
              <a:defRPr sz="2400">
                <a:solidFill>
                  <a:schemeClr val="tx2"/>
                </a:solidFill>
                <a:latin typeface="E+H Serif" pitchFamily="2" charset="0"/>
              </a:defRPr>
            </a:lvl7pPr>
            <a:lvl8pPr marL="1371600" algn="l" rtl="0" eaLnBrk="1" fontAlgn="base" hangingPunct="1">
              <a:spcBef>
                <a:spcPct val="0"/>
              </a:spcBef>
              <a:spcAft>
                <a:spcPct val="0"/>
              </a:spcAft>
              <a:defRPr sz="2400">
                <a:solidFill>
                  <a:schemeClr val="tx2"/>
                </a:solidFill>
                <a:latin typeface="E+H Serif" pitchFamily="2" charset="0"/>
              </a:defRPr>
            </a:lvl8pPr>
            <a:lvl9pPr marL="1828800" algn="l" rtl="0" eaLnBrk="1" fontAlgn="base" hangingPunct="1">
              <a:spcBef>
                <a:spcPct val="0"/>
              </a:spcBef>
              <a:spcAft>
                <a:spcPct val="0"/>
              </a:spcAft>
              <a:defRPr sz="2400">
                <a:solidFill>
                  <a:schemeClr val="tx2"/>
                </a:solidFill>
                <a:latin typeface="E+H Serif" pitchFamily="2" charset="0"/>
              </a:defRPr>
            </a:lvl9pPr>
          </a:lstStyle>
          <a:p>
            <a:r>
              <a:rPr lang="en-US" dirty="0" smtClean="0"/>
              <a:t>Installation hints- liquids with gas content</a:t>
            </a:r>
            <a:endParaRPr lang="en-US" dirty="0"/>
          </a:p>
        </p:txBody>
      </p:sp>
      <p:sp>
        <p:nvSpPr>
          <p:cNvPr id="1289" name="LinkButton1">
            <a:hlinkClick r:id="rId3"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1290"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94"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1295"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96"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1297"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298"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1299"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1300" name="Straight Connector 1299"/>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1301"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1302"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303" name="LinkButton2"/>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Installation</a:t>
            </a:r>
          </a:p>
        </p:txBody>
      </p:sp>
      <p:sp>
        <p:nvSpPr>
          <p:cNvPr id="1304"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305"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1306"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1307"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
        <p:nvSpPr>
          <p:cNvPr id="1280" name="LinkButton1">
            <a:hlinkClick r:id="rId10" action="ppaction://hlinkpres?slideindex=1&amp;slidetitle=Commissioning"/>
          </p:cNvPr>
          <p:cNvSpPr txBox="1">
            <a:spLocks noChangeArrowheads="1"/>
          </p:cNvSpPr>
          <p:nvPr/>
        </p:nvSpPr>
        <p:spPr bwMode="auto">
          <a:xfrm>
            <a:off x="812583" y="5821581"/>
            <a:ext cx="1270000" cy="381000"/>
          </a:xfrm>
          <a:prstGeom prst="rect">
            <a:avLst/>
          </a:prstGeom>
          <a:solidFill>
            <a:srgbClr val="8FA2AC"/>
          </a:solidFill>
          <a:ln w="12700">
            <a:noFill/>
            <a:miter lim="800000"/>
            <a:headEnd/>
            <a:tailEnd/>
          </a:ln>
          <a:effectLs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bg1"/>
                </a:solidFill>
                <a:latin typeface="E+H Sans Light" pitchFamily="34" charset="0"/>
              </a:rPr>
              <a:t>Commissioning</a:t>
            </a:r>
            <a:endParaRPr lang="en-US" sz="1200" dirty="0">
              <a:solidFill>
                <a:schemeClr val="bg1"/>
              </a:solidFill>
              <a:latin typeface="E+H Sans Light" pitchFamily="34" charset="0"/>
            </a:endParaRPr>
          </a:p>
        </p:txBody>
      </p:sp>
    </p:spTree>
    <p:extLst>
      <p:ext uri="{BB962C8B-B14F-4D97-AF65-F5344CB8AC3E}">
        <p14:creationId xmlns:p14="http://schemas.microsoft.com/office/powerpoint/2010/main" val="46314491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Heating Jackets available, order structur DK8HJ-XXXXX</a:t>
            </a:r>
          </a:p>
        </p:txBody>
      </p:sp>
      <p:pic>
        <p:nvPicPr>
          <p:cNvPr id="437252"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65989" y="1667702"/>
            <a:ext cx="5867375" cy="4183267"/>
          </a:xfrm>
        </p:spPr>
      </p:pic>
      <p:sp>
        <p:nvSpPr>
          <p:cNvPr id="437253" name="Line 5"/>
          <p:cNvSpPr>
            <a:spLocks noChangeShapeType="1"/>
          </p:cNvSpPr>
          <p:nvPr/>
        </p:nvSpPr>
        <p:spPr bwMode="auto">
          <a:xfrm flipV="1">
            <a:off x="2969202" y="3047342"/>
            <a:ext cx="938212" cy="16891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4" name="Line 6"/>
          <p:cNvSpPr>
            <a:spLocks noChangeShapeType="1"/>
          </p:cNvSpPr>
          <p:nvPr/>
        </p:nvSpPr>
        <p:spPr bwMode="auto">
          <a:xfrm flipV="1">
            <a:off x="2948564" y="4445929"/>
            <a:ext cx="989013" cy="29051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5" name="Line 7"/>
          <p:cNvSpPr>
            <a:spLocks noChangeShapeType="1"/>
          </p:cNvSpPr>
          <p:nvPr/>
        </p:nvSpPr>
        <p:spPr bwMode="auto">
          <a:xfrm flipH="1" flipV="1">
            <a:off x="4680527" y="4298292"/>
            <a:ext cx="1228725" cy="857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6" name="Line 8"/>
          <p:cNvSpPr>
            <a:spLocks noChangeShapeType="1"/>
          </p:cNvSpPr>
          <p:nvPr/>
        </p:nvSpPr>
        <p:spPr bwMode="auto">
          <a:xfrm flipV="1">
            <a:off x="5909252" y="3536292"/>
            <a:ext cx="436562" cy="8477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7" name="Oval 9"/>
          <p:cNvSpPr>
            <a:spLocks noChangeArrowheads="1"/>
          </p:cNvSpPr>
          <p:nvPr/>
        </p:nvSpPr>
        <p:spPr bwMode="auto">
          <a:xfrm>
            <a:off x="4702752" y="3388654"/>
            <a:ext cx="334962" cy="338138"/>
          </a:xfrm>
          <a:prstGeom prst="ellipse">
            <a:avLst/>
          </a:prstGeom>
          <a:solidFill>
            <a:srgbClr val="0088FF">
              <a:alpha val="0"/>
            </a:srgbClr>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437258" name="Line 10"/>
          <p:cNvSpPr>
            <a:spLocks noChangeShapeType="1"/>
          </p:cNvSpPr>
          <p:nvPr/>
        </p:nvSpPr>
        <p:spPr bwMode="auto">
          <a:xfrm flipH="1" flipV="1">
            <a:off x="3277177" y="1951967"/>
            <a:ext cx="1603375" cy="14255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9" name="Oval 11"/>
          <p:cNvSpPr>
            <a:spLocks noChangeArrowheads="1"/>
          </p:cNvSpPr>
          <p:nvPr/>
        </p:nvSpPr>
        <p:spPr bwMode="auto">
          <a:xfrm>
            <a:off x="5159952" y="3556929"/>
            <a:ext cx="234950" cy="423863"/>
          </a:xfrm>
          <a:prstGeom prst="ellipse">
            <a:avLst/>
          </a:prstGeom>
          <a:solidFill>
            <a:srgbClr val="0088FF">
              <a:alpha val="0"/>
            </a:srgbClr>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437260" name="Line 12"/>
          <p:cNvSpPr>
            <a:spLocks noChangeShapeType="1"/>
          </p:cNvSpPr>
          <p:nvPr/>
        </p:nvSpPr>
        <p:spPr bwMode="auto">
          <a:xfrm flipH="1" flipV="1">
            <a:off x="4983739" y="2139292"/>
            <a:ext cx="300038" cy="14097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1" name="Text Box 13"/>
          <p:cNvSpPr txBox="1">
            <a:spLocks noChangeArrowheads="1"/>
          </p:cNvSpPr>
          <p:nvPr/>
        </p:nvSpPr>
        <p:spPr bwMode="auto">
          <a:xfrm>
            <a:off x="2567564" y="4766604"/>
            <a:ext cx="1350963" cy="1108075"/>
          </a:xfrm>
          <a:prstGeom prst="rect">
            <a:avLst/>
          </a:prstGeom>
          <a:solidFill>
            <a:srgbClr val="C3CED5"/>
          </a:solidFill>
          <a:ln w="38100">
            <a:noFill/>
            <a:miter lim="800000"/>
            <a:headEnd/>
            <a:tailEnd/>
          </a:ln>
          <a:effectLst/>
          <a:extLs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t>Heating Jacket mounting bolts</a:t>
            </a:r>
            <a:endParaRPr lang="en-US" sz="1600"/>
          </a:p>
        </p:txBody>
      </p:sp>
      <p:sp>
        <p:nvSpPr>
          <p:cNvPr id="437262" name="Text Box 14"/>
          <p:cNvSpPr txBox="1">
            <a:spLocks noChangeArrowheads="1"/>
          </p:cNvSpPr>
          <p:nvPr/>
        </p:nvSpPr>
        <p:spPr bwMode="auto">
          <a:xfrm>
            <a:off x="2426277" y="1340779"/>
            <a:ext cx="1654175" cy="584775"/>
          </a:xfrm>
          <a:prstGeom prst="rect">
            <a:avLst/>
          </a:prstGeom>
          <a:solidFill>
            <a:srgbClr val="C3CED5"/>
          </a:solidFill>
          <a:ln w="38100">
            <a:noFill/>
            <a:miter lim="800000"/>
            <a:headEnd/>
            <a:tailEnd/>
          </a:ln>
          <a:effectLst/>
          <a:extLs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t>Laser “Button” weld</a:t>
            </a:r>
            <a:endParaRPr lang="en-US" sz="1600"/>
          </a:p>
        </p:txBody>
      </p:sp>
      <p:sp>
        <p:nvSpPr>
          <p:cNvPr id="437263" name="Text Box 15"/>
          <p:cNvSpPr txBox="1">
            <a:spLocks noChangeArrowheads="1"/>
          </p:cNvSpPr>
          <p:nvPr/>
        </p:nvSpPr>
        <p:spPr bwMode="auto">
          <a:xfrm>
            <a:off x="4294764" y="1218542"/>
            <a:ext cx="1308100" cy="863600"/>
          </a:xfrm>
          <a:prstGeom prst="rect">
            <a:avLst/>
          </a:prstGeom>
          <a:solidFill>
            <a:srgbClr val="C3CED5"/>
          </a:solidFill>
          <a:ln w="38100">
            <a:noFill/>
            <a:miter lim="800000"/>
            <a:headEnd/>
            <a:tailEnd/>
          </a:ln>
          <a:effectLst/>
          <a:extLs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t>Flow diversion weld</a:t>
            </a:r>
            <a:endParaRPr lang="en-US" sz="1600"/>
          </a:p>
        </p:txBody>
      </p:sp>
      <p:sp>
        <p:nvSpPr>
          <p:cNvPr id="437264" name="Text Box 16"/>
          <p:cNvSpPr txBox="1">
            <a:spLocks noChangeArrowheads="1"/>
          </p:cNvSpPr>
          <p:nvPr/>
        </p:nvSpPr>
        <p:spPr bwMode="auto">
          <a:xfrm>
            <a:off x="5120264" y="4393542"/>
            <a:ext cx="1609725" cy="863600"/>
          </a:xfrm>
          <a:prstGeom prst="rect">
            <a:avLst/>
          </a:prstGeom>
          <a:solidFill>
            <a:srgbClr val="C3CED5"/>
          </a:solidFill>
          <a:ln w="38100">
            <a:noFill/>
            <a:miter lim="800000"/>
            <a:headEnd/>
            <a:tailEnd/>
          </a:ln>
          <a:effectLst/>
          <a:extLs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t>Heating fluid process connection</a:t>
            </a:r>
            <a:endParaRPr lang="en-US" sz="1600"/>
          </a:p>
        </p:txBody>
      </p:sp>
      <p:sp>
        <p:nvSpPr>
          <p:cNvPr id="437265" name="Line 17"/>
          <p:cNvSpPr>
            <a:spLocks noChangeShapeType="1"/>
          </p:cNvSpPr>
          <p:nvPr/>
        </p:nvSpPr>
        <p:spPr bwMode="auto">
          <a:xfrm flipH="1" flipV="1">
            <a:off x="6817302" y="2466317"/>
            <a:ext cx="471487" cy="636587"/>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6" name="Text Box 18"/>
          <p:cNvSpPr txBox="1">
            <a:spLocks noChangeArrowheads="1"/>
          </p:cNvSpPr>
          <p:nvPr/>
        </p:nvSpPr>
        <p:spPr bwMode="auto">
          <a:xfrm>
            <a:off x="6798252" y="3091792"/>
            <a:ext cx="1001712" cy="584775"/>
          </a:xfrm>
          <a:prstGeom prst="rect">
            <a:avLst/>
          </a:prstGeom>
          <a:solidFill>
            <a:srgbClr val="C3CED5"/>
          </a:solidFill>
          <a:ln w="38100">
            <a:noFill/>
            <a:miter lim="800000"/>
            <a:headEnd/>
            <a:tailEnd/>
          </a:ln>
          <a:effectLst/>
          <a:extLst>
            <a:ext uri="{91240B29-F687-4F45-9708-019B960494DF}">
              <a14:hiddenLine xmlns:a14="http://schemas.microsoft.com/office/drawing/2010/main" w="381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smtClean="0">
                <a:solidFill>
                  <a:srgbClr val="A8005C"/>
                </a:solidFill>
              </a:rPr>
              <a:t>Promass F Sensor</a:t>
            </a:r>
            <a:endParaRPr lang="en-US" sz="1600">
              <a:solidFill>
                <a:srgbClr val="A8005C"/>
              </a:solidFill>
            </a:endParaRPr>
          </a:p>
        </p:txBody>
      </p:sp>
      <p:sp>
        <p:nvSpPr>
          <p:cNvPr id="437269" name="Text Box 21"/>
          <p:cNvSpPr txBox="1">
            <a:spLocks noChangeArrowheads="1"/>
          </p:cNvSpPr>
          <p:nvPr/>
        </p:nvSpPr>
        <p:spPr bwMode="auto">
          <a:xfrm>
            <a:off x="7172325" y="4321470"/>
            <a:ext cx="1647825" cy="1923604"/>
          </a:xfrm>
          <a:prstGeom prst="rect">
            <a:avLst/>
          </a:prstGeom>
          <a:solidFill>
            <a:schemeClr val="accent6"/>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7CAA"/>
              </a:buClr>
              <a:buSzPct val="100000"/>
            </a:pPr>
            <a:r>
              <a:rPr lang="en-US" sz="1400" dirty="0" smtClean="0"/>
              <a:t>Available for:</a:t>
            </a:r>
          </a:p>
          <a:p>
            <a:pPr marL="200025" indent="-200025">
              <a:spcBef>
                <a:spcPct val="50000"/>
              </a:spcBef>
              <a:buClr>
                <a:srgbClr val="007CAA"/>
              </a:buClr>
              <a:buSzPct val="100000"/>
              <a:buFont typeface="E+H Serif"/>
              <a:buChar char="•"/>
            </a:pPr>
            <a:r>
              <a:rPr lang="en-US" sz="1400" dirty="0" err="1" smtClean="0"/>
              <a:t>Promass</a:t>
            </a:r>
            <a:r>
              <a:rPr lang="en-US" sz="1400" dirty="0" smtClean="0"/>
              <a:t> A</a:t>
            </a:r>
          </a:p>
          <a:p>
            <a:pPr marL="200025" indent="-200025">
              <a:spcBef>
                <a:spcPct val="50000"/>
              </a:spcBef>
              <a:buClr>
                <a:srgbClr val="007CAA"/>
              </a:buClr>
              <a:buSzPct val="100000"/>
              <a:buFont typeface="E+H Serif"/>
              <a:buChar char="•"/>
            </a:pPr>
            <a:r>
              <a:rPr lang="en-US" sz="1400" dirty="0" err="1" smtClean="0"/>
              <a:t>Promass</a:t>
            </a:r>
            <a:r>
              <a:rPr lang="en-US" sz="1400" dirty="0" smtClean="0"/>
              <a:t> E</a:t>
            </a:r>
          </a:p>
          <a:p>
            <a:pPr marL="200025" indent="-200025">
              <a:spcBef>
                <a:spcPct val="50000"/>
              </a:spcBef>
              <a:buClr>
                <a:srgbClr val="007CAA"/>
              </a:buClr>
              <a:buSzPct val="100000"/>
              <a:buFont typeface="E+H Serif"/>
              <a:buChar char="•"/>
            </a:pPr>
            <a:r>
              <a:rPr lang="en-US" sz="1400" dirty="0" err="1" smtClean="0"/>
              <a:t>Promass</a:t>
            </a:r>
            <a:r>
              <a:rPr lang="en-US" sz="1400" dirty="0" smtClean="0"/>
              <a:t> F</a:t>
            </a:r>
          </a:p>
          <a:p>
            <a:pPr marL="200025" indent="-200025">
              <a:spcBef>
                <a:spcPct val="50000"/>
              </a:spcBef>
              <a:buClr>
                <a:srgbClr val="007CAA"/>
              </a:buClr>
              <a:buSzPct val="100000"/>
              <a:buFont typeface="E+H Serif"/>
              <a:buChar char="•"/>
            </a:pPr>
            <a:r>
              <a:rPr lang="en-US" sz="1400" dirty="0" err="1" smtClean="0"/>
              <a:t>Promass</a:t>
            </a:r>
            <a:r>
              <a:rPr lang="en-US" sz="1400" dirty="0" smtClean="0"/>
              <a:t> I</a:t>
            </a:r>
          </a:p>
          <a:p>
            <a:pPr marL="200025" indent="-200025">
              <a:spcBef>
                <a:spcPct val="50000"/>
              </a:spcBef>
              <a:buClr>
                <a:srgbClr val="007CAA"/>
              </a:buClr>
              <a:buSzPct val="100000"/>
              <a:buFont typeface="E+H Serif"/>
              <a:buChar char="•"/>
            </a:pPr>
            <a:r>
              <a:rPr lang="en-US" sz="1400" dirty="0" err="1" smtClean="0"/>
              <a:t>Promass</a:t>
            </a:r>
            <a:r>
              <a:rPr lang="en-US" sz="1400" dirty="0" smtClean="0"/>
              <a:t> M</a:t>
            </a:r>
            <a:endParaRPr lang="en-US" sz="1400" dirty="0"/>
          </a:p>
        </p:txBody>
      </p:sp>
      <p:sp>
        <p:nvSpPr>
          <p:cNvPr id="437270" name="Text Box 22"/>
          <p:cNvSpPr txBox="1">
            <a:spLocks noChangeArrowheads="1"/>
          </p:cNvSpPr>
          <p:nvPr/>
        </p:nvSpPr>
        <p:spPr bwMode="auto">
          <a:xfrm>
            <a:off x="6705599" y="1287878"/>
            <a:ext cx="2257425" cy="701675"/>
          </a:xfrm>
          <a:prstGeom prst="rect">
            <a:avLst/>
          </a:prstGeom>
          <a:noFill/>
          <a:ln>
            <a:noFill/>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rgbClr val="0088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solidFill>
                  <a:srgbClr val="007CAA"/>
                </a:solidFill>
              </a:rPr>
              <a:t>Keeps your process warm</a:t>
            </a:r>
            <a:endParaRPr lang="en-US" sz="2000" dirty="0">
              <a:solidFill>
                <a:srgbClr val="007CAA"/>
              </a:solidFill>
            </a:endParaRPr>
          </a:p>
        </p:txBody>
      </p:sp>
      <p:sp>
        <p:nvSpPr>
          <p:cNvPr id="7" name="Slide Number Placeholder 6"/>
          <p:cNvSpPr>
            <a:spLocks noGrp="1"/>
          </p:cNvSpPr>
          <p:nvPr>
            <p:ph type="sldNum" sz="quarter" idx="12"/>
          </p:nvPr>
        </p:nvSpPr>
        <p:spPr/>
        <p:txBody>
          <a:bodyPr/>
          <a:lstStyle/>
          <a:p>
            <a:r>
              <a:rPr lang="en-US" dirty="0" smtClean="0"/>
              <a:t>Slide </a:t>
            </a:r>
            <a:fld id="{EF515013-77AA-4D92-BE49-62E7598E2814}" type="slidenum">
              <a:rPr lang="en-US" smtClean="0"/>
              <a:t>77</a:t>
            </a:fld>
            <a:endParaRPr lang="en-US" dirty="0"/>
          </a:p>
        </p:txBody>
      </p:sp>
      <p:sp>
        <p:nvSpPr>
          <p:cNvPr id="8" name="Footer Placeholder 7"/>
          <p:cNvSpPr>
            <a:spLocks noGrp="1"/>
          </p:cNvSpPr>
          <p:nvPr>
            <p:ph type="ftr" sz="quarter" idx="11"/>
          </p:nvPr>
        </p:nvSpPr>
        <p:spPr/>
        <p:txBody>
          <a:bodyPr/>
          <a:lstStyle/>
          <a:p>
            <a:r>
              <a:rPr lang="en-US" smtClean="0"/>
              <a:t>Endress+Hauser Consult AG Sales Support</a:t>
            </a:r>
            <a:endParaRPr lang="en-US" dirty="0"/>
          </a:p>
        </p:txBody>
      </p:sp>
      <p:sp>
        <p:nvSpPr>
          <p:cNvPr id="43" name="LinkButton1">
            <a:hlinkClick r:id="rId4" action="ppaction://hlinksldjump"/>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Principle</a:t>
            </a:r>
          </a:p>
        </p:txBody>
      </p:sp>
      <p:sp>
        <p:nvSpPr>
          <p:cNvPr id="44"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2">
            <a:hlinkClick r:id="rId5"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Segmentation</a:t>
            </a:r>
          </a:p>
        </p:txBody>
      </p:sp>
      <p:sp>
        <p:nvSpPr>
          <p:cNvPr id="46"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7" name="LinkButton3">
            <a:hlinkClick r:id="rId6"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Transmitters</a:t>
            </a:r>
          </a:p>
        </p:txBody>
      </p:sp>
      <p:sp>
        <p:nvSpPr>
          <p:cNvPr id="48"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9" name="LinkButton4">
            <a:hlinkClick r:id="rId7"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Sensors</a:t>
            </a:r>
          </a:p>
        </p:txBody>
      </p:sp>
      <p:sp>
        <p:nvSpPr>
          <p:cNvPr id="50"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51" name="Straight Connector 50"/>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52" name="LinkButton1">
            <a:hlinkClick r:id="rId8"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53"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4" name="LinkButton2">
            <a:hlinkClick r:id="rId9"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55"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6" name="LinkButton3"/>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Accessories</a:t>
            </a:r>
          </a:p>
        </p:txBody>
      </p:sp>
      <p:sp>
        <p:nvSpPr>
          <p:cNvPr id="57"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58"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537824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Overview of direct measuring variables</a:t>
            </a:r>
          </a:p>
        </p:txBody>
      </p:sp>
      <p:sp>
        <p:nvSpPr>
          <p:cNvPr id="496643" name="Rectangle 3"/>
          <p:cNvSpPr>
            <a:spLocks noGrp="1" noChangeArrowheads="1"/>
          </p:cNvSpPr>
          <p:nvPr>
            <p:ph type="body" sz="quarter" idx="17"/>
          </p:nvPr>
        </p:nvSpPr>
        <p:spPr>
          <a:xfrm>
            <a:off x="2416176" y="1330639"/>
            <a:ext cx="2451513"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sz="1800" dirty="0"/>
              <a:t>D</a:t>
            </a:r>
            <a:r>
              <a:rPr lang="en-US" sz="1800" dirty="0" smtClean="0">
                <a:sym typeface="Symbol" pitchFamily="18" charset="2"/>
              </a:rPr>
              <a:t></a:t>
            </a:r>
            <a:r>
              <a:rPr lang="en-US" sz="1800" dirty="0" smtClean="0"/>
              <a:t>=Phase </a:t>
            </a:r>
            <a:r>
              <a:rPr lang="en-US" sz="1800" dirty="0"/>
              <a:t>shift</a:t>
            </a:r>
          </a:p>
          <a:p>
            <a:pPr marL="271463" indent="-271463">
              <a:buSzPct val="100000"/>
              <a:buFont typeface="E+H Serif"/>
              <a:buChar char="•"/>
            </a:pPr>
            <a:r>
              <a:rPr lang="en-US" sz="1800" dirty="0" smtClean="0"/>
              <a:t>m=Mass </a:t>
            </a:r>
            <a:r>
              <a:rPr lang="en-US" sz="1800" dirty="0"/>
              <a:t>flow</a:t>
            </a:r>
          </a:p>
          <a:p>
            <a:pPr marL="271463" indent="-271463">
              <a:buSzPct val="100000"/>
              <a:buFont typeface="E+H Serif"/>
              <a:buChar char="•"/>
            </a:pPr>
            <a:endParaRPr lang="en-US" sz="1800" dirty="0"/>
          </a:p>
          <a:p>
            <a:pPr marL="271463" indent="-271463">
              <a:buSzPct val="100000"/>
              <a:buFont typeface="E+H Serif"/>
              <a:buChar char="•"/>
            </a:pPr>
            <a:r>
              <a:rPr lang="en-US" sz="1800" dirty="0" err="1" smtClean="0"/>
              <a:t>fR</a:t>
            </a:r>
            <a:r>
              <a:rPr lang="en-US" sz="1800" dirty="0" smtClean="0"/>
              <a:t>=Resonance </a:t>
            </a:r>
            <a:r>
              <a:rPr lang="en-US" sz="1800" dirty="0"/>
              <a:t>frequency</a:t>
            </a:r>
          </a:p>
          <a:p>
            <a:pPr marL="271463" indent="-271463">
              <a:buSzPct val="100000"/>
              <a:buFont typeface="E+H Serif"/>
              <a:buChar char="•"/>
            </a:pPr>
            <a:r>
              <a:rPr lang="en-US" sz="1800" dirty="0" smtClean="0"/>
              <a:t>r=Density</a:t>
            </a:r>
            <a:endParaRPr lang="en-US" sz="1800" dirty="0"/>
          </a:p>
          <a:p>
            <a:pPr marL="271463" indent="-271463">
              <a:buSzPct val="100000"/>
              <a:buFont typeface="E+H Serif"/>
              <a:buChar char="•"/>
            </a:pPr>
            <a:endParaRPr lang="en-US" sz="1800" dirty="0"/>
          </a:p>
          <a:p>
            <a:pPr marL="271463" indent="-271463">
              <a:buSzPct val="100000"/>
              <a:buFont typeface="E+H Serif"/>
              <a:buChar char="•"/>
            </a:pPr>
            <a:r>
              <a:rPr lang="en-US" sz="1800" dirty="0" smtClean="0"/>
              <a:t>W= Resistance </a:t>
            </a:r>
            <a:r>
              <a:rPr lang="en-US" sz="1800" dirty="0"/>
              <a:t>(PT1000)</a:t>
            </a:r>
          </a:p>
          <a:p>
            <a:pPr marL="271463" indent="-271463">
              <a:buSzPct val="100000"/>
              <a:buFont typeface="E+H Serif"/>
              <a:buChar char="•"/>
            </a:pPr>
            <a:r>
              <a:rPr lang="en-US" sz="1800" dirty="0" smtClean="0"/>
              <a:t>T=Temperature </a:t>
            </a:r>
            <a:endParaRPr lang="en-US" sz="1800" dirty="0"/>
          </a:p>
        </p:txBody>
      </p:sp>
      <p:pic>
        <p:nvPicPr>
          <p:cNvPr id="496644" name="Picture 4" descr="C001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7689" y="1229901"/>
            <a:ext cx="3799866" cy="2286267"/>
          </a:xfrm>
          <a:prstGeom prst="rect">
            <a:avLst/>
          </a:prstGeom>
          <a:noFill/>
          <a:extLst>
            <a:ext uri="{909E8E84-426E-40DD-AFC4-6F175D3DCCD1}">
              <a14:hiddenFill xmlns:a14="http://schemas.microsoft.com/office/drawing/2010/main">
                <a:solidFill>
                  <a:srgbClr val="FFFFFF"/>
                </a:solidFill>
              </a14:hiddenFill>
            </a:ext>
          </a:extLst>
        </p:spPr>
      </p:pic>
      <p:grpSp>
        <p:nvGrpSpPr>
          <p:cNvPr id="496645" name="Group 5"/>
          <p:cNvGrpSpPr>
            <a:grpSpLocks/>
          </p:cNvGrpSpPr>
          <p:nvPr/>
        </p:nvGrpSpPr>
        <p:grpSpPr bwMode="auto">
          <a:xfrm>
            <a:off x="5421422" y="4650986"/>
            <a:ext cx="2692400" cy="1417638"/>
            <a:chOff x="3901" y="3055"/>
            <a:chExt cx="1696" cy="773"/>
          </a:xfrm>
        </p:grpSpPr>
        <p:sp>
          <p:nvSpPr>
            <p:cNvPr id="496646" name="AutoShape 6"/>
            <p:cNvSpPr>
              <a:spLocks noChangeArrowheads="1"/>
            </p:cNvSpPr>
            <p:nvPr/>
          </p:nvSpPr>
          <p:spPr bwMode="auto">
            <a:xfrm>
              <a:off x="3901" y="3077"/>
              <a:ext cx="1696" cy="751"/>
            </a:xfrm>
            <a:prstGeom prst="roundRect">
              <a:avLst>
                <a:gd name="adj" fmla="val 16667"/>
              </a:avLst>
            </a:prstGeom>
            <a:solidFill>
              <a:srgbClr val="AED3E7"/>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sz="1600">
                <a:latin typeface="E+H Weidemann Com Book" pitchFamily="2" charset="0"/>
              </a:endParaRPr>
            </a:p>
          </p:txBody>
        </p:sp>
        <p:sp>
          <p:nvSpPr>
            <p:cNvPr id="496647" name="Text Box 7"/>
            <p:cNvSpPr txBox="1">
              <a:spLocks noChangeArrowheads="1"/>
            </p:cNvSpPr>
            <p:nvPr/>
          </p:nvSpPr>
          <p:spPr bwMode="auto">
            <a:xfrm>
              <a:off x="4407" y="3134"/>
              <a:ext cx="680"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82588" algn="l"/>
                  <a:tab pos="666750" algn="l"/>
                </a:tabLst>
                <a:defRPr>
                  <a:solidFill>
                    <a:schemeClr val="tx1"/>
                  </a:solidFill>
                  <a:latin typeface="E+H Weidemann Com Medium" pitchFamily="2" charset="0"/>
                </a:defRPr>
              </a:lvl1pPr>
              <a:lvl2pPr>
                <a:tabLst>
                  <a:tab pos="382588" algn="l"/>
                  <a:tab pos="666750" algn="l"/>
                </a:tabLst>
                <a:defRPr>
                  <a:solidFill>
                    <a:schemeClr val="tx1"/>
                  </a:solidFill>
                  <a:latin typeface="E+H Weidemann Com Medium" pitchFamily="2" charset="0"/>
                </a:defRPr>
              </a:lvl2pPr>
              <a:lvl3pPr>
                <a:tabLst>
                  <a:tab pos="382588" algn="l"/>
                  <a:tab pos="666750" algn="l"/>
                </a:tabLst>
                <a:defRPr>
                  <a:solidFill>
                    <a:schemeClr val="tx1"/>
                  </a:solidFill>
                  <a:latin typeface="E+H Weidemann Com Medium" pitchFamily="2" charset="0"/>
                </a:defRPr>
              </a:lvl3pPr>
              <a:lvl4pPr>
                <a:tabLst>
                  <a:tab pos="382588" algn="l"/>
                  <a:tab pos="666750" algn="l"/>
                </a:tabLst>
                <a:defRPr>
                  <a:solidFill>
                    <a:schemeClr val="tx1"/>
                  </a:solidFill>
                  <a:latin typeface="E+H Weidemann Com Medium" pitchFamily="2" charset="0"/>
                </a:defRPr>
              </a:lvl4pPr>
              <a:lvl5pPr>
                <a:tabLst>
                  <a:tab pos="382588" algn="l"/>
                  <a:tab pos="666750" algn="l"/>
                </a:tabLst>
                <a:defRPr>
                  <a:solidFill>
                    <a:schemeClr val="tx1"/>
                  </a:solidFill>
                  <a:latin typeface="E+H Weidemann Com Medium" pitchFamily="2" charset="0"/>
                </a:defRPr>
              </a:lvl5pPr>
              <a:lvl6pPr fontAlgn="base">
                <a:spcBef>
                  <a:spcPct val="0"/>
                </a:spcBef>
                <a:spcAft>
                  <a:spcPct val="0"/>
                </a:spcAft>
                <a:tabLst>
                  <a:tab pos="382588" algn="l"/>
                  <a:tab pos="666750" algn="l"/>
                </a:tabLst>
                <a:defRPr>
                  <a:solidFill>
                    <a:schemeClr val="tx1"/>
                  </a:solidFill>
                  <a:latin typeface="E+H Weidemann Com Medium" pitchFamily="2" charset="0"/>
                </a:defRPr>
              </a:lvl6pPr>
              <a:lvl7pPr fontAlgn="base">
                <a:spcBef>
                  <a:spcPct val="0"/>
                </a:spcBef>
                <a:spcAft>
                  <a:spcPct val="0"/>
                </a:spcAft>
                <a:tabLst>
                  <a:tab pos="382588" algn="l"/>
                  <a:tab pos="666750" algn="l"/>
                </a:tabLst>
                <a:defRPr>
                  <a:solidFill>
                    <a:schemeClr val="tx1"/>
                  </a:solidFill>
                  <a:latin typeface="E+H Weidemann Com Medium" pitchFamily="2" charset="0"/>
                </a:defRPr>
              </a:lvl7pPr>
              <a:lvl8pPr fontAlgn="base">
                <a:spcBef>
                  <a:spcPct val="0"/>
                </a:spcBef>
                <a:spcAft>
                  <a:spcPct val="0"/>
                </a:spcAft>
                <a:tabLst>
                  <a:tab pos="382588" algn="l"/>
                  <a:tab pos="666750" algn="l"/>
                </a:tabLst>
                <a:defRPr>
                  <a:solidFill>
                    <a:schemeClr val="tx1"/>
                  </a:solidFill>
                  <a:latin typeface="E+H Weidemann Com Medium" pitchFamily="2" charset="0"/>
                </a:defRPr>
              </a:lvl8pPr>
              <a:lvl9pPr fontAlgn="base">
                <a:spcBef>
                  <a:spcPct val="0"/>
                </a:spcBef>
                <a:spcAft>
                  <a:spcPct val="0"/>
                </a:spcAft>
                <a:tabLst>
                  <a:tab pos="382588" algn="l"/>
                  <a:tab pos="666750" algn="l"/>
                </a:tabLst>
                <a:defRPr>
                  <a:solidFill>
                    <a:schemeClr val="tx1"/>
                  </a:solidFill>
                  <a:latin typeface="E+H Weidemann Com Medium" pitchFamily="2" charset="0"/>
                </a:defRPr>
              </a:lvl9pPr>
            </a:lstStyle>
            <a:p>
              <a:pPr eaLnBrk="0" hangingPunct="0">
                <a:spcBef>
                  <a:spcPct val="50000"/>
                </a:spcBef>
              </a:pPr>
              <a:r>
                <a:rPr lang="en-US" b="1" smtClean="0">
                  <a:latin typeface="Wingdings" pitchFamily="2" charset="2"/>
                  <a:sym typeface="Symbol" pitchFamily="18" charset="2"/>
                </a:rPr>
                <a:t></a:t>
              </a:r>
              <a:r>
                <a:rPr lang="en-US" b="1" smtClean="0">
                  <a:latin typeface="Wingdings" pitchFamily="2" charset="2"/>
                </a:rPr>
                <a:t>	</a:t>
              </a:r>
              <a:r>
                <a:rPr lang="en-US" b="1" smtClean="0">
                  <a:latin typeface="E+H Serif"/>
                </a:rPr>
                <a:t>~  	m</a:t>
              </a:r>
            </a:p>
            <a:p>
              <a:pPr eaLnBrk="0" hangingPunct="0">
                <a:spcBef>
                  <a:spcPct val="50000"/>
                </a:spcBef>
              </a:pPr>
              <a:r>
                <a:rPr lang="en-US" b="1" smtClean="0">
                  <a:latin typeface="E+H Serif"/>
                </a:rPr>
                <a:t>f</a:t>
              </a:r>
              <a:r>
                <a:rPr lang="en-US" b="1" baseline="-25000" smtClean="0">
                  <a:latin typeface="E+H Serif"/>
                </a:rPr>
                <a:t>R</a:t>
              </a:r>
              <a:r>
                <a:rPr lang="en-US" b="1" smtClean="0">
                  <a:latin typeface="E+H Serif"/>
                </a:rPr>
                <a:t> 	~ 	</a:t>
              </a:r>
              <a:r>
                <a:rPr lang="en-US" b="1" smtClean="0">
                  <a:latin typeface="Wingdings" pitchFamily="2" charset="2"/>
                  <a:sym typeface="Symbol" pitchFamily="18" charset="2"/>
                </a:rPr>
                <a:t></a:t>
              </a:r>
            </a:p>
            <a:p>
              <a:pPr eaLnBrk="0" hangingPunct="0">
                <a:spcBef>
                  <a:spcPct val="50000"/>
                </a:spcBef>
              </a:pPr>
              <a:r>
                <a:rPr lang="en-US" b="1" smtClean="0">
                  <a:latin typeface="Wingdings" pitchFamily="2" charset="2"/>
                  <a:sym typeface="Symbol" pitchFamily="18" charset="2"/>
                </a:rPr>
                <a:t></a:t>
              </a:r>
              <a:r>
                <a:rPr lang="en-US" b="1" smtClean="0">
                  <a:latin typeface="E+H Serif"/>
                </a:rPr>
                <a:t>	~	T</a:t>
              </a:r>
              <a:endParaRPr lang="en-US" b="1">
                <a:latin typeface="E+H Serif"/>
              </a:endParaRPr>
            </a:p>
          </p:txBody>
        </p:sp>
        <p:sp>
          <p:nvSpPr>
            <p:cNvPr id="496648" name="Text Box 8"/>
            <p:cNvSpPr txBox="1">
              <a:spLocks noChangeArrowheads="1"/>
            </p:cNvSpPr>
            <p:nvPr/>
          </p:nvSpPr>
          <p:spPr bwMode="auto">
            <a:xfrm>
              <a:off x="4860" y="3055"/>
              <a:ext cx="14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en-US" sz="1600">
                <a:latin typeface="E+H Weidemann Com Book" pitchFamily="2" charset="0"/>
              </a:endParaRPr>
            </a:p>
          </p:txBody>
        </p:sp>
      </p:grpSp>
      <p:sp>
        <p:nvSpPr>
          <p:cNvPr id="5" name="Slide Number Placeholder 4"/>
          <p:cNvSpPr>
            <a:spLocks noGrp="1"/>
          </p:cNvSpPr>
          <p:nvPr>
            <p:ph type="sldNum" sz="quarter" idx="16"/>
          </p:nvPr>
        </p:nvSpPr>
        <p:spPr/>
        <p:txBody>
          <a:bodyPr/>
          <a:lstStyle/>
          <a:p>
            <a:r>
              <a:rPr lang="en-US" smtClean="0"/>
              <a:t>Slide </a:t>
            </a:r>
            <a:fld id="{8FD590CB-9E2F-4D4D-A207-0B72400BC731}" type="slidenum">
              <a:rPr lang="en-US" smtClean="0"/>
              <a:t>8</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
        <p:nvSpPr>
          <p:cNvPr id="30"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31"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2" name="LinkButton2">
            <a:hlinkClick r:id="rId4"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33"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4" name="LinkButton3">
            <a:hlinkClick r:id="rId5"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5"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4">
            <a:hlinkClick r:id="rId6"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7"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8" name="Straight Connector 37"/>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9" name="LinkButton1">
            <a:hlinkClick r:id="rId7"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40"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1" name="LinkButton2">
            <a:hlinkClick r:id="rId8"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42"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3" name="LinkButton3">
            <a:hlinkClick r:id="rId9"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44"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5" name="LinkButton4">
            <a:hlinkClick r:id="rId10"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4331685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noFill/>
          <a:ln w="9525">
            <a:noFill/>
            <a:miter lim="800000"/>
            <a:headEnd/>
            <a:tailEnd/>
          </a:ln>
          <a:effectLst/>
        </p:spPr>
        <p:txBody>
          <a:bodyPr vert="horz" wrap="none" lIns="0" tIns="0" rIns="0" bIns="0" numCol="1" anchor="t" anchorCtr="0" compatLnSpc="1">
            <a:prstTxWarp prst="textNoShape">
              <a:avLst/>
            </a:prstTxWarp>
          </a:bodyPr>
          <a:lstStyle/>
          <a:p>
            <a:r>
              <a:rPr lang="en-US"/>
              <a:t>Overview of calculated values</a:t>
            </a:r>
          </a:p>
        </p:txBody>
      </p:sp>
      <p:sp>
        <p:nvSpPr>
          <p:cNvPr id="498691" name="Rectangle 3"/>
          <p:cNvSpPr>
            <a:spLocks noGrp="1" noChangeArrowheads="1"/>
          </p:cNvSpPr>
          <p:nvPr>
            <p:ph type="body" sz="quarter" idx="17"/>
          </p:nvPr>
        </p:nvSpPr>
        <p:spPr>
          <a:xfrm>
            <a:off x="2416175" y="1340768"/>
            <a:ext cx="6385824" cy="47520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71463" indent="-271463">
              <a:buSzPct val="100000"/>
              <a:buFont typeface="E+H Serif"/>
              <a:buChar char="•"/>
            </a:pPr>
            <a:r>
              <a:rPr lang="en-US" dirty="0" smtClean="0"/>
              <a:t>V=Volume </a:t>
            </a:r>
            <a:r>
              <a:rPr lang="en-US" dirty="0"/>
              <a:t>flow</a:t>
            </a:r>
            <a:br>
              <a:rPr lang="en-US" dirty="0"/>
            </a:br>
            <a:r>
              <a:rPr lang="en-US" dirty="0" smtClean="0"/>
              <a:t>V=m/r</a:t>
            </a:r>
            <a:endParaRPr lang="en-US" dirty="0"/>
          </a:p>
          <a:p>
            <a:pPr marL="271463" indent="-271463">
              <a:buSzPct val="100000"/>
              <a:buFont typeface="E+H Serif"/>
              <a:buChar char="•"/>
            </a:pPr>
            <a:r>
              <a:rPr lang="en-US" dirty="0" smtClean="0"/>
              <a:t>VN=</a:t>
            </a:r>
            <a:r>
              <a:rPr lang="en-US" dirty="0" err="1" smtClean="0"/>
              <a:t>Normvolume</a:t>
            </a:r>
            <a:r>
              <a:rPr lang="en-US" dirty="0" smtClean="0"/>
              <a:t> </a:t>
            </a:r>
            <a:r>
              <a:rPr lang="en-US" dirty="0"/>
              <a:t>flow = Volume flow at fixed p and T</a:t>
            </a:r>
            <a:br>
              <a:rPr lang="en-US" dirty="0"/>
            </a:br>
            <a:r>
              <a:rPr lang="en-US" dirty="0" smtClean="0"/>
              <a:t>VN= m/</a:t>
            </a:r>
            <a:r>
              <a:rPr lang="en-US" dirty="0" err="1" smtClean="0"/>
              <a:t>rN</a:t>
            </a:r>
            <a:r>
              <a:rPr lang="en-US" dirty="0" smtClean="0"/>
              <a:t>   </a:t>
            </a:r>
            <a:r>
              <a:rPr lang="en-US" dirty="0"/>
              <a:t>(note: </a:t>
            </a:r>
            <a:r>
              <a:rPr lang="en-US" dirty="0" err="1"/>
              <a:t>rN</a:t>
            </a:r>
            <a:r>
              <a:rPr lang="en-US" dirty="0"/>
              <a:t> is a fixed value for each fluid</a:t>
            </a:r>
            <a:r>
              <a:rPr lang="en-US" dirty="0" smtClean="0"/>
              <a:t>)</a:t>
            </a:r>
            <a:endParaRPr lang="en-US" dirty="0"/>
          </a:p>
          <a:p>
            <a:pPr marL="271463" indent="-271463">
              <a:buSzPct val="100000"/>
              <a:buFont typeface="E+H Serif"/>
              <a:buChar char="•"/>
            </a:pPr>
            <a:r>
              <a:rPr lang="en-US" dirty="0" smtClean="0"/>
              <a:t>c=Concentration </a:t>
            </a:r>
            <a:r>
              <a:rPr lang="en-US" dirty="0"/>
              <a:t/>
            </a:r>
            <a:br>
              <a:rPr lang="en-US" dirty="0"/>
            </a:br>
            <a:r>
              <a:rPr lang="en-US" dirty="0" err="1"/>
              <a:t>Concentration</a:t>
            </a:r>
            <a:r>
              <a:rPr lang="en-US" dirty="0"/>
              <a:t> can be calculated from density </a:t>
            </a:r>
            <a:br>
              <a:rPr lang="en-US" dirty="0"/>
            </a:br>
            <a:r>
              <a:rPr lang="en-US" dirty="0">
                <a:sym typeface="Symbol" pitchFamily="18" charset="2"/>
              </a:rPr>
              <a:t> see specific training (advanced module</a:t>
            </a:r>
            <a:r>
              <a:rPr lang="en-US" dirty="0" smtClean="0">
                <a:sym typeface="Symbol" pitchFamily="18" charset="2"/>
              </a:rPr>
              <a:t>)</a:t>
            </a:r>
            <a:endParaRPr lang="en-US" dirty="0"/>
          </a:p>
          <a:p>
            <a:pPr marL="271463" indent="-271463">
              <a:buSzPct val="100000"/>
              <a:buFont typeface="E+H Serif"/>
              <a:buChar char="•"/>
            </a:pPr>
            <a:r>
              <a:rPr lang="en-US" dirty="0" smtClean="0"/>
              <a:t>n=Viscosity</a:t>
            </a:r>
            <a:r>
              <a:rPr lang="en-US" dirty="0"/>
              <a:t/>
            </a:r>
            <a:br>
              <a:rPr lang="en-US" dirty="0"/>
            </a:br>
            <a:r>
              <a:rPr lang="en-US" dirty="0" err="1"/>
              <a:t>Viscosity</a:t>
            </a:r>
            <a:r>
              <a:rPr lang="en-US" dirty="0"/>
              <a:t> can be calculated from oscillation damping. Viscosity measurement is only available with the </a:t>
            </a:r>
            <a:r>
              <a:rPr lang="en-US" dirty="0" err="1"/>
              <a:t>Promass</a:t>
            </a:r>
            <a:r>
              <a:rPr lang="en-US" dirty="0"/>
              <a:t> I sensor</a:t>
            </a:r>
            <a:br>
              <a:rPr lang="en-US" dirty="0"/>
            </a:br>
            <a:endParaRPr lang="en-US" dirty="0">
              <a:sym typeface="Symbol" pitchFamily="18" charset="2"/>
            </a:endParaRPr>
          </a:p>
        </p:txBody>
      </p:sp>
      <p:sp>
        <p:nvSpPr>
          <p:cNvPr id="5" name="Slide Number Placeholder 4"/>
          <p:cNvSpPr>
            <a:spLocks noGrp="1"/>
          </p:cNvSpPr>
          <p:nvPr>
            <p:ph type="sldNum" sz="quarter" idx="16"/>
          </p:nvPr>
        </p:nvSpPr>
        <p:spPr/>
        <p:txBody>
          <a:bodyPr/>
          <a:lstStyle/>
          <a:p>
            <a:r>
              <a:rPr lang="en-US" smtClean="0"/>
              <a:t>Slide </a:t>
            </a:r>
            <a:fld id="{1525D8D3-FCE9-4A09-AF67-887E038A7323}" type="slidenum">
              <a:rPr lang="en-US" smtClean="0"/>
              <a:t>9</a:t>
            </a:fld>
            <a:endParaRPr lang="en-US" dirty="0"/>
          </a:p>
        </p:txBody>
      </p:sp>
      <p:sp>
        <p:nvSpPr>
          <p:cNvPr id="6" name="Footer Placeholder 5"/>
          <p:cNvSpPr>
            <a:spLocks noGrp="1"/>
          </p:cNvSpPr>
          <p:nvPr>
            <p:ph type="ftr" sz="quarter" idx="15"/>
          </p:nvPr>
        </p:nvSpPr>
        <p:spPr/>
        <p:txBody>
          <a:bodyPr/>
          <a:lstStyle/>
          <a:p>
            <a:r>
              <a:rPr lang="en-US" dirty="0" smtClean="0"/>
              <a:t>Endress+Hauser </a:t>
            </a:r>
            <a:r>
              <a:rPr lang="en-US" dirty="0"/>
              <a:t>Abad Aguilar</a:t>
            </a:r>
            <a:endParaRPr lang="en-US" dirty="0"/>
          </a:p>
        </p:txBody>
      </p:sp>
      <p:sp>
        <p:nvSpPr>
          <p:cNvPr id="25" name="LinkButton1">
            <a:hlinkClick r:id="" action="ppaction://noaction"/>
          </p:cNvPr>
          <p:cNvSpPr txBox="1">
            <a:spLocks noChangeArrowheads="1"/>
          </p:cNvSpPr>
          <p:nvPr/>
        </p:nvSpPr>
        <p:spPr bwMode="auto">
          <a:xfrm>
            <a:off x="816193" y="1338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accent3"/>
                </a:solidFill>
                <a:latin typeface="E+H Sans Light" pitchFamily="34" charset="0"/>
              </a:rPr>
              <a:t>Principle</a:t>
            </a:r>
          </a:p>
        </p:txBody>
      </p:sp>
      <p:sp>
        <p:nvSpPr>
          <p:cNvPr id="26" name="LinkButtonSeperator2"/>
          <p:cNvSpPr>
            <a:spLocks noChangeShapeType="1"/>
          </p:cNvSpPr>
          <p:nvPr/>
        </p:nvSpPr>
        <p:spPr bwMode="auto">
          <a:xfrm>
            <a:off x="801751" y="1787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7" name="LinkButton2">
            <a:hlinkClick r:id="rId3" action="ppaction://hlinksldjump"/>
          </p:cNvPr>
          <p:cNvSpPr txBox="1">
            <a:spLocks noChangeArrowheads="1"/>
          </p:cNvSpPr>
          <p:nvPr/>
        </p:nvSpPr>
        <p:spPr bwMode="auto">
          <a:xfrm>
            <a:off x="816193" y="1846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Segmentation</a:t>
            </a:r>
            <a:endParaRPr lang="en-US" sz="1200" dirty="0">
              <a:solidFill>
                <a:schemeClr val="folHlink"/>
              </a:solidFill>
              <a:latin typeface="E+H Sans Light" pitchFamily="34" charset="0"/>
            </a:endParaRPr>
          </a:p>
        </p:txBody>
      </p:sp>
      <p:sp>
        <p:nvSpPr>
          <p:cNvPr id="28" name="LinkButtonSeperator3"/>
          <p:cNvSpPr>
            <a:spLocks noChangeShapeType="1"/>
          </p:cNvSpPr>
          <p:nvPr/>
        </p:nvSpPr>
        <p:spPr bwMode="auto">
          <a:xfrm>
            <a:off x="801751" y="2295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29" name="LinkButton3">
            <a:hlinkClick r:id="rId4" action="ppaction://hlinksldjump"/>
          </p:cNvPr>
          <p:cNvSpPr txBox="1">
            <a:spLocks noChangeArrowheads="1"/>
          </p:cNvSpPr>
          <p:nvPr/>
        </p:nvSpPr>
        <p:spPr bwMode="auto">
          <a:xfrm>
            <a:off x="816193" y="2354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Transmitters</a:t>
            </a:r>
            <a:endParaRPr lang="en-US" sz="1200" dirty="0">
              <a:solidFill>
                <a:schemeClr val="folHlink"/>
              </a:solidFill>
              <a:latin typeface="E+H Sans Light" pitchFamily="34" charset="0"/>
            </a:endParaRPr>
          </a:p>
        </p:txBody>
      </p:sp>
      <p:sp>
        <p:nvSpPr>
          <p:cNvPr id="30" name="LinkButtonSeperator4"/>
          <p:cNvSpPr>
            <a:spLocks noChangeShapeType="1"/>
          </p:cNvSpPr>
          <p:nvPr/>
        </p:nvSpPr>
        <p:spPr bwMode="auto">
          <a:xfrm>
            <a:off x="801751" y="2803787"/>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1" name="LinkButton4">
            <a:hlinkClick r:id="rId5" action="ppaction://hlinksldjump"/>
          </p:cNvPr>
          <p:cNvSpPr txBox="1">
            <a:spLocks noChangeArrowheads="1"/>
          </p:cNvSpPr>
          <p:nvPr/>
        </p:nvSpPr>
        <p:spPr bwMode="auto">
          <a:xfrm>
            <a:off x="816193" y="2862645"/>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smtClean="0">
                <a:solidFill>
                  <a:schemeClr val="folHlink"/>
                </a:solidFill>
                <a:latin typeface="E+H Sans Light" pitchFamily="34" charset="0"/>
              </a:rPr>
              <a:t>Sensors</a:t>
            </a:r>
            <a:endParaRPr lang="en-US" sz="1200" dirty="0">
              <a:solidFill>
                <a:schemeClr val="folHlink"/>
              </a:solidFill>
              <a:latin typeface="E+H Sans Light" pitchFamily="34" charset="0"/>
            </a:endParaRPr>
          </a:p>
        </p:txBody>
      </p:sp>
      <p:sp>
        <p:nvSpPr>
          <p:cNvPr id="32" name="LinkButtonSeperator5"/>
          <p:cNvSpPr>
            <a:spLocks noChangeShapeType="1"/>
          </p:cNvSpPr>
          <p:nvPr/>
        </p:nvSpPr>
        <p:spPr bwMode="auto">
          <a:xfrm>
            <a:off x="801751" y="3311787"/>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cxnSp>
        <p:nvCxnSpPr>
          <p:cNvPr id="33" name="Straight Connector 32"/>
          <p:cNvCxnSpPr/>
          <p:nvPr/>
        </p:nvCxnSpPr>
        <p:spPr>
          <a:xfrm>
            <a:off x="2190403" y="1341438"/>
            <a:ext cx="0" cy="4751387"/>
          </a:xfrm>
          <a:prstGeom prst="line">
            <a:avLst/>
          </a:prstGeom>
          <a:ln w="3175">
            <a:solidFill>
              <a:schemeClr val="folHlink"/>
            </a:solidFill>
          </a:ln>
        </p:spPr>
        <p:style>
          <a:lnRef idx="1">
            <a:schemeClr val="accent1"/>
          </a:lnRef>
          <a:fillRef idx="0">
            <a:schemeClr val="accent1"/>
          </a:fillRef>
          <a:effectRef idx="0">
            <a:schemeClr val="accent1"/>
          </a:effectRef>
          <a:fontRef idx="minor">
            <a:schemeClr val="tx1"/>
          </a:fontRef>
        </p:style>
      </p:cxnSp>
      <p:sp>
        <p:nvSpPr>
          <p:cNvPr id="34" name="LinkButton1">
            <a:hlinkClick r:id="rId6" action="ppaction://hlinksldjump"/>
          </p:cNvPr>
          <p:cNvSpPr txBox="1">
            <a:spLocks noChangeArrowheads="1"/>
          </p:cNvSpPr>
          <p:nvPr/>
        </p:nvSpPr>
        <p:spPr bwMode="auto">
          <a:xfrm>
            <a:off x="820738" y="3325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Advantages</a:t>
            </a:r>
          </a:p>
        </p:txBody>
      </p:sp>
      <p:sp>
        <p:nvSpPr>
          <p:cNvPr id="35" name="LinkButtonSeperator2"/>
          <p:cNvSpPr>
            <a:spLocks noChangeShapeType="1"/>
          </p:cNvSpPr>
          <p:nvPr/>
        </p:nvSpPr>
        <p:spPr bwMode="auto">
          <a:xfrm>
            <a:off x="806296" y="3774810"/>
            <a:ext cx="1276287"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6" name="LinkButton2">
            <a:hlinkClick r:id="rId7" action="ppaction://hlinksldjump"/>
          </p:cNvPr>
          <p:cNvSpPr txBox="1">
            <a:spLocks noChangeArrowheads="1"/>
          </p:cNvSpPr>
          <p:nvPr/>
        </p:nvSpPr>
        <p:spPr bwMode="auto">
          <a:xfrm>
            <a:off x="820738" y="3833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Installation</a:t>
            </a:r>
          </a:p>
        </p:txBody>
      </p:sp>
      <p:sp>
        <p:nvSpPr>
          <p:cNvPr id="37" name="LinkButtonSeperator3"/>
          <p:cNvSpPr>
            <a:spLocks noChangeShapeType="1"/>
          </p:cNvSpPr>
          <p:nvPr/>
        </p:nvSpPr>
        <p:spPr bwMode="auto">
          <a:xfrm>
            <a:off x="806296" y="4282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38" name="LinkButton3">
            <a:hlinkClick r:id="rId8" action="ppaction://hlinksldjump"/>
          </p:cNvPr>
          <p:cNvSpPr txBox="1">
            <a:spLocks noChangeArrowheads="1"/>
          </p:cNvSpPr>
          <p:nvPr/>
        </p:nvSpPr>
        <p:spPr bwMode="auto">
          <a:xfrm>
            <a:off x="820738" y="4341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Accessories</a:t>
            </a:r>
          </a:p>
        </p:txBody>
      </p:sp>
      <p:sp>
        <p:nvSpPr>
          <p:cNvPr id="39" name="LinkButtonSeperator4"/>
          <p:cNvSpPr>
            <a:spLocks noChangeShapeType="1"/>
          </p:cNvSpPr>
          <p:nvPr/>
        </p:nvSpPr>
        <p:spPr bwMode="auto">
          <a:xfrm>
            <a:off x="806296" y="4790810"/>
            <a:ext cx="1265874"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E+H Sans" pitchFamily="34" charset="0"/>
            </a:endParaRPr>
          </a:p>
        </p:txBody>
      </p:sp>
      <p:sp>
        <p:nvSpPr>
          <p:cNvPr id="40" name="LinkButton4">
            <a:hlinkClick r:id="rId9" action="ppaction://hlinkpres?slideindex=1&amp;slidetitle="/>
          </p:cNvPr>
          <p:cNvSpPr txBox="1">
            <a:spLocks noChangeArrowheads="1"/>
          </p:cNvSpPr>
          <p:nvPr/>
        </p:nvSpPr>
        <p:spPr bwMode="auto">
          <a:xfrm>
            <a:off x="820738" y="4849668"/>
            <a:ext cx="1270000" cy="381000"/>
          </a:xfrm>
          <a:prstGeom prst="rect">
            <a:avLst/>
          </a:prstGeom>
          <a:noFill/>
          <a:ln w="12700">
            <a:noFill/>
            <a:miter lim="800000"/>
            <a:headEnd/>
            <a:tailEnd/>
          </a:ln>
          <a:effectLst/>
          <a:extLst>
            <a:ext uri="{909E8E84-426E-40DD-AFC4-6F175D3DCCD1}">
              <a14:hiddenFill xmlns:a14="http://schemas.microsoft.com/office/drawing/2010/main">
                <a:solidFill>
                  <a:srgbClr val="0088FF"/>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a:solidFill>
                  <a:schemeClr val="tx1"/>
                </a:solidFill>
                <a:latin typeface="E+H Weidemann Com Medium" pitchFamily="2" charset="0"/>
              </a:defRPr>
            </a:lvl1pPr>
            <a:lvl2pPr marL="742950" indent="-285750" eaLnBrk="0" hangingPunct="0">
              <a:defRPr>
                <a:solidFill>
                  <a:schemeClr val="tx1"/>
                </a:solidFill>
                <a:latin typeface="E+H Weidemann Com Medium" pitchFamily="2" charset="0"/>
              </a:defRPr>
            </a:lvl2pPr>
            <a:lvl3pPr marL="1143000" indent="-228600" eaLnBrk="0" hangingPunct="0">
              <a:defRPr>
                <a:solidFill>
                  <a:schemeClr val="tx1"/>
                </a:solidFill>
                <a:latin typeface="E+H Weidemann Com Medium" pitchFamily="2" charset="0"/>
              </a:defRPr>
            </a:lvl3pPr>
            <a:lvl4pPr marL="1600200" indent="-228600" eaLnBrk="0" hangingPunct="0">
              <a:defRPr>
                <a:solidFill>
                  <a:schemeClr val="tx1"/>
                </a:solidFill>
                <a:latin typeface="E+H Weidemann Com Medium" pitchFamily="2" charset="0"/>
              </a:defRPr>
            </a:lvl4pPr>
            <a:lvl5pPr marL="2057400" indent="-228600" eaLnBrk="0" hangingPunct="0">
              <a:defRPr>
                <a:solidFill>
                  <a:schemeClr val="tx1"/>
                </a:solidFill>
                <a:latin typeface="E+H Weidemann Com Medium" pitchFamily="2" charset="0"/>
              </a:defRPr>
            </a:lvl5pPr>
            <a:lvl6pPr marL="2514600" indent="-228600" eaLnBrk="0" fontAlgn="base" hangingPunct="0">
              <a:spcBef>
                <a:spcPct val="0"/>
              </a:spcBef>
              <a:spcAft>
                <a:spcPct val="0"/>
              </a:spcAft>
              <a:defRPr>
                <a:solidFill>
                  <a:schemeClr val="tx1"/>
                </a:solidFill>
                <a:latin typeface="E+H Weidemann Com Medium" pitchFamily="2" charset="0"/>
              </a:defRPr>
            </a:lvl6pPr>
            <a:lvl7pPr marL="2971800" indent="-228600" eaLnBrk="0" fontAlgn="base" hangingPunct="0">
              <a:spcBef>
                <a:spcPct val="0"/>
              </a:spcBef>
              <a:spcAft>
                <a:spcPct val="0"/>
              </a:spcAft>
              <a:defRPr>
                <a:solidFill>
                  <a:schemeClr val="tx1"/>
                </a:solidFill>
                <a:latin typeface="E+H Weidemann Com Medium" pitchFamily="2" charset="0"/>
              </a:defRPr>
            </a:lvl7pPr>
            <a:lvl8pPr marL="3429000" indent="-228600" eaLnBrk="0" fontAlgn="base" hangingPunct="0">
              <a:spcBef>
                <a:spcPct val="0"/>
              </a:spcBef>
              <a:spcAft>
                <a:spcPct val="0"/>
              </a:spcAft>
              <a:defRPr>
                <a:solidFill>
                  <a:schemeClr val="tx1"/>
                </a:solidFill>
                <a:latin typeface="E+H Weidemann Com Medium" pitchFamily="2" charset="0"/>
              </a:defRPr>
            </a:lvl8pPr>
            <a:lvl9pPr marL="3886200" indent="-228600" eaLnBrk="0" fontAlgn="base" hangingPunct="0">
              <a:spcBef>
                <a:spcPct val="0"/>
              </a:spcBef>
              <a:spcAft>
                <a:spcPct val="0"/>
              </a:spcAft>
              <a:defRPr>
                <a:solidFill>
                  <a:schemeClr val="tx1"/>
                </a:solidFill>
                <a:latin typeface="E+H Weidemann Com Medium" pitchFamily="2" charset="0"/>
              </a:defRPr>
            </a:lvl9pPr>
          </a:lstStyle>
          <a:p>
            <a:pPr eaLnBrk="1" hangingPunct="1">
              <a:lnSpc>
                <a:spcPts val="1400"/>
              </a:lnSpc>
            </a:pPr>
            <a:r>
              <a:rPr lang="en-US" sz="1200" dirty="0">
                <a:solidFill>
                  <a:schemeClr val="folHlink"/>
                </a:solidFill>
                <a:latin typeface="E+H Sans Light" pitchFamily="34" charset="0"/>
              </a:rPr>
              <a:t>Applications</a:t>
            </a:r>
          </a:p>
        </p:txBody>
      </p:sp>
    </p:spTree>
    <p:extLst>
      <p:ext uri="{BB962C8B-B14F-4D97-AF65-F5344CB8AC3E}">
        <p14:creationId xmlns:p14="http://schemas.microsoft.com/office/powerpoint/2010/main" val="143901221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EH1205"/>
  <p:tag name="LANGUAGE" val="1"/>
  <p:tag name="LOGOOPTIMIZATION" val="0"/>
  <p:tag name="CLASSIFICATION" val="0"/>
</p:tagLst>
</file>

<file path=ppt/tags/tag2.xml><?xml version="1.0" encoding="utf-8"?>
<p:tagLst xmlns:a="http://schemas.openxmlformats.org/drawingml/2006/main" xmlns:r="http://schemas.openxmlformats.org/officeDocument/2006/relationships" xmlns:p="http://schemas.openxmlformats.org/presentationml/2006/main">
  <p:tag name="SHAPETYPE" val="Hider"/>
</p:tagLst>
</file>

<file path=ppt/tags/tag3.xml><?xml version="1.0" encoding="utf-8"?>
<p:tagLst xmlns:a="http://schemas.openxmlformats.org/drawingml/2006/main" xmlns:r="http://schemas.openxmlformats.org/officeDocument/2006/relationships" xmlns:p="http://schemas.openxmlformats.org/presentationml/2006/main">
  <p:tag name="IMAGEFILE" val="Field of Activities\FA_flow_PPT.jpg"/>
  <p:tag name="SHAPETYPE" val="imgTitleImage"/>
</p:tagLst>
</file>

<file path=ppt/tags/tag4.xml><?xml version="1.0" encoding="utf-8"?>
<p:tagLst xmlns:a="http://schemas.openxmlformats.org/drawingml/2006/main" xmlns:r="http://schemas.openxmlformats.org/officeDocument/2006/relationships" xmlns:p="http://schemas.openxmlformats.org/presentationml/2006/main">
  <p:tag name="IMAGEFILE" val="Production\Production_30.jpg"/>
  <p:tag name="SHAPETYPE" val="imgTitleImage"/>
</p:tagLst>
</file>

<file path=ppt/theme/theme1.xml><?xml version="1.0" encoding="utf-8"?>
<a:theme xmlns:a="http://schemas.openxmlformats.org/drawingml/2006/main" name="E+H_OnScreen_20121211(1)">
  <a:themeElements>
    <a:clrScheme name="E+H">
      <a:dk1>
        <a:srgbClr val="000000"/>
      </a:dk1>
      <a:lt1>
        <a:srgbClr val="FFFFFF"/>
      </a:lt1>
      <a:dk2>
        <a:srgbClr val="506671"/>
      </a:dk2>
      <a:lt2>
        <a:srgbClr val="009EE3"/>
      </a:lt2>
      <a:accent1>
        <a:srgbClr val="AED3E7"/>
      </a:accent1>
      <a:accent2>
        <a:srgbClr val="007CAA"/>
      </a:accent2>
      <a:accent3>
        <a:srgbClr val="00597A"/>
      </a:accent3>
      <a:accent4>
        <a:srgbClr val="009EE3"/>
      </a:accent4>
      <a:accent5>
        <a:srgbClr val="7B0040"/>
      </a:accent5>
      <a:accent6>
        <a:srgbClr val="506671"/>
      </a:accent6>
      <a:hlink>
        <a:srgbClr val="009EE3"/>
      </a:hlink>
      <a:folHlink>
        <a:srgbClr val="8FA2AC"/>
      </a:folHlink>
    </a:clrScheme>
    <a:fontScheme name="E+H Serif">
      <a:majorFont>
        <a:latin typeface="E+H Serif"/>
        <a:ea typeface=""/>
        <a:cs typeface=""/>
      </a:majorFont>
      <a:minorFont>
        <a:latin typeface="E+H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CAA"/>
        </a:solidFill>
        <a:ln>
          <a:noFill/>
        </a:ln>
      </a:spPr>
      <a:bodyPr rtlCol="0" anchor="ctr"/>
      <a:lstStyle>
        <a:defPPr algn="ctr">
          <a:defRPr sz="2000" dirty="0" err="1" smtClean="0">
            <a:solidFill>
              <a:srgbClr val="000000"/>
            </a:solidFill>
            <a:latin typeface="E+H Serif" pitchFamily="18"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007CA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err="1" smtClean="0">
            <a:latin typeface="E+H Serif" pitchFamily="18" charset="0"/>
          </a:defRPr>
        </a:defPPr>
      </a:lstStyle>
    </a:txDef>
  </a:objectDefaults>
  <a:extraClrSchemeLst>
    <a:extraClrScheme>
      <a:clrScheme name="Endress+Hauser">
        <a:dk1>
          <a:srgbClr val="000000"/>
        </a:dk1>
        <a:lt1>
          <a:srgbClr val="FFFFFF"/>
        </a:lt1>
        <a:dk2>
          <a:srgbClr val="506671"/>
        </a:dk2>
        <a:lt2>
          <a:srgbClr val="009EE3"/>
        </a:lt2>
        <a:accent1>
          <a:srgbClr val="AED3E7"/>
        </a:accent1>
        <a:accent2>
          <a:srgbClr val="007CAA"/>
        </a:accent2>
        <a:accent3>
          <a:srgbClr val="00597A"/>
        </a:accent3>
        <a:accent4>
          <a:srgbClr val="009EE3"/>
        </a:accent4>
        <a:accent5>
          <a:srgbClr val="7B0040"/>
        </a:accent5>
        <a:accent6>
          <a:srgbClr val="506671"/>
        </a:accent6>
        <a:hlink>
          <a:srgbClr val="009EE3"/>
        </a:hlink>
        <a:folHlink>
          <a:srgbClr val="8FA2AC"/>
        </a:folHlink>
      </a:clrScheme>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H Serif">
      <a:majorFont>
        <a:latin typeface="E+H Serif"/>
        <a:ea typeface=""/>
        <a:cs typeface="E+H Serif Asia_ME"/>
      </a:majorFont>
      <a:minorFont>
        <a:latin typeface="E+H Serif"/>
        <a:ea typeface=""/>
        <a:cs typeface="E+H Serif Asia_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latin typeface="E+H Serif"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E+H Serif" pitchFamily="18" charset="0"/>
          </a:defRPr>
        </a:defP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H Serif">
      <a:majorFont>
        <a:latin typeface="E+H Serif"/>
        <a:ea typeface=""/>
        <a:cs typeface="E+H Serif Asia_ME"/>
      </a:majorFont>
      <a:minorFont>
        <a:latin typeface="E+H Serif"/>
        <a:ea typeface=""/>
        <a:cs typeface="E+H Serif Asia_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latin typeface="E+H Serif"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E+H Serif" pitchFamily="18"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6018</Words>
  <Application>Microsoft Macintosh PowerPoint</Application>
  <PresentationFormat>Presentación en pantalla (4:3)</PresentationFormat>
  <Paragraphs>1720</Paragraphs>
  <Slides>77</Slides>
  <Notes>77</Notes>
  <HiddenSlides>1</HiddenSlides>
  <MMClips>1</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7</vt:i4>
      </vt:variant>
      <vt:variant>
        <vt:lpstr>Títulos de diapositiva</vt:lpstr>
      </vt:variant>
      <vt:variant>
        <vt:i4>77</vt:i4>
      </vt:variant>
    </vt:vector>
  </HeadingPairs>
  <TitlesOfParts>
    <vt:vector size="98" baseType="lpstr">
      <vt:lpstr>Arial Black</vt:lpstr>
      <vt:lpstr>E+H Serif</vt:lpstr>
      <vt:lpstr>E+H Sans</vt:lpstr>
      <vt:lpstr>Symbol</vt:lpstr>
      <vt:lpstr>Monotype Sorts</vt:lpstr>
      <vt:lpstr>E+H Weidemann Com Book</vt:lpstr>
      <vt:lpstr>E+H Serif Asia_ME</vt:lpstr>
      <vt:lpstr>Wingdings</vt:lpstr>
      <vt:lpstr>Glypha</vt:lpstr>
      <vt:lpstr>E+H Weidemann Com Medium</vt:lpstr>
      <vt:lpstr>E+H Sans Light</vt:lpstr>
      <vt:lpstr>Arial</vt:lpstr>
      <vt:lpstr>Math B</vt:lpstr>
      <vt:lpstr>E+H_OnScreen_20121211(1)</vt:lpstr>
      <vt:lpstr>Formel</vt:lpstr>
      <vt:lpstr>Équation</vt:lpstr>
      <vt:lpstr>CorelPhotoPaint.Image.8</vt:lpstr>
      <vt:lpstr>CorelPhotoPaint.Image.11</vt:lpstr>
      <vt:lpstr>Photo Editor Photo</vt:lpstr>
      <vt:lpstr>Document</vt:lpstr>
      <vt:lpstr>CorelDRAW</vt:lpstr>
      <vt:lpstr>Proline Promass</vt:lpstr>
      <vt:lpstr>Measuring principle</vt:lpstr>
      <vt:lpstr>Why Measure Mass?</vt:lpstr>
      <vt:lpstr>Traditional Mass Flow Measurement</vt:lpstr>
      <vt:lpstr>Measurement Signal</vt:lpstr>
      <vt:lpstr>Frequency-shift by Mass-shift</vt:lpstr>
      <vt:lpstr>The higher the density the bigger the mass</vt:lpstr>
      <vt:lpstr>Overview of direct measuring variables</vt:lpstr>
      <vt:lpstr>Overview of calculated values</vt:lpstr>
      <vt:lpstr>So far, the best coriolis flowmeter on the market </vt:lpstr>
      <vt:lpstr>Flow accuracy identical for volume and mass</vt:lpstr>
      <vt:lpstr>Linear accuracy</vt:lpstr>
      <vt:lpstr>Standard density calibration </vt:lpstr>
      <vt:lpstr>Special density calibration </vt:lpstr>
      <vt:lpstr>Special density calibration </vt:lpstr>
      <vt:lpstr>Density specification</vt:lpstr>
      <vt:lpstr>Segmentation</vt:lpstr>
      <vt:lpstr>Promass Sensors</vt:lpstr>
      <vt:lpstr>Product Portfolio of Proline Promass</vt:lpstr>
      <vt:lpstr>The Coriolis Range</vt:lpstr>
      <vt:lpstr>Proline 40: The basic Economical solution</vt:lpstr>
      <vt:lpstr>Transmitters</vt:lpstr>
      <vt:lpstr>Promass 200 - 2 wire : The basic Economical solution</vt:lpstr>
      <vt:lpstr>Promass 80: The Standard Transmitter</vt:lpstr>
      <vt:lpstr>Promass 83: The High-End Transmitter</vt:lpstr>
      <vt:lpstr>Sensors</vt:lpstr>
      <vt:lpstr>Promass E200: Features</vt:lpstr>
      <vt:lpstr>Promass  82BE: Features</vt:lpstr>
      <vt:lpstr>Promass 80/83 E: Features</vt:lpstr>
      <vt:lpstr>Promass E Sensor Construction</vt:lpstr>
      <vt:lpstr>Promass 80/83 F: Universal Solution</vt:lpstr>
      <vt:lpstr>Promass 80/83 F: Features </vt:lpstr>
      <vt:lpstr>Promass F: Sensor Design</vt:lpstr>
      <vt:lpstr>Also available in high temperature version</vt:lpstr>
      <vt:lpstr>Promass 80/83 A: When Every Drop Counts</vt:lpstr>
      <vt:lpstr>Promass 80/83 A: Features</vt:lpstr>
      <vt:lpstr>Promass A: Sensor Design</vt:lpstr>
      <vt:lpstr>Promass 80/83 I: Features and Benefits</vt:lpstr>
      <vt:lpstr>Promass 80/83 I: The Specialist</vt:lpstr>
      <vt:lpstr>Promass I Patented Viscosity control</vt:lpstr>
      <vt:lpstr>Promass I Construction</vt:lpstr>
      <vt:lpstr>Internal view</vt:lpstr>
      <vt:lpstr>Optimized balancing system</vt:lpstr>
      <vt:lpstr>Accuracy and measuring ranges</vt:lpstr>
      <vt:lpstr>Promass S, the Sanitary meter for the Food Industry</vt:lpstr>
      <vt:lpstr>Measuring tube material</vt:lpstr>
      <vt:lpstr>Promass S hygienic process connections </vt:lpstr>
      <vt:lpstr>Temperature shocking, CIP/SIP simulation</vt:lpstr>
      <vt:lpstr>Promass Portfolio: Certification and Hygienic Design</vt:lpstr>
      <vt:lpstr>Promass 80/83P the Pharma meter</vt:lpstr>
      <vt:lpstr>Measuring tube material</vt:lpstr>
      <vt:lpstr>Promass P Measuring Accuracy</vt:lpstr>
      <vt:lpstr>Presentación de PowerPoint</vt:lpstr>
      <vt:lpstr>Presentación de PowerPoint</vt:lpstr>
      <vt:lpstr>Application for tantalum</vt:lpstr>
      <vt:lpstr>Some examples of applications for tantalum</vt:lpstr>
      <vt:lpstr>Advantages of Promass</vt:lpstr>
      <vt:lpstr>Features / Promass  Endress+Hauser</vt:lpstr>
      <vt:lpstr>Compact Construction</vt:lpstr>
      <vt:lpstr>Standard Secondary containment (excepted sensor E)</vt:lpstr>
      <vt:lpstr>Promass: No sensitive to pipe vibrations </vt:lpstr>
      <vt:lpstr>Self drainable construction</vt:lpstr>
      <vt:lpstr>Performance - Coriolis E+H</vt:lpstr>
      <vt:lpstr>Coriolis Endress+Hauser</vt:lpstr>
      <vt:lpstr>Coriolis flowmeters</vt:lpstr>
      <vt:lpstr>Coriolis installation considerations: no straight inlet run</vt:lpstr>
      <vt:lpstr>Coriolis installation considerations: full pipe (1)</vt:lpstr>
      <vt:lpstr>Coriolis installation considerations: full pipe (2)</vt:lpstr>
      <vt:lpstr>Coriolis installation considerations: entrained solid</vt:lpstr>
      <vt:lpstr>Air entrainment</vt:lpstr>
      <vt:lpstr>Possible air entrainment effects on measurement</vt:lpstr>
      <vt:lpstr>Coriolis installation considerations: entrained air</vt:lpstr>
      <vt:lpstr>Coriolis installation considerations: zero point stability</vt:lpstr>
      <vt:lpstr>Installation hints</vt:lpstr>
      <vt:lpstr>Installation hints</vt:lpstr>
      <vt:lpstr>Presentación de PowerPoint</vt:lpstr>
      <vt:lpstr>Heating Jackets available, order structur DK8HJ-XXXXX</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Proline Promass</dc:title>
  <dc:creator>Marion Kunemann</dc:creator>
  <cp:lastModifiedBy>Abad Aguilar</cp:lastModifiedBy>
  <cp:revision>30</cp:revision>
  <dcterms:created xsi:type="dcterms:W3CDTF">2012-12-11T12:14:36Z</dcterms:created>
  <dcterms:modified xsi:type="dcterms:W3CDTF">2017-10-18T06:20:56Z</dcterms:modified>
</cp:coreProperties>
</file>